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9"/>
  </p:notesMasterIdLst>
  <p:sldIdLst>
    <p:sldId id="256" r:id="rId2"/>
    <p:sldId id="257" r:id="rId3"/>
    <p:sldId id="258" r:id="rId4"/>
    <p:sldId id="259" r:id="rId5"/>
    <p:sldId id="260" r:id="rId6"/>
    <p:sldId id="268" r:id="rId7"/>
    <p:sldId id="261" r:id="rId8"/>
    <p:sldId id="262" r:id="rId9"/>
    <p:sldId id="269" r:id="rId10"/>
    <p:sldId id="263" r:id="rId11"/>
    <p:sldId id="264" r:id="rId12"/>
    <p:sldId id="265" r:id="rId13"/>
    <p:sldId id="275" r:id="rId14"/>
    <p:sldId id="267" r:id="rId15"/>
    <p:sldId id="273" r:id="rId16"/>
    <p:sldId id="270" r:id="rId17"/>
    <p:sldId id="272" r:id="rId18"/>
  </p:sldIdLst>
  <p:sldSz cx="12192000" cy="6858000"/>
  <p:notesSz cx="6797675" cy="9926638"/>
  <p:embeddedFontLst>
    <p:embeddedFont>
      <p:font typeface="Calibri Light" panose="020F0302020204030204" pitchFamily="34" charset="0"/>
      <p:regular r:id="rId20"/>
      <p:italic r:id="rId21"/>
    </p:embeddedFont>
    <p:embeddedFont>
      <p:font typeface="Calibri" panose="020F0502020204030204" pitchFamily="34" charset="0"/>
      <p:regular r:id="rId22"/>
      <p:bold r:id="rId23"/>
      <p:italic r:id="rId24"/>
      <p:boldItalic r:id="rId25"/>
    </p:embeddedFont>
    <p:embeddedFont>
      <p:font typeface="Amatic SC" panose="020B0604020202020204" charset="-79"/>
      <p:regular r:id="rId26"/>
      <p:bold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ACE6C8F-64DD-4D09-9AAF-EE2E6CBCB6EF}">
          <p14:sldIdLst>
            <p14:sldId id="256"/>
            <p14:sldId id="257"/>
            <p14:sldId id="258"/>
            <p14:sldId id="259"/>
            <p14:sldId id="260"/>
            <p14:sldId id="268"/>
            <p14:sldId id="261"/>
            <p14:sldId id="262"/>
            <p14:sldId id="269"/>
            <p14:sldId id="263"/>
            <p14:sldId id="264"/>
            <p14:sldId id="265"/>
          </p14:sldIdLst>
        </p14:section>
        <p14:section name="Untitled Section" id="{3CB3A314-EBBE-4360-B057-827DC0DAC61E}">
          <p14:sldIdLst>
            <p14:sldId id="275"/>
            <p14:sldId id="267"/>
            <p14:sldId id="273"/>
            <p14:sldId id="270"/>
            <p14:sldId id="272"/>
          </p14:sldIdLst>
        </p14:section>
      </p14:sectionLst>
    </p:ex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E5FB"/>
    <a:srgbClr val="FFEFFF"/>
    <a:srgbClr val="FFCCFF"/>
    <a:srgbClr val="CC66FF"/>
    <a:srgbClr val="E1FFFF"/>
    <a:srgbClr val="CCFFFF"/>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69" autoAdjust="0"/>
    <p:restoredTop sz="94269" autoAdjust="0"/>
  </p:normalViewPr>
  <p:slideViewPr>
    <p:cSldViewPr snapToGrid="0">
      <p:cViewPr>
        <p:scale>
          <a:sx n="92" d="100"/>
          <a:sy n="92" d="100"/>
        </p:scale>
        <p:origin x="213" y="196"/>
      </p:cViewPr>
      <p:guideLst>
        <p:guide orient="horz" pos="2160"/>
        <p:guide pos="3840"/>
      </p:guideLst>
    </p:cSldViewPr>
  </p:slideViewPr>
  <p:notesTextViewPr>
    <p:cViewPr>
      <p:scale>
        <a:sx n="1" d="1"/>
        <a:sy n="1" d="1"/>
      </p:scale>
      <p:origin x="0" y="0"/>
    </p:cViewPr>
  </p:notesTextViewPr>
  <p:sorterViewPr>
    <p:cViewPr>
      <p:scale>
        <a:sx n="180" d="100"/>
        <a:sy n="1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1976DE5F-DF04-4F27-A344-93FB2E432C72}" type="datetimeFigureOut">
              <a:rPr lang="en-GB" smtClean="0"/>
              <a:t>23/07/2021</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4FEE44C5-FA99-4680-9B86-B28965A57CB9}" type="slidenum">
              <a:rPr lang="en-GB" smtClean="0"/>
              <a:t>‹#›</a:t>
            </a:fld>
            <a:endParaRPr lang="en-GB"/>
          </a:p>
        </p:txBody>
      </p:sp>
    </p:spTree>
    <p:extLst>
      <p:ext uri="{BB962C8B-B14F-4D97-AF65-F5344CB8AC3E}">
        <p14:creationId xmlns:p14="http://schemas.microsoft.com/office/powerpoint/2010/main" val="6377704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FEE44C5-FA99-4680-9B86-B28965A57CB9}" type="slidenum">
              <a:rPr lang="en-GB" smtClean="0"/>
              <a:t>2</a:t>
            </a:fld>
            <a:endParaRPr lang="en-GB"/>
          </a:p>
        </p:txBody>
      </p:sp>
    </p:spTree>
    <p:extLst>
      <p:ext uri="{BB962C8B-B14F-4D97-AF65-F5344CB8AC3E}">
        <p14:creationId xmlns:p14="http://schemas.microsoft.com/office/powerpoint/2010/main" val="31591694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FEE44C5-FA99-4680-9B86-B28965A57CB9}" type="slidenum">
              <a:rPr lang="en-GB" smtClean="0"/>
              <a:t>5</a:t>
            </a:fld>
            <a:endParaRPr lang="en-GB"/>
          </a:p>
        </p:txBody>
      </p:sp>
    </p:spTree>
    <p:extLst>
      <p:ext uri="{BB962C8B-B14F-4D97-AF65-F5344CB8AC3E}">
        <p14:creationId xmlns:p14="http://schemas.microsoft.com/office/powerpoint/2010/main" val="22907624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FEE44C5-FA99-4680-9B86-B28965A57CB9}" type="slidenum">
              <a:rPr lang="en-GB" smtClean="0"/>
              <a:t>6</a:t>
            </a:fld>
            <a:endParaRPr lang="en-GB"/>
          </a:p>
        </p:txBody>
      </p:sp>
    </p:spTree>
    <p:extLst>
      <p:ext uri="{BB962C8B-B14F-4D97-AF65-F5344CB8AC3E}">
        <p14:creationId xmlns:p14="http://schemas.microsoft.com/office/powerpoint/2010/main" val="17841336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79D2F32-7798-4564-8282-CAE11DB41BB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xmlns="" id="{D07FADDA-4B94-4A2E-88D3-B6613E9EC8A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xmlns="" id="{ED899993-D5C4-4B50-B5A5-730EB644A32E}"/>
              </a:ext>
            </a:extLst>
          </p:cNvPr>
          <p:cNvSpPr>
            <a:spLocks noGrp="1"/>
          </p:cNvSpPr>
          <p:nvPr>
            <p:ph type="dt" sz="half" idx="10"/>
          </p:nvPr>
        </p:nvSpPr>
        <p:spPr/>
        <p:txBody>
          <a:bodyPr/>
          <a:lstStyle/>
          <a:p>
            <a:fld id="{CDC55D41-4AB0-4312-A420-B20A1BDF5A76}" type="datetimeFigureOut">
              <a:rPr lang="en-GB" smtClean="0"/>
              <a:t>23/07/2021</a:t>
            </a:fld>
            <a:endParaRPr lang="en-GB"/>
          </a:p>
        </p:txBody>
      </p:sp>
      <p:sp>
        <p:nvSpPr>
          <p:cNvPr id="5" name="Footer Placeholder 4">
            <a:extLst>
              <a:ext uri="{FF2B5EF4-FFF2-40B4-BE49-F238E27FC236}">
                <a16:creationId xmlns:a16="http://schemas.microsoft.com/office/drawing/2014/main" xmlns="" id="{B9F30A0B-5D12-454A-BA41-C1BF4AAFC21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C3165155-854B-4718-BE7A-D5248F348195}"/>
              </a:ext>
            </a:extLst>
          </p:cNvPr>
          <p:cNvSpPr>
            <a:spLocks noGrp="1"/>
          </p:cNvSpPr>
          <p:nvPr>
            <p:ph type="sldNum" sz="quarter" idx="12"/>
          </p:nvPr>
        </p:nvSpPr>
        <p:spPr/>
        <p:txBody>
          <a:bodyPr/>
          <a:lstStyle/>
          <a:p>
            <a:fld id="{42094630-06F6-4001-8D85-14896106F147}" type="slidenum">
              <a:rPr lang="en-GB" smtClean="0"/>
              <a:t>‹#›</a:t>
            </a:fld>
            <a:endParaRPr lang="en-GB"/>
          </a:p>
        </p:txBody>
      </p:sp>
    </p:spTree>
    <p:extLst>
      <p:ext uri="{BB962C8B-B14F-4D97-AF65-F5344CB8AC3E}">
        <p14:creationId xmlns:p14="http://schemas.microsoft.com/office/powerpoint/2010/main" val="35494409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6B71855-7101-46C1-9608-C11FD928FEB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xmlns="" id="{39DF746A-1AB9-44D6-91C2-4E1D3687A8F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F90BE011-5903-490B-A6BB-4B7649794106}"/>
              </a:ext>
            </a:extLst>
          </p:cNvPr>
          <p:cNvSpPr>
            <a:spLocks noGrp="1"/>
          </p:cNvSpPr>
          <p:nvPr>
            <p:ph type="dt" sz="half" idx="10"/>
          </p:nvPr>
        </p:nvSpPr>
        <p:spPr/>
        <p:txBody>
          <a:bodyPr/>
          <a:lstStyle/>
          <a:p>
            <a:fld id="{CDC55D41-4AB0-4312-A420-B20A1BDF5A76}" type="datetimeFigureOut">
              <a:rPr lang="en-GB" smtClean="0"/>
              <a:t>23/07/2021</a:t>
            </a:fld>
            <a:endParaRPr lang="en-GB"/>
          </a:p>
        </p:txBody>
      </p:sp>
      <p:sp>
        <p:nvSpPr>
          <p:cNvPr id="5" name="Footer Placeholder 4">
            <a:extLst>
              <a:ext uri="{FF2B5EF4-FFF2-40B4-BE49-F238E27FC236}">
                <a16:creationId xmlns:a16="http://schemas.microsoft.com/office/drawing/2014/main" xmlns="" id="{9512082B-37B0-4E5A-9D06-029444C7069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B0C7AA1B-FE0D-4371-B5E5-C3DF0BDB8421}"/>
              </a:ext>
            </a:extLst>
          </p:cNvPr>
          <p:cNvSpPr>
            <a:spLocks noGrp="1"/>
          </p:cNvSpPr>
          <p:nvPr>
            <p:ph type="sldNum" sz="quarter" idx="12"/>
          </p:nvPr>
        </p:nvSpPr>
        <p:spPr/>
        <p:txBody>
          <a:bodyPr/>
          <a:lstStyle/>
          <a:p>
            <a:fld id="{42094630-06F6-4001-8D85-14896106F147}" type="slidenum">
              <a:rPr lang="en-GB" smtClean="0"/>
              <a:t>‹#›</a:t>
            </a:fld>
            <a:endParaRPr lang="en-GB"/>
          </a:p>
        </p:txBody>
      </p:sp>
    </p:spTree>
    <p:extLst>
      <p:ext uri="{BB962C8B-B14F-4D97-AF65-F5344CB8AC3E}">
        <p14:creationId xmlns:p14="http://schemas.microsoft.com/office/powerpoint/2010/main" val="41133523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378D34B2-98C7-49C8-89D4-2CFFA92890E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xmlns="" id="{4A3B59C2-E893-4D04-BE77-20443A92495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84C2D4FD-8342-49A1-8FF9-E2EB2145CE83}"/>
              </a:ext>
            </a:extLst>
          </p:cNvPr>
          <p:cNvSpPr>
            <a:spLocks noGrp="1"/>
          </p:cNvSpPr>
          <p:nvPr>
            <p:ph type="dt" sz="half" idx="10"/>
          </p:nvPr>
        </p:nvSpPr>
        <p:spPr/>
        <p:txBody>
          <a:bodyPr/>
          <a:lstStyle/>
          <a:p>
            <a:fld id="{CDC55D41-4AB0-4312-A420-B20A1BDF5A76}" type="datetimeFigureOut">
              <a:rPr lang="en-GB" smtClean="0"/>
              <a:t>23/07/2021</a:t>
            </a:fld>
            <a:endParaRPr lang="en-GB"/>
          </a:p>
        </p:txBody>
      </p:sp>
      <p:sp>
        <p:nvSpPr>
          <p:cNvPr id="5" name="Footer Placeholder 4">
            <a:extLst>
              <a:ext uri="{FF2B5EF4-FFF2-40B4-BE49-F238E27FC236}">
                <a16:creationId xmlns:a16="http://schemas.microsoft.com/office/drawing/2014/main" xmlns="" id="{41B038CE-C8C9-4860-8A69-E9405313658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1A2ED7DD-8F41-4D1D-9D69-BF631CEA6AC0}"/>
              </a:ext>
            </a:extLst>
          </p:cNvPr>
          <p:cNvSpPr>
            <a:spLocks noGrp="1"/>
          </p:cNvSpPr>
          <p:nvPr>
            <p:ph type="sldNum" sz="quarter" idx="12"/>
          </p:nvPr>
        </p:nvSpPr>
        <p:spPr/>
        <p:txBody>
          <a:bodyPr/>
          <a:lstStyle/>
          <a:p>
            <a:fld id="{42094630-06F6-4001-8D85-14896106F147}" type="slidenum">
              <a:rPr lang="en-GB" smtClean="0"/>
              <a:t>‹#›</a:t>
            </a:fld>
            <a:endParaRPr lang="en-GB"/>
          </a:p>
        </p:txBody>
      </p:sp>
    </p:spTree>
    <p:extLst>
      <p:ext uri="{BB962C8B-B14F-4D97-AF65-F5344CB8AC3E}">
        <p14:creationId xmlns:p14="http://schemas.microsoft.com/office/powerpoint/2010/main" val="16900977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E9DE126-D9F1-414E-A524-ABCDBD29184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7FE0B3AB-A0C1-476D-A37A-35CFFDD164D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5B652B75-FE02-4D01-BAAE-DA345F51DA44}"/>
              </a:ext>
            </a:extLst>
          </p:cNvPr>
          <p:cNvSpPr>
            <a:spLocks noGrp="1"/>
          </p:cNvSpPr>
          <p:nvPr>
            <p:ph type="dt" sz="half" idx="10"/>
          </p:nvPr>
        </p:nvSpPr>
        <p:spPr/>
        <p:txBody>
          <a:bodyPr/>
          <a:lstStyle/>
          <a:p>
            <a:fld id="{CDC55D41-4AB0-4312-A420-B20A1BDF5A76}" type="datetimeFigureOut">
              <a:rPr lang="en-GB" smtClean="0"/>
              <a:t>23/07/2021</a:t>
            </a:fld>
            <a:endParaRPr lang="en-GB"/>
          </a:p>
        </p:txBody>
      </p:sp>
      <p:sp>
        <p:nvSpPr>
          <p:cNvPr id="5" name="Footer Placeholder 4">
            <a:extLst>
              <a:ext uri="{FF2B5EF4-FFF2-40B4-BE49-F238E27FC236}">
                <a16:creationId xmlns:a16="http://schemas.microsoft.com/office/drawing/2014/main" xmlns="" id="{B59F2088-0B61-49AD-8AEF-34A45B4AC57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B2C3F0FC-BDDB-4AE2-A261-3FC192508922}"/>
              </a:ext>
            </a:extLst>
          </p:cNvPr>
          <p:cNvSpPr>
            <a:spLocks noGrp="1"/>
          </p:cNvSpPr>
          <p:nvPr>
            <p:ph type="sldNum" sz="quarter" idx="12"/>
          </p:nvPr>
        </p:nvSpPr>
        <p:spPr/>
        <p:txBody>
          <a:bodyPr/>
          <a:lstStyle/>
          <a:p>
            <a:fld id="{42094630-06F6-4001-8D85-14896106F147}" type="slidenum">
              <a:rPr lang="en-GB" smtClean="0"/>
              <a:t>‹#›</a:t>
            </a:fld>
            <a:endParaRPr lang="en-GB"/>
          </a:p>
        </p:txBody>
      </p:sp>
    </p:spTree>
    <p:extLst>
      <p:ext uri="{BB962C8B-B14F-4D97-AF65-F5344CB8AC3E}">
        <p14:creationId xmlns:p14="http://schemas.microsoft.com/office/powerpoint/2010/main" val="40019260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10D398B-46A2-4C16-8E6B-3FCAD4E6863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xmlns="" id="{D77762F7-FA5F-4E83-9E1A-482AE2657F8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A7B532D0-13FB-4D1F-834C-C4E5B5C94855}"/>
              </a:ext>
            </a:extLst>
          </p:cNvPr>
          <p:cNvSpPr>
            <a:spLocks noGrp="1"/>
          </p:cNvSpPr>
          <p:nvPr>
            <p:ph type="dt" sz="half" idx="10"/>
          </p:nvPr>
        </p:nvSpPr>
        <p:spPr/>
        <p:txBody>
          <a:bodyPr/>
          <a:lstStyle/>
          <a:p>
            <a:fld id="{CDC55D41-4AB0-4312-A420-B20A1BDF5A76}" type="datetimeFigureOut">
              <a:rPr lang="en-GB" smtClean="0"/>
              <a:t>23/07/2021</a:t>
            </a:fld>
            <a:endParaRPr lang="en-GB"/>
          </a:p>
        </p:txBody>
      </p:sp>
      <p:sp>
        <p:nvSpPr>
          <p:cNvPr id="5" name="Footer Placeholder 4">
            <a:extLst>
              <a:ext uri="{FF2B5EF4-FFF2-40B4-BE49-F238E27FC236}">
                <a16:creationId xmlns:a16="http://schemas.microsoft.com/office/drawing/2014/main" xmlns="" id="{4F19A6C8-0BB6-4E19-A634-62B3449DCF4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3261B6A6-140B-4F75-8410-CE1F5EBDA324}"/>
              </a:ext>
            </a:extLst>
          </p:cNvPr>
          <p:cNvSpPr>
            <a:spLocks noGrp="1"/>
          </p:cNvSpPr>
          <p:nvPr>
            <p:ph type="sldNum" sz="quarter" idx="12"/>
          </p:nvPr>
        </p:nvSpPr>
        <p:spPr/>
        <p:txBody>
          <a:bodyPr/>
          <a:lstStyle/>
          <a:p>
            <a:fld id="{42094630-06F6-4001-8D85-14896106F147}" type="slidenum">
              <a:rPr lang="en-GB" smtClean="0"/>
              <a:t>‹#›</a:t>
            </a:fld>
            <a:endParaRPr lang="en-GB"/>
          </a:p>
        </p:txBody>
      </p:sp>
    </p:spTree>
    <p:extLst>
      <p:ext uri="{BB962C8B-B14F-4D97-AF65-F5344CB8AC3E}">
        <p14:creationId xmlns:p14="http://schemas.microsoft.com/office/powerpoint/2010/main" val="7915635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3B6127A-B3F6-45DF-B6A9-93108D4406A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B88957FE-B6C1-4774-BFC8-D389935FFA0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xmlns="" id="{3FDE26C5-36C2-409F-B5D1-6422B0F02CF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xmlns="" id="{DF1E25DC-CAE7-4F04-9FB3-9AC40781257D}"/>
              </a:ext>
            </a:extLst>
          </p:cNvPr>
          <p:cNvSpPr>
            <a:spLocks noGrp="1"/>
          </p:cNvSpPr>
          <p:nvPr>
            <p:ph type="dt" sz="half" idx="10"/>
          </p:nvPr>
        </p:nvSpPr>
        <p:spPr/>
        <p:txBody>
          <a:bodyPr/>
          <a:lstStyle/>
          <a:p>
            <a:fld id="{CDC55D41-4AB0-4312-A420-B20A1BDF5A76}" type="datetimeFigureOut">
              <a:rPr lang="en-GB" smtClean="0"/>
              <a:t>23/07/2021</a:t>
            </a:fld>
            <a:endParaRPr lang="en-GB"/>
          </a:p>
        </p:txBody>
      </p:sp>
      <p:sp>
        <p:nvSpPr>
          <p:cNvPr id="6" name="Footer Placeholder 5">
            <a:extLst>
              <a:ext uri="{FF2B5EF4-FFF2-40B4-BE49-F238E27FC236}">
                <a16:creationId xmlns:a16="http://schemas.microsoft.com/office/drawing/2014/main" xmlns="" id="{2DC6E613-CFD3-4890-B8D3-320F5168962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550F7CA2-861E-4933-A1AD-07BBE3195208}"/>
              </a:ext>
            </a:extLst>
          </p:cNvPr>
          <p:cNvSpPr>
            <a:spLocks noGrp="1"/>
          </p:cNvSpPr>
          <p:nvPr>
            <p:ph type="sldNum" sz="quarter" idx="12"/>
          </p:nvPr>
        </p:nvSpPr>
        <p:spPr/>
        <p:txBody>
          <a:bodyPr/>
          <a:lstStyle/>
          <a:p>
            <a:fld id="{42094630-06F6-4001-8D85-14896106F147}" type="slidenum">
              <a:rPr lang="en-GB" smtClean="0"/>
              <a:t>‹#›</a:t>
            </a:fld>
            <a:endParaRPr lang="en-GB"/>
          </a:p>
        </p:txBody>
      </p:sp>
    </p:spTree>
    <p:extLst>
      <p:ext uri="{BB962C8B-B14F-4D97-AF65-F5344CB8AC3E}">
        <p14:creationId xmlns:p14="http://schemas.microsoft.com/office/powerpoint/2010/main" val="30076133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E4DD187-1F7F-4953-BE9D-AB85015AA539}"/>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0F29CF6E-BAB7-464D-8A88-2314BC18E76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CFEF2B6E-D889-4256-B447-2C5B5E8CDBC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xmlns="" id="{4412A75A-DDDC-489C-917E-3349A738867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560BD1E8-501E-44B9-BF08-9A5F01F9ACE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xmlns="" id="{29B7424F-EADF-428D-A783-A628D2E60555}"/>
              </a:ext>
            </a:extLst>
          </p:cNvPr>
          <p:cNvSpPr>
            <a:spLocks noGrp="1"/>
          </p:cNvSpPr>
          <p:nvPr>
            <p:ph type="dt" sz="half" idx="10"/>
          </p:nvPr>
        </p:nvSpPr>
        <p:spPr/>
        <p:txBody>
          <a:bodyPr/>
          <a:lstStyle/>
          <a:p>
            <a:fld id="{CDC55D41-4AB0-4312-A420-B20A1BDF5A76}" type="datetimeFigureOut">
              <a:rPr lang="en-GB" smtClean="0"/>
              <a:t>23/07/2021</a:t>
            </a:fld>
            <a:endParaRPr lang="en-GB"/>
          </a:p>
        </p:txBody>
      </p:sp>
      <p:sp>
        <p:nvSpPr>
          <p:cNvPr id="8" name="Footer Placeholder 7">
            <a:extLst>
              <a:ext uri="{FF2B5EF4-FFF2-40B4-BE49-F238E27FC236}">
                <a16:creationId xmlns:a16="http://schemas.microsoft.com/office/drawing/2014/main" xmlns="" id="{A29B5C68-FA0E-4128-B07C-54C96E28EE7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xmlns="" id="{7C4496B9-4598-4794-9016-8BDFC6BA0F66}"/>
              </a:ext>
            </a:extLst>
          </p:cNvPr>
          <p:cNvSpPr>
            <a:spLocks noGrp="1"/>
          </p:cNvSpPr>
          <p:nvPr>
            <p:ph type="sldNum" sz="quarter" idx="12"/>
          </p:nvPr>
        </p:nvSpPr>
        <p:spPr/>
        <p:txBody>
          <a:bodyPr/>
          <a:lstStyle/>
          <a:p>
            <a:fld id="{42094630-06F6-4001-8D85-14896106F147}" type="slidenum">
              <a:rPr lang="en-GB" smtClean="0"/>
              <a:t>‹#›</a:t>
            </a:fld>
            <a:endParaRPr lang="en-GB"/>
          </a:p>
        </p:txBody>
      </p:sp>
    </p:spTree>
    <p:extLst>
      <p:ext uri="{BB962C8B-B14F-4D97-AF65-F5344CB8AC3E}">
        <p14:creationId xmlns:p14="http://schemas.microsoft.com/office/powerpoint/2010/main" val="30964339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1FD3793-06C6-4B90-ABCF-779B174050D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xmlns="" id="{BB08F566-D2E1-4886-B215-095A4D1979E8}"/>
              </a:ext>
            </a:extLst>
          </p:cNvPr>
          <p:cNvSpPr>
            <a:spLocks noGrp="1"/>
          </p:cNvSpPr>
          <p:nvPr>
            <p:ph type="dt" sz="half" idx="10"/>
          </p:nvPr>
        </p:nvSpPr>
        <p:spPr/>
        <p:txBody>
          <a:bodyPr/>
          <a:lstStyle/>
          <a:p>
            <a:fld id="{CDC55D41-4AB0-4312-A420-B20A1BDF5A76}" type="datetimeFigureOut">
              <a:rPr lang="en-GB" smtClean="0"/>
              <a:t>23/07/2021</a:t>
            </a:fld>
            <a:endParaRPr lang="en-GB"/>
          </a:p>
        </p:txBody>
      </p:sp>
      <p:sp>
        <p:nvSpPr>
          <p:cNvPr id="4" name="Footer Placeholder 3">
            <a:extLst>
              <a:ext uri="{FF2B5EF4-FFF2-40B4-BE49-F238E27FC236}">
                <a16:creationId xmlns:a16="http://schemas.microsoft.com/office/drawing/2014/main" xmlns="" id="{8810A379-04BE-4DC4-ABFC-A59A8BFBB7F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xmlns="" id="{3DECCF29-89B7-40E4-B623-82A21A34D64F}"/>
              </a:ext>
            </a:extLst>
          </p:cNvPr>
          <p:cNvSpPr>
            <a:spLocks noGrp="1"/>
          </p:cNvSpPr>
          <p:nvPr>
            <p:ph type="sldNum" sz="quarter" idx="12"/>
          </p:nvPr>
        </p:nvSpPr>
        <p:spPr/>
        <p:txBody>
          <a:bodyPr/>
          <a:lstStyle/>
          <a:p>
            <a:fld id="{42094630-06F6-4001-8D85-14896106F147}" type="slidenum">
              <a:rPr lang="en-GB" smtClean="0"/>
              <a:t>‹#›</a:t>
            </a:fld>
            <a:endParaRPr lang="en-GB"/>
          </a:p>
        </p:txBody>
      </p:sp>
    </p:spTree>
    <p:extLst>
      <p:ext uri="{BB962C8B-B14F-4D97-AF65-F5344CB8AC3E}">
        <p14:creationId xmlns:p14="http://schemas.microsoft.com/office/powerpoint/2010/main" val="11802232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BB4CE185-F1AC-41D0-BF69-66ADCC0C2E51}"/>
              </a:ext>
            </a:extLst>
          </p:cNvPr>
          <p:cNvSpPr>
            <a:spLocks noGrp="1"/>
          </p:cNvSpPr>
          <p:nvPr>
            <p:ph type="dt" sz="half" idx="10"/>
          </p:nvPr>
        </p:nvSpPr>
        <p:spPr/>
        <p:txBody>
          <a:bodyPr/>
          <a:lstStyle/>
          <a:p>
            <a:fld id="{CDC55D41-4AB0-4312-A420-B20A1BDF5A76}" type="datetimeFigureOut">
              <a:rPr lang="en-GB" smtClean="0"/>
              <a:t>23/07/2021</a:t>
            </a:fld>
            <a:endParaRPr lang="en-GB"/>
          </a:p>
        </p:txBody>
      </p:sp>
      <p:sp>
        <p:nvSpPr>
          <p:cNvPr id="3" name="Footer Placeholder 2">
            <a:extLst>
              <a:ext uri="{FF2B5EF4-FFF2-40B4-BE49-F238E27FC236}">
                <a16:creationId xmlns:a16="http://schemas.microsoft.com/office/drawing/2014/main" xmlns="" id="{3006861C-BBFA-473E-83CD-C2233D5901F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xmlns="" id="{4B8C15F4-34EC-47C8-913F-6039A82C8554}"/>
              </a:ext>
            </a:extLst>
          </p:cNvPr>
          <p:cNvSpPr>
            <a:spLocks noGrp="1"/>
          </p:cNvSpPr>
          <p:nvPr>
            <p:ph type="sldNum" sz="quarter" idx="12"/>
          </p:nvPr>
        </p:nvSpPr>
        <p:spPr/>
        <p:txBody>
          <a:bodyPr/>
          <a:lstStyle/>
          <a:p>
            <a:fld id="{42094630-06F6-4001-8D85-14896106F147}" type="slidenum">
              <a:rPr lang="en-GB" smtClean="0"/>
              <a:t>‹#›</a:t>
            </a:fld>
            <a:endParaRPr lang="en-GB"/>
          </a:p>
        </p:txBody>
      </p:sp>
    </p:spTree>
    <p:extLst>
      <p:ext uri="{BB962C8B-B14F-4D97-AF65-F5344CB8AC3E}">
        <p14:creationId xmlns:p14="http://schemas.microsoft.com/office/powerpoint/2010/main" val="9614914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EE197E3-D5BE-484A-BD27-CA1374AB16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562EA664-8C45-4A31-9788-2451EFADBBF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xmlns="" id="{504B2003-15C2-4980-A916-9ABD2CE448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B8314548-D2BF-40DD-BA45-E212ACDA14FD}"/>
              </a:ext>
            </a:extLst>
          </p:cNvPr>
          <p:cNvSpPr>
            <a:spLocks noGrp="1"/>
          </p:cNvSpPr>
          <p:nvPr>
            <p:ph type="dt" sz="half" idx="10"/>
          </p:nvPr>
        </p:nvSpPr>
        <p:spPr/>
        <p:txBody>
          <a:bodyPr/>
          <a:lstStyle/>
          <a:p>
            <a:fld id="{CDC55D41-4AB0-4312-A420-B20A1BDF5A76}" type="datetimeFigureOut">
              <a:rPr lang="en-GB" smtClean="0"/>
              <a:t>23/07/2021</a:t>
            </a:fld>
            <a:endParaRPr lang="en-GB"/>
          </a:p>
        </p:txBody>
      </p:sp>
      <p:sp>
        <p:nvSpPr>
          <p:cNvPr id="6" name="Footer Placeholder 5">
            <a:extLst>
              <a:ext uri="{FF2B5EF4-FFF2-40B4-BE49-F238E27FC236}">
                <a16:creationId xmlns:a16="http://schemas.microsoft.com/office/drawing/2014/main" xmlns="" id="{F1B764E1-94CC-42BD-8D0C-1CC02C56B3E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5411CDF1-17F6-4A79-9851-851A95D76B68}"/>
              </a:ext>
            </a:extLst>
          </p:cNvPr>
          <p:cNvSpPr>
            <a:spLocks noGrp="1"/>
          </p:cNvSpPr>
          <p:nvPr>
            <p:ph type="sldNum" sz="quarter" idx="12"/>
          </p:nvPr>
        </p:nvSpPr>
        <p:spPr/>
        <p:txBody>
          <a:bodyPr/>
          <a:lstStyle/>
          <a:p>
            <a:fld id="{42094630-06F6-4001-8D85-14896106F147}" type="slidenum">
              <a:rPr lang="en-GB" smtClean="0"/>
              <a:t>‹#›</a:t>
            </a:fld>
            <a:endParaRPr lang="en-GB"/>
          </a:p>
        </p:txBody>
      </p:sp>
    </p:spTree>
    <p:extLst>
      <p:ext uri="{BB962C8B-B14F-4D97-AF65-F5344CB8AC3E}">
        <p14:creationId xmlns:p14="http://schemas.microsoft.com/office/powerpoint/2010/main" val="25302750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1743B49-50C4-4073-BA14-A1326DC535B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xmlns="" id="{3887FDE0-B490-49A2-B142-ED137E8845D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xmlns="" id="{0E506A47-D125-47BC-A712-F4BDEAC214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A1AF8B02-0071-49C3-9832-BEC185F78F47}"/>
              </a:ext>
            </a:extLst>
          </p:cNvPr>
          <p:cNvSpPr>
            <a:spLocks noGrp="1"/>
          </p:cNvSpPr>
          <p:nvPr>
            <p:ph type="dt" sz="half" idx="10"/>
          </p:nvPr>
        </p:nvSpPr>
        <p:spPr/>
        <p:txBody>
          <a:bodyPr/>
          <a:lstStyle/>
          <a:p>
            <a:fld id="{CDC55D41-4AB0-4312-A420-B20A1BDF5A76}" type="datetimeFigureOut">
              <a:rPr lang="en-GB" smtClean="0"/>
              <a:t>23/07/2021</a:t>
            </a:fld>
            <a:endParaRPr lang="en-GB"/>
          </a:p>
        </p:txBody>
      </p:sp>
      <p:sp>
        <p:nvSpPr>
          <p:cNvPr id="6" name="Footer Placeholder 5">
            <a:extLst>
              <a:ext uri="{FF2B5EF4-FFF2-40B4-BE49-F238E27FC236}">
                <a16:creationId xmlns:a16="http://schemas.microsoft.com/office/drawing/2014/main" xmlns="" id="{1F4E4F1B-2ED6-4021-9074-0CDAC1C185E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F2F18865-2331-42D4-9583-FC687C77FB23}"/>
              </a:ext>
            </a:extLst>
          </p:cNvPr>
          <p:cNvSpPr>
            <a:spLocks noGrp="1"/>
          </p:cNvSpPr>
          <p:nvPr>
            <p:ph type="sldNum" sz="quarter" idx="12"/>
          </p:nvPr>
        </p:nvSpPr>
        <p:spPr/>
        <p:txBody>
          <a:bodyPr/>
          <a:lstStyle/>
          <a:p>
            <a:fld id="{42094630-06F6-4001-8D85-14896106F147}" type="slidenum">
              <a:rPr lang="en-GB" smtClean="0"/>
              <a:t>‹#›</a:t>
            </a:fld>
            <a:endParaRPr lang="en-GB"/>
          </a:p>
        </p:txBody>
      </p:sp>
    </p:spTree>
    <p:extLst>
      <p:ext uri="{BB962C8B-B14F-4D97-AF65-F5344CB8AC3E}">
        <p14:creationId xmlns:p14="http://schemas.microsoft.com/office/powerpoint/2010/main" val="27752416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D66298A6-0EC2-43B7-AB67-33EA504CBB1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C89D6075-F7C7-4CA2-874F-9183FC42B52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192C6367-BED6-41DC-89F6-C2AB3128A95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C55D41-4AB0-4312-A420-B20A1BDF5A76}" type="datetimeFigureOut">
              <a:rPr lang="en-GB" smtClean="0"/>
              <a:t>23/07/2021</a:t>
            </a:fld>
            <a:endParaRPr lang="en-GB"/>
          </a:p>
        </p:txBody>
      </p:sp>
      <p:sp>
        <p:nvSpPr>
          <p:cNvPr id="5" name="Footer Placeholder 4">
            <a:extLst>
              <a:ext uri="{FF2B5EF4-FFF2-40B4-BE49-F238E27FC236}">
                <a16:creationId xmlns:a16="http://schemas.microsoft.com/office/drawing/2014/main" xmlns="" id="{9A01189D-DEFD-4D06-83E8-FAE720313A2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xmlns="" id="{96F245F4-DE9A-4E43-879E-EAABD86BA7B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094630-06F6-4001-8D85-14896106F147}" type="slidenum">
              <a:rPr lang="en-GB" smtClean="0"/>
              <a:t>‹#›</a:t>
            </a:fld>
            <a:endParaRPr lang="en-GB"/>
          </a:p>
        </p:txBody>
      </p:sp>
    </p:spTree>
    <p:extLst>
      <p:ext uri="{BB962C8B-B14F-4D97-AF65-F5344CB8AC3E}">
        <p14:creationId xmlns:p14="http://schemas.microsoft.com/office/powerpoint/2010/main" val="10750802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FFD53B2E-8907-4083-B887-CF915FD698E8}"/>
              </a:ext>
            </a:extLst>
          </p:cNvPr>
          <p:cNvPicPr>
            <a:picLocks noChangeAspect="1"/>
          </p:cNvPicPr>
          <p:nvPr/>
        </p:nvPicPr>
        <p:blipFill>
          <a:blip r:embed="rId2"/>
          <a:stretch>
            <a:fillRect/>
          </a:stretch>
        </p:blipFill>
        <p:spPr>
          <a:xfrm>
            <a:off x="4019956" y="1584357"/>
            <a:ext cx="8172044" cy="5203214"/>
          </a:xfrm>
          <a:prstGeom prst="rect">
            <a:avLst/>
          </a:prstGeom>
        </p:spPr>
      </p:pic>
      <p:sp>
        <p:nvSpPr>
          <p:cNvPr id="4" name="Title 1">
            <a:extLst>
              <a:ext uri="{FF2B5EF4-FFF2-40B4-BE49-F238E27FC236}">
                <a16:creationId xmlns:a16="http://schemas.microsoft.com/office/drawing/2014/main" xmlns="" id="{53FE212D-BFC9-4D6B-BB25-2170A4F1783E}"/>
              </a:ext>
            </a:extLst>
          </p:cNvPr>
          <p:cNvSpPr txBox="1">
            <a:spLocks/>
          </p:cNvSpPr>
          <p:nvPr/>
        </p:nvSpPr>
        <p:spPr>
          <a:xfrm>
            <a:off x="-3066973" y="-1080025"/>
            <a:ext cx="11344082" cy="347938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7200" dirty="0" smtClean="0">
                <a:latin typeface="Amatic SC" panose="00000500000000000000" pitchFamily="2" charset="-79"/>
                <a:cs typeface="Amatic SC" panose="00000500000000000000" pitchFamily="2" charset="-79"/>
              </a:rPr>
              <a:t>Preschool </a:t>
            </a:r>
            <a:r>
              <a:rPr lang="en-US" sz="7200" dirty="0">
                <a:latin typeface="Amatic SC" panose="00000500000000000000" pitchFamily="2" charset="-79"/>
                <a:cs typeface="Amatic SC" panose="00000500000000000000" pitchFamily="2" charset="-79"/>
              </a:rPr>
              <a:t>Long </a:t>
            </a:r>
          </a:p>
          <a:p>
            <a:r>
              <a:rPr lang="en-US" sz="7200" dirty="0">
                <a:latin typeface="Amatic SC" panose="00000500000000000000" pitchFamily="2" charset="-79"/>
                <a:cs typeface="Amatic SC" panose="00000500000000000000" pitchFamily="2" charset="-79"/>
              </a:rPr>
              <a:t>Term </a:t>
            </a:r>
            <a:r>
              <a:rPr lang="en-US" sz="7200" dirty="0" smtClean="0">
                <a:latin typeface="Amatic SC" panose="00000500000000000000" pitchFamily="2" charset="-79"/>
                <a:cs typeface="Amatic SC" panose="00000500000000000000" pitchFamily="2" charset="-79"/>
              </a:rPr>
              <a:t>Plan</a:t>
            </a:r>
            <a:endParaRPr lang="en-GB" sz="7200" dirty="0">
              <a:latin typeface="Amatic SC" panose="00000500000000000000" pitchFamily="2" charset="-79"/>
              <a:cs typeface="Amatic SC" panose="00000500000000000000" pitchFamily="2" charset="-79"/>
            </a:endParaRPr>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123" y="2551388"/>
            <a:ext cx="3516833" cy="3747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4848447" y="435935"/>
            <a:ext cx="6921795" cy="1569660"/>
          </a:xfrm>
          <a:prstGeom prst="rect">
            <a:avLst/>
          </a:prstGeom>
          <a:noFill/>
        </p:spPr>
        <p:txBody>
          <a:bodyPr wrap="square" rtlCol="0">
            <a:spAutoFit/>
          </a:bodyPr>
          <a:lstStyle/>
          <a:p>
            <a:pPr algn="just"/>
            <a:r>
              <a:rPr lang="en-GB" sz="1200" dirty="0" smtClean="0">
                <a:latin typeface="+mj-lt"/>
              </a:rPr>
              <a:t>At Bishops </a:t>
            </a:r>
            <a:r>
              <a:rPr lang="en-GB" sz="1200" dirty="0" err="1" smtClean="0">
                <a:latin typeface="+mj-lt"/>
              </a:rPr>
              <a:t>Tawton</a:t>
            </a:r>
            <a:r>
              <a:rPr lang="en-GB" sz="1200" dirty="0" smtClean="0">
                <a:latin typeface="+mj-lt"/>
              </a:rPr>
              <a:t> Primary School we offer a curriculum which is rich in wonder and memorable experiences.  We work hard to provide a stimulating environment which provides exciting experiences, promotes challenge, exploration, creativity and a real love of learning.  We aim for our children to be independent, confident, believe in themselves and interact positively with others.  We understand that play is an integral part of learning and this is at the heart of our Early Years curriculum.  Warm and positive relationships between staff and children, consistent routines and strong relationships with parents are key.  We recognise the crucial role that early years education has to play in providing firm foundations upon which the rest of a child’s education can be successfully based.</a:t>
            </a:r>
            <a:endParaRPr lang="en-GB" sz="1200" dirty="0">
              <a:latin typeface="+mj-lt"/>
            </a:endParaRPr>
          </a:p>
        </p:txBody>
      </p:sp>
    </p:spTree>
    <p:extLst>
      <p:ext uri="{BB962C8B-B14F-4D97-AF65-F5344CB8AC3E}">
        <p14:creationId xmlns:p14="http://schemas.microsoft.com/office/powerpoint/2010/main" val="32861853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53FE212D-BFC9-4D6B-BB25-2170A4F1783E}"/>
              </a:ext>
            </a:extLst>
          </p:cNvPr>
          <p:cNvSpPr txBox="1">
            <a:spLocks/>
          </p:cNvSpPr>
          <p:nvPr/>
        </p:nvSpPr>
        <p:spPr>
          <a:xfrm>
            <a:off x="838200" y="-729843"/>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smtClean="0">
                <a:latin typeface="Amatic SC" panose="00000500000000000000" pitchFamily="2" charset="-79"/>
                <a:cs typeface="Amatic SC" panose="00000500000000000000" pitchFamily="2" charset="-79"/>
              </a:rPr>
              <a:t>Preschool </a:t>
            </a:r>
            <a:r>
              <a:rPr lang="en-US" sz="3600" dirty="0">
                <a:latin typeface="Amatic SC" panose="00000500000000000000" pitchFamily="2" charset="-79"/>
                <a:cs typeface="Amatic SC" panose="00000500000000000000" pitchFamily="2" charset="-79"/>
              </a:rPr>
              <a:t>Long Term Plan </a:t>
            </a:r>
            <a:endParaRPr lang="en-GB" sz="3600" dirty="0">
              <a:latin typeface="Amatic SC" panose="00000500000000000000" pitchFamily="2" charset="-79"/>
              <a:cs typeface="Amatic SC" panose="00000500000000000000" pitchFamily="2" charset="-79"/>
            </a:endParaRPr>
          </a:p>
        </p:txBody>
      </p:sp>
      <p:graphicFrame>
        <p:nvGraphicFramePr>
          <p:cNvPr id="3" name="Table 4">
            <a:extLst>
              <a:ext uri="{FF2B5EF4-FFF2-40B4-BE49-F238E27FC236}">
                <a16:creationId xmlns:a16="http://schemas.microsoft.com/office/drawing/2014/main" xmlns="" id="{C309D6EC-D8CA-42E0-9877-E82797564D7C}"/>
              </a:ext>
            </a:extLst>
          </p:cNvPr>
          <p:cNvGraphicFramePr>
            <a:graphicFrameLocks noGrp="1"/>
          </p:cNvGraphicFramePr>
          <p:nvPr>
            <p:extLst>
              <p:ext uri="{D42A27DB-BD31-4B8C-83A1-F6EECF244321}">
                <p14:modId xmlns:p14="http://schemas.microsoft.com/office/powerpoint/2010/main" val="3905875239"/>
              </p:ext>
            </p:extLst>
          </p:nvPr>
        </p:nvGraphicFramePr>
        <p:xfrm>
          <a:off x="231033" y="575513"/>
          <a:ext cx="11459364" cy="4663440"/>
        </p:xfrm>
        <a:graphic>
          <a:graphicData uri="http://schemas.openxmlformats.org/drawingml/2006/table">
            <a:tbl>
              <a:tblPr firstRow="1" bandRow="1">
                <a:tableStyleId>{5C22544A-7EE6-4342-B048-85BDC9FD1C3A}</a:tableStyleId>
              </a:tblPr>
              <a:tblGrid>
                <a:gridCol w="1637052">
                  <a:extLst>
                    <a:ext uri="{9D8B030D-6E8A-4147-A177-3AD203B41FA5}">
                      <a16:colId xmlns:a16="http://schemas.microsoft.com/office/drawing/2014/main" xmlns="" val="385991600"/>
                    </a:ext>
                  </a:extLst>
                </a:gridCol>
                <a:gridCol w="1637052">
                  <a:extLst>
                    <a:ext uri="{9D8B030D-6E8A-4147-A177-3AD203B41FA5}">
                      <a16:colId xmlns:a16="http://schemas.microsoft.com/office/drawing/2014/main" xmlns="" val="2865123548"/>
                    </a:ext>
                  </a:extLst>
                </a:gridCol>
                <a:gridCol w="1637052">
                  <a:extLst>
                    <a:ext uri="{9D8B030D-6E8A-4147-A177-3AD203B41FA5}">
                      <a16:colId xmlns:a16="http://schemas.microsoft.com/office/drawing/2014/main" xmlns="" val="872926247"/>
                    </a:ext>
                  </a:extLst>
                </a:gridCol>
                <a:gridCol w="1637052">
                  <a:extLst>
                    <a:ext uri="{9D8B030D-6E8A-4147-A177-3AD203B41FA5}">
                      <a16:colId xmlns:a16="http://schemas.microsoft.com/office/drawing/2014/main" xmlns="" val="1315738151"/>
                    </a:ext>
                  </a:extLst>
                </a:gridCol>
                <a:gridCol w="1637052">
                  <a:extLst>
                    <a:ext uri="{9D8B030D-6E8A-4147-A177-3AD203B41FA5}">
                      <a16:colId xmlns:a16="http://schemas.microsoft.com/office/drawing/2014/main" xmlns="" val="2709165749"/>
                    </a:ext>
                  </a:extLst>
                </a:gridCol>
                <a:gridCol w="1637052">
                  <a:extLst>
                    <a:ext uri="{9D8B030D-6E8A-4147-A177-3AD203B41FA5}">
                      <a16:colId xmlns:a16="http://schemas.microsoft.com/office/drawing/2014/main" xmlns="" val="2335150482"/>
                    </a:ext>
                  </a:extLst>
                </a:gridCol>
                <a:gridCol w="143278">
                  <a:extLst>
                    <a:ext uri="{9D8B030D-6E8A-4147-A177-3AD203B41FA5}">
                      <a16:colId xmlns:a16="http://schemas.microsoft.com/office/drawing/2014/main" xmlns="" val="4046203905"/>
                    </a:ext>
                  </a:extLst>
                </a:gridCol>
                <a:gridCol w="1493774">
                  <a:extLst>
                    <a:ext uri="{9D8B030D-6E8A-4147-A177-3AD203B41FA5}">
                      <a16:colId xmlns:a16="http://schemas.microsoft.com/office/drawing/2014/main" xmlns="" val="124247196"/>
                    </a:ext>
                  </a:extLst>
                </a:gridCol>
              </a:tblGrid>
              <a:tr h="534196">
                <a:tc>
                  <a:txBody>
                    <a:bodyPr/>
                    <a:lstStyle/>
                    <a:p>
                      <a:pPr algn="ctr"/>
                      <a:endParaRPr lang="en-GB"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Autumn 1</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dirty="0">
                          <a:solidFill>
                            <a:schemeClr val="bg1">
                              <a:lumMod val="50000"/>
                            </a:schemeClr>
                          </a:solidFill>
                          <a:latin typeface="Amatic SC" panose="00000500000000000000" pitchFamily="2" charset="-79"/>
                          <a:cs typeface="Amatic SC" panose="00000500000000000000" pitchFamily="2" charset="-79"/>
                        </a:rPr>
                        <a:t>Autumn 2</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Spring 1</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Spring 2</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Summer 1</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gridSpan="2">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Summer 2</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algn="ct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xmlns="" val="1913285939"/>
                  </a:ext>
                </a:extLst>
              </a:tr>
              <a:tr h="422123">
                <a:tc>
                  <a:txBody>
                    <a:bodyPr/>
                    <a:lstStyle/>
                    <a:p>
                      <a:pPr algn="ctr"/>
                      <a:r>
                        <a:rPr lang="en-US" sz="2400" b="0" dirty="0">
                          <a:latin typeface="Amatic SC" panose="00000500000000000000" pitchFamily="2" charset="-79"/>
                          <a:cs typeface="Amatic SC" panose="00000500000000000000" pitchFamily="2" charset="-79"/>
                        </a:rPr>
                        <a:t>General Themes </a:t>
                      </a:r>
                      <a:endParaRPr lang="en-GB" sz="24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2400" dirty="0">
                          <a:latin typeface="Amatic SC" panose="00000500000000000000" pitchFamily="2" charset="-79"/>
                          <a:cs typeface="Amatic SC" panose="00000500000000000000" pitchFamily="2" charset="-79"/>
                        </a:rPr>
                        <a:t>All About 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smtClean="0">
                          <a:latin typeface="Amatic SC" panose="00000500000000000000" pitchFamily="2" charset="-79"/>
                          <a:cs typeface="Amatic SC" panose="00000500000000000000" pitchFamily="2" charset="-79"/>
                        </a:rPr>
                        <a:t>Autumn</a:t>
                      </a: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2000" dirty="0" smtClean="0">
                          <a:latin typeface="Amatic SC" panose="00000500000000000000" pitchFamily="2" charset="-79"/>
                          <a:cs typeface="Amatic SC" panose="00000500000000000000" pitchFamily="2" charset="-79"/>
                        </a:rPr>
                        <a:t>Traditional Tales</a:t>
                      </a: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smtClean="0">
                          <a:latin typeface="Amatic SC" panose="00000500000000000000" pitchFamily="2" charset="-79"/>
                          <a:cs typeface="Amatic SC" panose="00000500000000000000" pitchFamily="2" charset="-79"/>
                        </a:rPr>
                        <a:t>Growing</a:t>
                      </a: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2400" dirty="0" err="1" smtClean="0">
                          <a:latin typeface="Amatic SC" panose="00000500000000000000" pitchFamily="2" charset="-79"/>
                          <a:cs typeface="Amatic SC" panose="00000500000000000000" pitchFamily="2" charset="-79"/>
                        </a:rPr>
                        <a:t>Minibeasts</a:t>
                      </a:r>
                      <a:r>
                        <a:rPr lang="en-US" sz="2400" dirty="0" smtClean="0">
                          <a:latin typeface="Amatic SC" panose="00000500000000000000" pitchFamily="2" charset="-79"/>
                          <a:cs typeface="Amatic SC" panose="00000500000000000000" pitchFamily="2" charset="-79"/>
                        </a:rPr>
                        <a:t> </a:t>
                      </a: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smtClean="0">
                          <a:latin typeface="Amatic SC" panose="00000500000000000000" pitchFamily="2" charset="-79"/>
                          <a:cs typeface="Amatic SC" panose="00000500000000000000" pitchFamily="2" charset="-79"/>
                        </a:rPr>
                        <a:t>The sea</a:t>
                      </a: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xmlns="" val="2272033691"/>
                  </a:ext>
                </a:extLst>
              </a:tr>
              <a:tr h="422123">
                <a:tc rowSpan="2">
                  <a:txBody>
                    <a:bodyPr/>
                    <a:lstStyle/>
                    <a:p>
                      <a:pPr algn="ctr"/>
                      <a:r>
                        <a:rPr lang="en-US" sz="3200" b="0" dirty="0" err="1">
                          <a:latin typeface="Amatic SC" panose="00000500000000000000" pitchFamily="2" charset="-79"/>
                          <a:cs typeface="Amatic SC" panose="00000500000000000000" pitchFamily="2" charset="-79"/>
                        </a:rPr>
                        <a:t>Maths</a:t>
                      </a:r>
                      <a:endParaRPr lang="en-US" sz="3200" b="0" dirty="0">
                        <a:latin typeface="Amatic SC" panose="00000500000000000000" pitchFamily="2" charset="-79"/>
                        <a:cs typeface="Amatic SC" panose="00000500000000000000" pitchFamily="2" charset="-79"/>
                      </a:endParaRPr>
                    </a:p>
                    <a:p>
                      <a:pPr algn="ctr"/>
                      <a:endParaRPr lang="en-US" sz="1600" b="1" i="1" kern="1200" dirty="0">
                        <a:solidFill>
                          <a:schemeClr val="bg1">
                            <a:lumMod val="50000"/>
                          </a:schemeClr>
                        </a:solidFill>
                        <a:effectLst/>
                        <a:latin typeface="+mn-lt"/>
                        <a:ea typeface="+mn-ea"/>
                        <a:cs typeface="+mn-cs"/>
                      </a:endParaRPr>
                    </a:p>
                    <a:p>
                      <a:pPr algn="ctr"/>
                      <a:r>
                        <a:rPr lang="en-US" sz="1400" b="0" i="1" kern="1200" dirty="0" smtClean="0">
                          <a:solidFill>
                            <a:schemeClr val="bg1">
                              <a:lumMod val="50000"/>
                            </a:schemeClr>
                          </a:solidFill>
                          <a:effectLst/>
                          <a:latin typeface="Amatic SC" panose="020B0604020202020204" charset="-79"/>
                          <a:ea typeface="+mn-ea"/>
                          <a:cs typeface="Amatic SC" panose="020B0604020202020204" charset="-79"/>
                        </a:rPr>
                        <a:t>Children take part in a daily </a:t>
                      </a:r>
                      <a:r>
                        <a:rPr lang="en-US" sz="1400" b="0" i="1" kern="1200" dirty="0" err="1" smtClean="0">
                          <a:solidFill>
                            <a:schemeClr val="bg1">
                              <a:lumMod val="50000"/>
                            </a:schemeClr>
                          </a:solidFill>
                          <a:effectLst/>
                          <a:latin typeface="Amatic SC" panose="020B0604020202020204" charset="-79"/>
                          <a:ea typeface="+mn-ea"/>
                          <a:cs typeface="Amatic SC" panose="020B0604020202020204" charset="-79"/>
                        </a:rPr>
                        <a:t>Maths</a:t>
                      </a:r>
                      <a:r>
                        <a:rPr lang="en-US" sz="1400" b="0" i="1" kern="1200" dirty="0" smtClean="0">
                          <a:solidFill>
                            <a:schemeClr val="bg1">
                              <a:lumMod val="50000"/>
                            </a:schemeClr>
                          </a:solidFill>
                          <a:effectLst/>
                          <a:latin typeface="Amatic SC" panose="020B0604020202020204" charset="-79"/>
                          <a:ea typeface="+mn-ea"/>
                          <a:cs typeface="Amatic SC" panose="020B0604020202020204" charset="-79"/>
                        </a:rPr>
                        <a:t> session ,</a:t>
                      </a:r>
                      <a:r>
                        <a:rPr lang="en-US" sz="1400" b="0" i="1" kern="1200" baseline="0" dirty="0" smtClean="0">
                          <a:solidFill>
                            <a:schemeClr val="bg1">
                              <a:lumMod val="50000"/>
                            </a:schemeClr>
                          </a:solidFill>
                          <a:effectLst/>
                          <a:latin typeface="Amatic SC" panose="020B0604020202020204" charset="-79"/>
                          <a:ea typeface="+mn-ea"/>
                          <a:cs typeface="Amatic SC" panose="020B0604020202020204" charset="-79"/>
                        </a:rPr>
                        <a:t> the younger 2-3 Year Old children are taught in a separate group with an EYFFS practitioner.  The children </a:t>
                      </a:r>
                      <a:r>
                        <a:rPr lang="en-US" sz="1400" b="0" i="1" kern="1200" dirty="0" smtClean="0">
                          <a:solidFill>
                            <a:schemeClr val="bg1">
                              <a:lumMod val="50000"/>
                            </a:schemeClr>
                          </a:solidFill>
                          <a:effectLst/>
                          <a:latin typeface="Amatic SC" panose="020B0604020202020204" charset="-79"/>
                          <a:ea typeface="+mn-ea"/>
                          <a:cs typeface="Amatic SC" panose="020B0604020202020204" charset="-79"/>
                        </a:rPr>
                        <a:t> have access to </a:t>
                      </a:r>
                      <a:r>
                        <a:rPr lang="en-US" sz="1400" b="0" i="1" kern="1200" dirty="0" err="1" smtClean="0">
                          <a:solidFill>
                            <a:schemeClr val="bg1">
                              <a:lumMod val="50000"/>
                            </a:schemeClr>
                          </a:solidFill>
                          <a:effectLst/>
                          <a:latin typeface="Amatic SC" panose="020B0604020202020204" charset="-79"/>
                          <a:ea typeface="+mn-ea"/>
                          <a:cs typeface="Amatic SC" panose="020B0604020202020204" charset="-79"/>
                        </a:rPr>
                        <a:t>Maths</a:t>
                      </a:r>
                      <a:r>
                        <a:rPr lang="en-US" sz="1400" b="0" i="1" kern="1200" dirty="0" smtClean="0">
                          <a:solidFill>
                            <a:schemeClr val="bg1">
                              <a:lumMod val="50000"/>
                            </a:schemeClr>
                          </a:solidFill>
                          <a:effectLst/>
                          <a:latin typeface="Amatic SC" panose="020B0604020202020204" charset="-79"/>
                          <a:ea typeface="+mn-ea"/>
                          <a:cs typeface="Amatic SC" panose="020B0604020202020204" charset="-79"/>
                        </a:rPr>
                        <a:t> activities in the continuous provision.</a:t>
                      </a:r>
                      <a:endParaRPr lang="en-US" sz="1400" b="0" i="1" kern="1200" dirty="0">
                        <a:solidFill>
                          <a:schemeClr val="bg1">
                            <a:lumMod val="50000"/>
                          </a:schemeClr>
                        </a:solidFill>
                        <a:effectLst/>
                        <a:latin typeface="Amatic SC" panose="020B0604020202020204" charset="-79"/>
                        <a:ea typeface="+mn-ea"/>
                        <a:cs typeface="Amatic SC" panose="020B0604020202020204"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7">
                  <a:txBody>
                    <a:bodyPr/>
                    <a:lstStyle/>
                    <a:p>
                      <a:pPr algn="ctr"/>
                      <a:r>
                        <a:rPr lang="en-US" sz="900" dirty="0"/>
                        <a:t>Developing a </a:t>
                      </a:r>
                      <a:r>
                        <a:rPr lang="en-US" sz="900" b="1" dirty="0"/>
                        <a:t>strong grounding in number </a:t>
                      </a:r>
                      <a:r>
                        <a:rPr lang="en-US" sz="900" dirty="0"/>
                        <a:t>is essential so that all children develop the necessary </a:t>
                      </a:r>
                      <a:r>
                        <a:rPr lang="en-US" sz="900" b="1" dirty="0"/>
                        <a:t>building blocks </a:t>
                      </a:r>
                      <a:r>
                        <a:rPr lang="en-US" sz="900" dirty="0"/>
                        <a:t>to excel mathematically. Children should be able to </a:t>
                      </a:r>
                      <a:r>
                        <a:rPr lang="en-US" sz="900" b="1" dirty="0"/>
                        <a:t>count confidently</a:t>
                      </a:r>
                      <a:r>
                        <a:rPr lang="en-US" sz="900" dirty="0"/>
                        <a:t>, develop a deep understanding of the </a:t>
                      </a:r>
                      <a:r>
                        <a:rPr lang="en-US" sz="900" b="1" dirty="0"/>
                        <a:t>numbers to 10</a:t>
                      </a:r>
                      <a:r>
                        <a:rPr lang="en-US" sz="900" dirty="0"/>
                        <a:t>, the </a:t>
                      </a:r>
                      <a:r>
                        <a:rPr lang="en-US" sz="900" b="1" dirty="0"/>
                        <a:t>relationships between </a:t>
                      </a:r>
                      <a:r>
                        <a:rPr lang="en-US" sz="900" dirty="0"/>
                        <a:t>them and the patterns within those numbers. By providing frequent and varied opportunities to build and apply this understanding - such as using </a:t>
                      </a:r>
                      <a:r>
                        <a:rPr lang="en-US" sz="900" b="1" dirty="0"/>
                        <a:t>manipulatives,</a:t>
                      </a:r>
                      <a:r>
                        <a:rPr lang="en-US" sz="900" dirty="0"/>
                        <a:t> including small pebbles and tens frames for organising counting - children will develop a secure base of knowledge and vocabulary from which </a:t>
                      </a:r>
                      <a:r>
                        <a:rPr lang="en-US" sz="900" b="1" dirty="0"/>
                        <a:t>mastery of mathematics </a:t>
                      </a:r>
                      <a:r>
                        <a:rPr lang="en-US" sz="900" dirty="0"/>
                        <a:t>is built. In addition, it is important that the curriculum includes </a:t>
                      </a:r>
                      <a:r>
                        <a:rPr lang="en-US" sz="900" b="1" dirty="0"/>
                        <a:t>rich opportunities for children to develop their spatial reasoning </a:t>
                      </a:r>
                      <a:r>
                        <a:rPr lang="en-US" sz="900" dirty="0"/>
                        <a:t>skills across all areas of mathematics including shape, space and measures. It is important that children </a:t>
                      </a:r>
                      <a:r>
                        <a:rPr lang="en-US" sz="900" b="1" dirty="0"/>
                        <a:t>develop positive attitudes and interests in mathematics</a:t>
                      </a:r>
                      <a:r>
                        <a:rPr lang="en-US" sz="900" dirty="0"/>
                        <a:t>, look for </a:t>
                      </a:r>
                      <a:r>
                        <a:rPr lang="en-US" sz="900" b="1" dirty="0"/>
                        <a:t>patterns and relationships</a:t>
                      </a:r>
                      <a:r>
                        <a:rPr lang="en-US" sz="900" dirty="0"/>
                        <a:t>, spot </a:t>
                      </a:r>
                      <a:r>
                        <a:rPr lang="en-US" sz="900" b="1" dirty="0"/>
                        <a:t>connections, ‘have a go’</a:t>
                      </a:r>
                      <a:r>
                        <a:rPr lang="en-US" sz="900" dirty="0"/>
                        <a:t>, </a:t>
                      </a:r>
                      <a:r>
                        <a:rPr lang="en-US" sz="900" b="1" dirty="0"/>
                        <a:t>talk to adults </a:t>
                      </a:r>
                      <a:r>
                        <a:rPr lang="en-US" sz="900" dirty="0"/>
                        <a:t>and peers about what they notice and not be afraid to make mistakes.</a:t>
                      </a:r>
                      <a:endParaRPr lang="en-US" sz="9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algn="ct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algn="ct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algn="ctr"/>
                      <a:endParaRPr lang="en-US" sz="9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extLst>
                  <a:ext uri="{0D108BD9-81ED-4DB2-BD59-A6C34878D82A}">
                    <a16:rowId xmlns:a16="http://schemas.microsoft.com/office/drawing/2014/main" xmlns="" val="1850951761"/>
                  </a:ext>
                </a:extLst>
              </a:tr>
              <a:tr h="781483">
                <a:tc vMerge="1">
                  <a:txBody>
                    <a:bodyPr/>
                    <a:lstStyle/>
                    <a:p>
                      <a:pPr algn="ctr"/>
                      <a:r>
                        <a:rPr lang="en-US" sz="3600" b="0" dirty="0" err="1">
                          <a:latin typeface="Amatic SC" panose="00000500000000000000" pitchFamily="2" charset="-79"/>
                          <a:cs typeface="Amatic SC" panose="00000500000000000000" pitchFamily="2" charset="-79"/>
                        </a:rPr>
                        <a:t>Maths</a:t>
                      </a:r>
                      <a:r>
                        <a:rPr lang="en-US" sz="3600" b="0" dirty="0">
                          <a:latin typeface="Amatic SC" panose="00000500000000000000" pitchFamily="2" charset="-79"/>
                          <a:cs typeface="Amatic SC" panose="00000500000000000000" pitchFamily="2" charset="-79"/>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l"/>
                      <a:r>
                        <a:rPr lang="en-GB" sz="800" b="0" dirty="0" smtClean="0">
                          <a:solidFill>
                            <a:schemeClr val="tx1"/>
                          </a:solidFill>
                          <a:latin typeface="+mn-lt"/>
                          <a:cs typeface="Amatic SC" panose="00000500000000000000" pitchFamily="2" charset="-79"/>
                        </a:rPr>
                        <a:t>Recognise</a:t>
                      </a:r>
                      <a:r>
                        <a:rPr lang="en-GB" sz="800" b="0" baseline="0" dirty="0" smtClean="0">
                          <a:solidFill>
                            <a:schemeClr val="tx1"/>
                          </a:solidFill>
                          <a:latin typeface="+mn-lt"/>
                          <a:cs typeface="Amatic SC" panose="00000500000000000000" pitchFamily="2" charset="-79"/>
                        </a:rPr>
                        <a:t> and count numbers to 3</a:t>
                      </a:r>
                    </a:p>
                    <a:p>
                      <a:pPr algn="l"/>
                      <a:endParaRPr lang="en-GB" sz="800" b="0" baseline="0" dirty="0" smtClean="0">
                        <a:solidFill>
                          <a:schemeClr val="tx1"/>
                        </a:solidFill>
                        <a:latin typeface="+mn-lt"/>
                        <a:cs typeface="Amatic SC" panose="00000500000000000000" pitchFamily="2" charset="-79"/>
                      </a:endParaRPr>
                    </a:p>
                    <a:p>
                      <a:pPr algn="l"/>
                      <a:r>
                        <a:rPr lang="en-GB" sz="800" b="0" baseline="0" dirty="0" smtClean="0">
                          <a:solidFill>
                            <a:schemeClr val="tx1"/>
                          </a:solidFill>
                          <a:latin typeface="+mn-lt"/>
                          <a:cs typeface="Amatic SC" panose="00000500000000000000" pitchFamily="2" charset="-79"/>
                        </a:rPr>
                        <a:t>Show 1-1 Matching when counting 0-3</a:t>
                      </a:r>
                    </a:p>
                    <a:p>
                      <a:pPr algn="l"/>
                      <a:endParaRPr lang="en-GB" sz="800" b="0" baseline="0" dirty="0" smtClean="0">
                        <a:solidFill>
                          <a:schemeClr val="tx1"/>
                        </a:solidFill>
                        <a:latin typeface="+mn-lt"/>
                        <a:cs typeface="Amatic SC" panose="00000500000000000000" pitchFamily="2" charset="-79"/>
                      </a:endParaRPr>
                    </a:p>
                    <a:p>
                      <a:pPr algn="l"/>
                      <a:r>
                        <a:rPr lang="en-GB" sz="800" b="0" baseline="0" dirty="0" smtClean="0">
                          <a:solidFill>
                            <a:schemeClr val="tx1"/>
                          </a:solidFill>
                          <a:latin typeface="+mn-lt"/>
                          <a:cs typeface="Amatic SC" panose="00000500000000000000" pitchFamily="2" charset="-79"/>
                        </a:rPr>
                        <a:t>Show finger numbers 0-3</a:t>
                      </a:r>
                    </a:p>
                    <a:p>
                      <a:pPr algn="l"/>
                      <a:endParaRPr lang="en-GB" sz="800" b="0" baseline="0" dirty="0" smtClean="0">
                        <a:solidFill>
                          <a:schemeClr val="tx1"/>
                        </a:solidFill>
                        <a:latin typeface="+mn-lt"/>
                        <a:cs typeface="Amatic SC" panose="00000500000000000000" pitchFamily="2" charset="-79"/>
                      </a:endParaRPr>
                    </a:p>
                    <a:p>
                      <a:pPr algn="l"/>
                      <a:r>
                        <a:rPr lang="en-GB" sz="800" b="0" baseline="0" dirty="0" smtClean="0">
                          <a:solidFill>
                            <a:schemeClr val="tx1"/>
                          </a:solidFill>
                          <a:latin typeface="+mn-lt"/>
                          <a:cs typeface="Amatic SC" panose="00000500000000000000" pitchFamily="2" charset="-79"/>
                        </a:rPr>
                        <a:t>Count out a group of 3 objects.</a:t>
                      </a:r>
                    </a:p>
                    <a:p>
                      <a:pPr algn="l"/>
                      <a:endParaRPr lang="en-GB" sz="800" b="0" baseline="0" dirty="0" smtClean="0">
                        <a:solidFill>
                          <a:schemeClr val="tx1"/>
                        </a:solidFill>
                        <a:latin typeface="+mn-lt"/>
                        <a:cs typeface="Amatic SC" panose="00000500000000000000" pitchFamily="2" charset="-79"/>
                      </a:endParaRPr>
                    </a:p>
                    <a:p>
                      <a:pPr algn="l"/>
                      <a:r>
                        <a:rPr lang="en-GB" sz="800" b="0" baseline="0" dirty="0" smtClean="0">
                          <a:solidFill>
                            <a:schemeClr val="tx1"/>
                          </a:solidFill>
                          <a:latin typeface="+mn-lt"/>
                          <a:cs typeface="Amatic SC" panose="00000500000000000000" pitchFamily="2" charset="-79"/>
                        </a:rPr>
                        <a:t>Talk about and explore 2D shapes.</a:t>
                      </a:r>
                    </a:p>
                    <a:p>
                      <a:pPr algn="l"/>
                      <a:endParaRPr lang="en-GB" sz="800" b="0" baseline="0" dirty="0" smtClean="0">
                        <a:solidFill>
                          <a:schemeClr val="tx1"/>
                        </a:solidFill>
                        <a:latin typeface="+mn-lt"/>
                        <a:cs typeface="Amatic SC" panose="00000500000000000000" pitchFamily="2" charset="-79"/>
                      </a:endParaRPr>
                    </a:p>
                    <a:p>
                      <a:pPr algn="l"/>
                      <a:r>
                        <a:rPr lang="en-GB" sz="800" b="0" baseline="0" dirty="0" smtClean="0">
                          <a:solidFill>
                            <a:schemeClr val="tx1"/>
                          </a:solidFill>
                          <a:latin typeface="+mn-lt"/>
                          <a:cs typeface="Amatic SC" panose="00000500000000000000" pitchFamily="2" charset="-79"/>
                        </a:rPr>
                        <a:t>Show an awareness of number rhyme, counting in sequence.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a:r>
                        <a:rPr lang="en-GB" sz="800" b="0" i="0" dirty="0" smtClean="0">
                          <a:solidFill>
                            <a:schemeClr val="tx1"/>
                          </a:solidFill>
                          <a:latin typeface="+mn-lt"/>
                          <a:cs typeface="Amatic SC" panose="00000500000000000000" pitchFamily="2" charset="-79"/>
                        </a:rPr>
                        <a:t>Match</a:t>
                      </a:r>
                      <a:r>
                        <a:rPr lang="en-GB" sz="800" b="0" i="0" baseline="0" dirty="0" smtClean="0">
                          <a:solidFill>
                            <a:schemeClr val="tx1"/>
                          </a:solidFill>
                          <a:latin typeface="+mn-lt"/>
                          <a:cs typeface="Amatic SC" panose="00000500000000000000" pitchFamily="2" charset="-79"/>
                        </a:rPr>
                        <a:t> a numeral to a number of objects.</a:t>
                      </a:r>
                    </a:p>
                    <a:p>
                      <a:pPr algn="l"/>
                      <a:endParaRPr lang="en-GB" sz="800" b="0" i="0" baseline="0" dirty="0" smtClean="0">
                        <a:solidFill>
                          <a:schemeClr val="tx1"/>
                        </a:solidFill>
                        <a:latin typeface="+mn-lt"/>
                        <a:cs typeface="Amatic SC" panose="00000500000000000000" pitchFamily="2" charset="-79"/>
                      </a:endParaRPr>
                    </a:p>
                    <a:p>
                      <a:pPr algn="l"/>
                      <a:r>
                        <a:rPr lang="en-GB" sz="800" b="0" i="0" baseline="0" dirty="0" smtClean="0">
                          <a:solidFill>
                            <a:schemeClr val="tx1"/>
                          </a:solidFill>
                          <a:latin typeface="+mn-lt"/>
                          <a:cs typeface="Amatic SC" panose="00000500000000000000" pitchFamily="2" charset="-79"/>
                        </a:rPr>
                        <a:t>Count out a group of 5 objects.</a:t>
                      </a:r>
                    </a:p>
                    <a:p>
                      <a:pPr algn="l"/>
                      <a:endParaRPr lang="en-GB" sz="800" b="0" i="0" baseline="0" dirty="0" smtClean="0">
                        <a:solidFill>
                          <a:schemeClr val="tx1"/>
                        </a:solidFill>
                        <a:latin typeface="+mn-lt"/>
                        <a:cs typeface="Amatic SC" panose="00000500000000000000" pitchFamily="2" charset="-79"/>
                      </a:endParaRPr>
                    </a:p>
                    <a:p>
                      <a:pPr algn="l"/>
                      <a:r>
                        <a:rPr lang="en-GB" sz="800" b="0" i="0" baseline="0" dirty="0" smtClean="0">
                          <a:solidFill>
                            <a:schemeClr val="tx1"/>
                          </a:solidFill>
                          <a:latin typeface="+mn-lt"/>
                          <a:cs typeface="Amatic SC" panose="00000500000000000000" pitchFamily="2" charset="-79"/>
                        </a:rPr>
                        <a:t>Demonstrate an understanding of 1-1 matching when counting 0-5.</a:t>
                      </a:r>
                    </a:p>
                    <a:p>
                      <a:pPr algn="l"/>
                      <a:endParaRPr lang="en-GB" sz="800" b="0" i="0" baseline="0" dirty="0" smtClean="0">
                        <a:solidFill>
                          <a:schemeClr val="tx1"/>
                        </a:solidFill>
                        <a:latin typeface="+mn-lt"/>
                        <a:cs typeface="Amatic SC" panose="00000500000000000000" pitchFamily="2" charset="-79"/>
                      </a:endParaRPr>
                    </a:p>
                    <a:p>
                      <a:pPr algn="l"/>
                      <a:r>
                        <a:rPr lang="en-GB" sz="800" b="0" i="0" baseline="0" dirty="0" smtClean="0">
                          <a:solidFill>
                            <a:schemeClr val="tx1"/>
                          </a:solidFill>
                          <a:latin typeface="+mn-lt"/>
                          <a:cs typeface="Amatic SC" panose="00000500000000000000" pitchFamily="2" charset="-79"/>
                        </a:rPr>
                        <a:t>Talk about and explore 2d shapes.</a:t>
                      </a:r>
                    </a:p>
                    <a:p>
                      <a:pPr algn="ctr"/>
                      <a:endParaRPr lang="en-GB" sz="800" b="0" i="0" baseline="0" dirty="0" smtClean="0">
                        <a:solidFill>
                          <a:schemeClr val="tx1"/>
                        </a:solidFill>
                        <a:latin typeface="+mn-lt"/>
                        <a:cs typeface="Amatic SC" panose="00000500000000000000" pitchFamily="2" charset="-79"/>
                      </a:endParaRPr>
                    </a:p>
                    <a:p>
                      <a:pPr algn="ctr"/>
                      <a:endParaRPr lang="en-GB" sz="800" b="0" i="0" baseline="0" dirty="0" smtClean="0">
                        <a:solidFill>
                          <a:schemeClr val="tx1"/>
                        </a:solidFill>
                        <a:latin typeface="+mn-lt"/>
                        <a:cs typeface="Amatic SC" panose="00000500000000000000" pitchFamily="2" charset="-79"/>
                      </a:endParaRPr>
                    </a:p>
                    <a:p>
                      <a:pPr algn="ctr"/>
                      <a:endParaRPr lang="en-GB" sz="800" b="0" i="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i="0" dirty="0" smtClean="0">
                          <a:solidFill>
                            <a:schemeClr val="tx1"/>
                          </a:solidFill>
                          <a:latin typeface="+mn-lt"/>
                          <a:cs typeface="Amatic SC" panose="00000500000000000000" pitchFamily="2" charset="-79"/>
                        </a:rPr>
                        <a:t>Count out a group of up to 5</a:t>
                      </a:r>
                      <a:r>
                        <a:rPr lang="en-US" sz="800" b="0" i="0" baseline="0" dirty="0" smtClean="0">
                          <a:solidFill>
                            <a:schemeClr val="tx1"/>
                          </a:solidFill>
                          <a:latin typeface="+mn-lt"/>
                          <a:cs typeface="Amatic SC" panose="00000500000000000000" pitchFamily="2" charset="-79"/>
                        </a:rPr>
                        <a:t> </a:t>
                      </a:r>
                      <a:r>
                        <a:rPr lang="en-US" sz="800" b="0" i="0" dirty="0" smtClean="0">
                          <a:solidFill>
                            <a:schemeClr val="tx1"/>
                          </a:solidFill>
                          <a:latin typeface="+mn-lt"/>
                          <a:cs typeface="Amatic SC" panose="00000500000000000000" pitchFamily="2" charset="-79"/>
                        </a:rPr>
                        <a:t>objects.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b="0" i="0" dirty="0" smtClean="0">
                        <a:solidFill>
                          <a:schemeClr val="tx1"/>
                        </a:solidFill>
                        <a:latin typeface="+mn-lt"/>
                        <a:cs typeface="Amatic SC" panose="00000500000000000000" pitchFamily="2" charset="-79"/>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i="0" dirty="0" smtClean="0">
                          <a:solidFill>
                            <a:schemeClr val="tx1"/>
                          </a:solidFill>
                          <a:latin typeface="+mn-lt"/>
                          <a:cs typeface="Amatic SC" panose="00000500000000000000" pitchFamily="2" charset="-79"/>
                        </a:rPr>
                        <a:t>One more one less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b="0" i="0" dirty="0" smtClean="0">
                        <a:solidFill>
                          <a:schemeClr val="tx1"/>
                        </a:solidFill>
                        <a:latin typeface="+mn-lt"/>
                        <a:cs typeface="Amatic SC" panose="00000500000000000000" pitchFamily="2" charset="-79"/>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i="0" dirty="0" smtClean="0">
                          <a:solidFill>
                            <a:schemeClr val="tx1"/>
                          </a:solidFill>
                          <a:latin typeface="+mn-lt"/>
                          <a:cs typeface="Amatic SC" panose="00000500000000000000" pitchFamily="2" charset="-79"/>
                        </a:rPr>
                        <a:t>Rapid</a:t>
                      </a:r>
                      <a:r>
                        <a:rPr lang="en-US" sz="800" b="0" i="0" baseline="0" dirty="0" smtClean="0">
                          <a:solidFill>
                            <a:schemeClr val="tx1"/>
                          </a:solidFill>
                          <a:latin typeface="+mn-lt"/>
                          <a:cs typeface="Amatic SC" panose="00000500000000000000" pitchFamily="2" charset="-79"/>
                        </a:rPr>
                        <a:t> recall of numbers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b="0" i="0" baseline="0" dirty="0" smtClean="0">
                        <a:solidFill>
                          <a:schemeClr val="tx1"/>
                        </a:solidFill>
                        <a:latin typeface="+mn-lt"/>
                        <a:cs typeface="Amatic SC" panose="00000500000000000000" pitchFamily="2" charset="-79"/>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i="0" baseline="0" dirty="0" smtClean="0">
                          <a:solidFill>
                            <a:schemeClr val="tx1"/>
                          </a:solidFill>
                          <a:latin typeface="+mn-lt"/>
                          <a:cs typeface="Amatic SC" panose="00000500000000000000" pitchFamily="2" charset="-79"/>
                        </a:rPr>
                        <a:t>Show finger numbers 0-5.</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b="0" i="0" baseline="0" dirty="0" smtClean="0">
                        <a:solidFill>
                          <a:schemeClr val="tx1"/>
                        </a:solidFill>
                        <a:latin typeface="+mn-lt"/>
                        <a:cs typeface="Amatic SC" panose="00000500000000000000" pitchFamily="2" charset="-79"/>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i="0" baseline="0" dirty="0" smtClean="0">
                          <a:solidFill>
                            <a:schemeClr val="tx1"/>
                          </a:solidFill>
                          <a:latin typeface="+mn-lt"/>
                          <a:cs typeface="Amatic SC" panose="00000500000000000000" pitchFamily="2" charset="-79"/>
                        </a:rPr>
                        <a:t>Begin to experiment with mark making to form numbers.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b="0" i="0" baseline="0" dirty="0" smtClean="0">
                        <a:solidFill>
                          <a:schemeClr val="tx1"/>
                        </a:solidFill>
                        <a:latin typeface="+mn-lt"/>
                        <a:cs typeface="Amatic SC" panose="00000500000000000000" pitchFamily="2" charset="-79"/>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i="0" baseline="0" dirty="0" smtClean="0">
                          <a:solidFill>
                            <a:schemeClr val="tx1"/>
                          </a:solidFill>
                          <a:latin typeface="+mn-lt"/>
                          <a:cs typeface="Amatic SC" panose="00000500000000000000" pitchFamily="2" charset="-79"/>
                        </a:rPr>
                        <a:t>Talk about and explore pattern in the environment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b="0" i="0" baseline="0" dirty="0" smtClean="0">
                        <a:solidFill>
                          <a:schemeClr val="tx1"/>
                        </a:solidFill>
                        <a:latin typeface="+mn-lt"/>
                        <a:cs typeface="Amatic SC" panose="00000500000000000000" pitchFamily="2" charset="-79"/>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i="0" baseline="0" dirty="0" smtClean="0">
                          <a:solidFill>
                            <a:schemeClr val="tx1"/>
                          </a:solidFill>
                          <a:latin typeface="+mn-lt"/>
                          <a:cs typeface="Amatic SC" panose="00000500000000000000" pitchFamily="2" charset="-79"/>
                        </a:rPr>
                        <a:t>Explore mathematical language when talking about shape – sides, corners, flat, round.</a:t>
                      </a:r>
                      <a:endParaRPr lang="en-US" sz="800" b="0" i="0" dirty="0">
                        <a:solidFill>
                          <a:schemeClr val="tx1"/>
                        </a:solidFill>
                        <a:latin typeface="+mn-lt"/>
                        <a:cs typeface="Amatic SC" panose="00000500000000000000" pitchFamily="2" charset="-79"/>
                      </a:endParaRPr>
                    </a:p>
                    <a:p>
                      <a:pPr algn="ctr"/>
                      <a:endParaRPr lang="en-GB" sz="800" b="0" i="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a:r>
                        <a:rPr lang="en-GB" sz="800" dirty="0" smtClean="0">
                          <a:solidFill>
                            <a:schemeClr val="tx1"/>
                          </a:solidFill>
                          <a:latin typeface="+mn-lt"/>
                          <a:cs typeface="Amatic SC" panose="00000500000000000000" pitchFamily="2" charset="-79"/>
                        </a:rPr>
                        <a:t>Compare groups of numbers.</a:t>
                      </a:r>
                    </a:p>
                    <a:p>
                      <a:pPr algn="l"/>
                      <a:endParaRPr lang="en-GB" sz="800" dirty="0" smtClean="0">
                        <a:solidFill>
                          <a:schemeClr val="tx1"/>
                        </a:solidFill>
                        <a:latin typeface="+mn-lt"/>
                        <a:cs typeface="Amatic SC" panose="00000500000000000000" pitchFamily="2" charset="-79"/>
                      </a:endParaRPr>
                    </a:p>
                    <a:p>
                      <a:pPr algn="l"/>
                      <a:r>
                        <a:rPr lang="en-GB" sz="800" dirty="0" smtClean="0">
                          <a:solidFill>
                            <a:schemeClr val="tx1"/>
                          </a:solidFill>
                          <a:latin typeface="+mn-lt"/>
                          <a:cs typeface="Amatic SC" panose="00000500000000000000" pitchFamily="2" charset="-79"/>
                        </a:rPr>
                        <a:t>Use language of fewer/more than.</a:t>
                      </a:r>
                    </a:p>
                    <a:p>
                      <a:pPr algn="l"/>
                      <a:endParaRPr lang="en-GB" sz="800" dirty="0" smtClean="0">
                        <a:solidFill>
                          <a:schemeClr val="tx1"/>
                        </a:solidFill>
                        <a:latin typeface="+mn-lt"/>
                        <a:cs typeface="Amatic SC" panose="00000500000000000000" pitchFamily="2" charset="-79"/>
                      </a:endParaRPr>
                    </a:p>
                    <a:p>
                      <a:pPr algn="l"/>
                      <a:r>
                        <a:rPr lang="en-GB" sz="800" dirty="0" smtClean="0">
                          <a:solidFill>
                            <a:schemeClr val="tx1"/>
                          </a:solidFill>
                          <a:latin typeface="+mn-lt"/>
                          <a:cs typeface="Amatic SC" panose="00000500000000000000" pitchFamily="2" charset="-79"/>
                        </a:rPr>
                        <a:t>Compare objects according to</a:t>
                      </a:r>
                      <a:r>
                        <a:rPr lang="en-GB" sz="800" baseline="0" dirty="0" smtClean="0">
                          <a:solidFill>
                            <a:schemeClr val="tx1"/>
                          </a:solidFill>
                          <a:latin typeface="+mn-lt"/>
                          <a:cs typeface="Amatic SC" panose="00000500000000000000" pitchFamily="2" charset="-79"/>
                        </a:rPr>
                        <a:t> </a:t>
                      </a:r>
                      <a:r>
                        <a:rPr lang="en-GB" sz="800" dirty="0" smtClean="0">
                          <a:solidFill>
                            <a:schemeClr val="tx1"/>
                          </a:solidFill>
                          <a:latin typeface="+mn-lt"/>
                          <a:cs typeface="Amatic SC" panose="00000500000000000000" pitchFamily="2" charset="-79"/>
                        </a:rPr>
                        <a:t>weight and distance.</a:t>
                      </a:r>
                    </a:p>
                    <a:p>
                      <a:pPr algn="l"/>
                      <a:endParaRPr lang="en-GB" sz="800" dirty="0" smtClean="0">
                        <a:solidFill>
                          <a:schemeClr val="tx1"/>
                        </a:solidFill>
                        <a:latin typeface="+mn-lt"/>
                        <a:cs typeface="Amatic SC" panose="00000500000000000000" pitchFamily="2" charset="-79"/>
                      </a:endParaRPr>
                    </a:p>
                    <a:p>
                      <a:pPr algn="l"/>
                      <a:r>
                        <a:rPr lang="en-GB" sz="800" dirty="0" smtClean="0">
                          <a:solidFill>
                            <a:schemeClr val="tx1"/>
                          </a:solidFill>
                          <a:latin typeface="+mn-lt"/>
                          <a:cs typeface="Amatic SC" panose="00000500000000000000" pitchFamily="2" charset="-79"/>
                        </a:rPr>
                        <a:t>Develop</a:t>
                      </a:r>
                      <a:r>
                        <a:rPr lang="en-GB" sz="800" baseline="0" dirty="0" smtClean="0">
                          <a:solidFill>
                            <a:schemeClr val="tx1"/>
                          </a:solidFill>
                          <a:latin typeface="+mn-lt"/>
                          <a:cs typeface="Amatic SC" panose="00000500000000000000" pitchFamily="2" charset="-79"/>
                        </a:rPr>
                        <a:t> rapid recall of numbers.</a:t>
                      </a:r>
                    </a:p>
                    <a:p>
                      <a:pPr algn="l"/>
                      <a:endParaRPr lang="en-GB" sz="800" baseline="0" dirty="0" smtClean="0">
                        <a:solidFill>
                          <a:schemeClr val="tx1"/>
                        </a:solidFill>
                        <a:latin typeface="+mn-lt"/>
                        <a:cs typeface="Amatic SC" panose="00000500000000000000" pitchFamily="2" charset="-79"/>
                      </a:endParaRPr>
                    </a:p>
                    <a:p>
                      <a:pPr algn="l"/>
                      <a:r>
                        <a:rPr lang="en-GB" sz="800" baseline="0" dirty="0" smtClean="0">
                          <a:solidFill>
                            <a:schemeClr val="tx1"/>
                          </a:solidFill>
                          <a:latin typeface="+mn-lt"/>
                          <a:cs typeface="Amatic SC" panose="00000500000000000000" pitchFamily="2" charset="-79"/>
                        </a:rPr>
                        <a:t>Count in sequence.</a:t>
                      </a:r>
                    </a:p>
                    <a:p>
                      <a:pPr algn="l"/>
                      <a:endParaRPr lang="en-GB" sz="800" baseline="0" dirty="0" smtClean="0">
                        <a:solidFill>
                          <a:schemeClr val="tx1"/>
                        </a:solidFill>
                        <a:latin typeface="+mn-lt"/>
                        <a:cs typeface="Amatic SC" panose="00000500000000000000" pitchFamily="2" charset="-79"/>
                      </a:endParaRPr>
                    </a:p>
                    <a:p>
                      <a:pPr algn="l"/>
                      <a:r>
                        <a:rPr lang="en-GB" sz="800" baseline="0" dirty="0" smtClean="0">
                          <a:solidFill>
                            <a:schemeClr val="tx1"/>
                          </a:solidFill>
                          <a:latin typeface="+mn-lt"/>
                          <a:cs typeface="Amatic SC" panose="00000500000000000000" pitchFamily="2" charset="-79"/>
                        </a:rPr>
                        <a:t>Use positional language under/behind, on top of.</a:t>
                      </a:r>
                    </a:p>
                    <a:p>
                      <a:pPr algn="l"/>
                      <a:endParaRPr lang="en-GB" sz="800" baseline="0" dirty="0" smtClean="0">
                        <a:solidFill>
                          <a:schemeClr val="tx1"/>
                        </a:solidFill>
                        <a:latin typeface="+mn-lt"/>
                        <a:cs typeface="Amatic SC" panose="00000500000000000000" pitchFamily="2" charset="-79"/>
                      </a:endParaRPr>
                    </a:p>
                    <a:p>
                      <a:pPr algn="l"/>
                      <a:r>
                        <a:rPr lang="en-GB" sz="800" baseline="0" dirty="0" smtClean="0">
                          <a:solidFill>
                            <a:schemeClr val="tx1"/>
                          </a:solidFill>
                          <a:latin typeface="+mn-lt"/>
                          <a:cs typeface="Amatic SC" panose="00000500000000000000" pitchFamily="2" charset="-79"/>
                        </a:rPr>
                        <a:t>Talk about own patterns using a range of objects and resources.</a:t>
                      </a:r>
                      <a:endParaRPr lang="en-GB" sz="80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gridSpan="2">
                  <a:txBody>
                    <a:bodyPr/>
                    <a:lstStyle/>
                    <a:p>
                      <a:pPr algn="l"/>
                      <a:r>
                        <a:rPr lang="en-GB" sz="800" b="0" dirty="0" smtClean="0">
                          <a:solidFill>
                            <a:schemeClr val="tx1"/>
                          </a:solidFill>
                        </a:rPr>
                        <a:t>Solve practical problems using numbers up to 5.</a:t>
                      </a:r>
                    </a:p>
                    <a:p>
                      <a:pPr algn="l"/>
                      <a:endParaRPr lang="en-GB" sz="800" b="0" dirty="0" smtClean="0">
                        <a:solidFill>
                          <a:schemeClr val="tx1"/>
                        </a:solidFill>
                      </a:endParaRPr>
                    </a:p>
                    <a:p>
                      <a:pPr algn="l"/>
                      <a:r>
                        <a:rPr lang="en-GB" sz="800" b="0" dirty="0" smtClean="0">
                          <a:solidFill>
                            <a:schemeClr val="tx1"/>
                          </a:solidFill>
                        </a:rPr>
                        <a:t>Select shapes appropriately in play to make models, pictures and enclosures.</a:t>
                      </a:r>
                    </a:p>
                    <a:p>
                      <a:pPr algn="l"/>
                      <a:endParaRPr lang="en-GB" sz="800" b="0" dirty="0" smtClean="0">
                        <a:solidFill>
                          <a:schemeClr val="tx1"/>
                        </a:solidFill>
                      </a:endParaRPr>
                    </a:p>
                    <a:p>
                      <a:pPr algn="l"/>
                      <a:r>
                        <a:rPr lang="en-GB" sz="800" b="0" dirty="0" smtClean="0">
                          <a:solidFill>
                            <a:schemeClr val="tx1"/>
                          </a:solidFill>
                        </a:rPr>
                        <a:t>Develop</a:t>
                      </a:r>
                      <a:r>
                        <a:rPr lang="en-GB" sz="800" b="0" baseline="0" dirty="0" smtClean="0">
                          <a:solidFill>
                            <a:schemeClr val="tx1"/>
                          </a:solidFill>
                        </a:rPr>
                        <a:t> rapid recall of numbers.</a:t>
                      </a:r>
                    </a:p>
                    <a:p>
                      <a:pPr algn="l"/>
                      <a:endParaRPr lang="en-GB" sz="800" b="0" baseline="0" dirty="0" smtClean="0">
                        <a:solidFill>
                          <a:schemeClr val="tx1"/>
                        </a:solidFill>
                      </a:endParaRPr>
                    </a:p>
                    <a:p>
                      <a:pPr algn="l"/>
                      <a:r>
                        <a:rPr lang="en-GB" sz="800" b="0" baseline="0" dirty="0" smtClean="0">
                          <a:solidFill>
                            <a:schemeClr val="tx1"/>
                          </a:solidFill>
                        </a:rPr>
                        <a:t>Make comparisons between size, length, weight and capacity.</a:t>
                      </a:r>
                    </a:p>
                    <a:p>
                      <a:pPr algn="l"/>
                      <a:endParaRPr lang="en-GB" sz="800" b="0" baseline="0" dirty="0" smtClean="0">
                        <a:solidFill>
                          <a:schemeClr val="tx1"/>
                        </a:solidFill>
                      </a:endParaRPr>
                    </a:p>
                    <a:p>
                      <a:pPr algn="l"/>
                      <a:r>
                        <a:rPr lang="en-GB" sz="800" b="0" baseline="0" dirty="0" smtClean="0">
                          <a:solidFill>
                            <a:schemeClr val="tx1"/>
                          </a:solidFill>
                        </a:rPr>
                        <a:t>Begin to describe a sequence of events accurately.</a:t>
                      </a:r>
                    </a:p>
                    <a:p>
                      <a:pPr algn="l"/>
                      <a:endParaRPr lang="en-GB" sz="800" b="0" baseline="0" dirty="0" smtClean="0">
                        <a:solidFill>
                          <a:schemeClr val="tx1"/>
                        </a:solidFill>
                      </a:endParaRPr>
                    </a:p>
                    <a:p>
                      <a:pPr algn="l"/>
                      <a:endParaRPr lang="en-GB" sz="800" b="0" baseline="0" dirty="0" smtClean="0">
                        <a:solidFill>
                          <a:schemeClr val="tx1"/>
                        </a:solidFill>
                      </a:endParaRPr>
                    </a:p>
                    <a:p>
                      <a:pPr algn="l"/>
                      <a:r>
                        <a:rPr lang="en-GB" sz="800" b="0" baseline="0" dirty="0" smtClean="0">
                          <a:solidFill>
                            <a:schemeClr val="tx1"/>
                          </a:solidFill>
                        </a:rPr>
                        <a:t>Notice and correct an error in a pattern.</a:t>
                      </a:r>
                    </a:p>
                    <a:p>
                      <a:pPr algn="l"/>
                      <a:endParaRPr lang="en-GB" sz="800" b="0" baseline="0" dirty="0" smtClean="0">
                        <a:solidFill>
                          <a:schemeClr val="tx1"/>
                        </a:solidFill>
                      </a:endParaRPr>
                    </a:p>
                    <a:p>
                      <a:pPr algn="l"/>
                      <a:r>
                        <a:rPr lang="en-GB" sz="800" b="0" baseline="0" dirty="0" smtClean="0">
                          <a:solidFill>
                            <a:schemeClr val="tx1"/>
                          </a:solidFill>
                        </a:rPr>
                        <a:t>Recall simple facts about a familiar journey.</a:t>
                      </a:r>
                      <a:endParaRPr lang="en-GB" sz="8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algn="ctr"/>
                      <a:r>
                        <a:rPr lang="en-US" sz="1400" b="1" dirty="0">
                          <a:solidFill>
                            <a:schemeClr val="bg1">
                              <a:lumMod val="50000"/>
                            </a:schemeClr>
                          </a:solidFill>
                        </a:rPr>
                        <a:t>Depth of numbers within 20 </a:t>
                      </a:r>
                    </a:p>
                    <a:p>
                      <a:pPr algn="ctr"/>
                      <a:r>
                        <a:rPr lang="en-US" sz="1000" dirty="0"/>
                        <a:t>Explore numbers and strategies •Recognise and extend patterns •Apply number, shape and measures knowledge •Count forwards and backwards</a:t>
                      </a:r>
                      <a:endParaRPr lang="en-US" sz="1000" b="1" dirty="0">
                        <a:solidFill>
                          <a:schemeClr val="bg1">
                            <a:lumMod val="50000"/>
                          </a:schemeClr>
                        </a:solidFill>
                      </a:endParaRPr>
                    </a:p>
                    <a:p>
                      <a:pPr algn="ctr"/>
                      <a:r>
                        <a:rPr lang="en-GB" sz="1400" b="1" dirty="0">
                          <a:solidFill>
                            <a:schemeClr val="bg1">
                              <a:lumMod val="50000"/>
                            </a:schemeClr>
                          </a:solidFill>
                        </a:rPr>
                        <a:t>Numbers beyond 20 </a:t>
                      </a:r>
                    </a:p>
                    <a:p>
                      <a:pPr algn="ctr"/>
                      <a:r>
                        <a:rPr lang="en-US" sz="1000" dirty="0"/>
                        <a:t>One more one less •Estimate and count •Grouping and sharing</a:t>
                      </a:r>
                      <a:endParaRPr lang="en-US" sz="1000" b="1" dirty="0">
                        <a:solidFill>
                          <a:schemeClr val="bg1">
                            <a:lumMod val="50000"/>
                          </a:schemeClr>
                        </a:solidFill>
                        <a:latin typeface="+mn-lt"/>
                        <a:cs typeface="Amatic SC" panose="00000500000000000000" pitchFamily="2" charset="-79"/>
                      </a:endParaRPr>
                    </a:p>
                    <a:p>
                      <a:pPr algn="ctr"/>
                      <a:endParaRPr lang="en-GB" sz="18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l"/>
                      <a:r>
                        <a:rPr lang="en-US" sz="800" b="0" dirty="0" smtClean="0">
                          <a:solidFill>
                            <a:schemeClr val="tx1"/>
                          </a:solidFill>
                          <a:latin typeface="+mn-lt"/>
                          <a:cs typeface="Amatic SC" panose="00000500000000000000" pitchFamily="2" charset="-79"/>
                        </a:rPr>
                        <a:t>Count</a:t>
                      </a:r>
                      <a:r>
                        <a:rPr lang="en-US" sz="800" b="0" baseline="0" dirty="0" smtClean="0">
                          <a:solidFill>
                            <a:schemeClr val="tx1"/>
                          </a:solidFill>
                          <a:latin typeface="+mn-lt"/>
                          <a:cs typeface="Amatic SC" panose="00000500000000000000" pitchFamily="2" charset="-79"/>
                        </a:rPr>
                        <a:t>, order and recognize numbers 0-10 in and out of sequence.</a:t>
                      </a:r>
                    </a:p>
                    <a:p>
                      <a:pPr algn="l"/>
                      <a:endParaRPr lang="en-US" sz="800" b="0" baseline="0" dirty="0" smtClean="0">
                        <a:solidFill>
                          <a:schemeClr val="tx1"/>
                        </a:solidFill>
                        <a:latin typeface="+mn-lt"/>
                        <a:cs typeface="Amatic SC" panose="00000500000000000000" pitchFamily="2" charset="-79"/>
                      </a:endParaRPr>
                    </a:p>
                    <a:p>
                      <a:pPr algn="l"/>
                      <a:r>
                        <a:rPr lang="en-US" sz="800" b="0" baseline="0" dirty="0" smtClean="0">
                          <a:solidFill>
                            <a:schemeClr val="tx1"/>
                          </a:solidFill>
                          <a:latin typeface="+mn-lt"/>
                          <a:cs typeface="Amatic SC" panose="00000500000000000000" pitchFamily="2" charset="-79"/>
                        </a:rPr>
                        <a:t>Name and describe 2d shapes.</a:t>
                      </a:r>
                    </a:p>
                    <a:p>
                      <a:pPr algn="l"/>
                      <a:endParaRPr lang="en-US" sz="800" b="0" baseline="0" dirty="0" smtClean="0">
                        <a:solidFill>
                          <a:schemeClr val="tx1"/>
                        </a:solidFill>
                        <a:latin typeface="+mn-lt"/>
                        <a:cs typeface="Amatic SC" panose="00000500000000000000" pitchFamily="2" charset="-79"/>
                      </a:endParaRPr>
                    </a:p>
                    <a:p>
                      <a:pPr algn="l"/>
                      <a:r>
                        <a:rPr lang="en-US" sz="800" b="0" baseline="0" dirty="0" smtClean="0">
                          <a:solidFill>
                            <a:schemeClr val="tx1"/>
                          </a:solidFill>
                          <a:latin typeface="+mn-lt"/>
                          <a:cs typeface="Amatic SC" panose="00000500000000000000" pitchFamily="2" charset="-79"/>
                        </a:rPr>
                        <a:t>Name some common 3d shapes.</a:t>
                      </a:r>
                    </a:p>
                    <a:p>
                      <a:pPr algn="l"/>
                      <a:endParaRPr lang="en-US" sz="800" b="0" baseline="0" dirty="0" smtClean="0">
                        <a:solidFill>
                          <a:schemeClr val="tx1"/>
                        </a:solidFill>
                        <a:latin typeface="+mn-lt"/>
                        <a:cs typeface="Amatic SC" panose="00000500000000000000" pitchFamily="2" charset="-79"/>
                      </a:endParaRPr>
                    </a:p>
                    <a:p>
                      <a:pPr algn="l"/>
                      <a:r>
                        <a:rPr lang="en-US" sz="800" b="0" baseline="0" dirty="0" smtClean="0">
                          <a:solidFill>
                            <a:schemeClr val="tx1"/>
                          </a:solidFill>
                          <a:latin typeface="+mn-lt"/>
                          <a:cs typeface="Amatic SC" panose="00000500000000000000" pitchFamily="2" charset="-79"/>
                        </a:rPr>
                        <a:t>Compare and order objects according to size and distance.</a:t>
                      </a:r>
                    </a:p>
                    <a:p>
                      <a:pPr algn="l"/>
                      <a:endParaRPr lang="en-US" sz="800" b="0" baseline="0" dirty="0" smtClean="0">
                        <a:solidFill>
                          <a:schemeClr val="tx1"/>
                        </a:solidFill>
                        <a:latin typeface="+mn-lt"/>
                        <a:cs typeface="Amatic SC" panose="00000500000000000000" pitchFamily="2" charset="-79"/>
                      </a:endParaRPr>
                    </a:p>
                    <a:p>
                      <a:pPr algn="l"/>
                      <a:r>
                        <a:rPr lang="en-US" sz="800" b="0" baseline="0" dirty="0" smtClean="0">
                          <a:solidFill>
                            <a:schemeClr val="tx1"/>
                          </a:solidFill>
                          <a:latin typeface="+mn-lt"/>
                          <a:cs typeface="Amatic SC" panose="00000500000000000000" pitchFamily="2" charset="-79"/>
                        </a:rPr>
                        <a:t>Begin to describe a sequence of events accurately.</a:t>
                      </a:r>
                    </a:p>
                    <a:p>
                      <a:pPr algn="l"/>
                      <a:endParaRPr lang="en-US" sz="800" b="0" baseline="0" dirty="0" smtClean="0">
                        <a:solidFill>
                          <a:schemeClr val="tx1"/>
                        </a:solidFill>
                        <a:latin typeface="+mn-lt"/>
                        <a:cs typeface="Amatic SC" panose="00000500000000000000" pitchFamily="2" charset="-79"/>
                      </a:endParaRPr>
                    </a:p>
                    <a:p>
                      <a:pPr algn="l"/>
                      <a:r>
                        <a:rPr lang="en-US" sz="800" b="0" baseline="0" dirty="0" smtClean="0">
                          <a:solidFill>
                            <a:schemeClr val="tx1"/>
                          </a:solidFill>
                          <a:latin typeface="+mn-lt"/>
                          <a:cs typeface="Amatic SC" panose="00000500000000000000" pitchFamily="2" charset="-79"/>
                        </a:rPr>
                        <a:t>Recall facts about a simple journey .</a:t>
                      </a:r>
                    </a:p>
                    <a:p>
                      <a:pPr algn="l"/>
                      <a:endParaRPr lang="en-US" sz="800" b="0" baseline="0" dirty="0" smtClean="0">
                        <a:solidFill>
                          <a:schemeClr val="tx1"/>
                        </a:solidFill>
                        <a:latin typeface="+mn-lt"/>
                        <a:cs typeface="Amatic SC" panose="00000500000000000000" pitchFamily="2" charset="-79"/>
                      </a:endParaRPr>
                    </a:p>
                    <a:p>
                      <a:pPr algn="l"/>
                      <a:r>
                        <a:rPr lang="en-US" sz="800" b="0" baseline="0" dirty="0" smtClean="0">
                          <a:solidFill>
                            <a:schemeClr val="tx1"/>
                          </a:solidFill>
                          <a:latin typeface="+mn-lt"/>
                          <a:cs typeface="Amatic SC" panose="00000500000000000000" pitchFamily="2" charset="-79"/>
                        </a:rPr>
                        <a:t>Begin to describe a sequence of events real or fictional using words such as first, next, then.</a:t>
                      </a:r>
                      <a:endParaRPr lang="en-US" sz="800" b="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xmlns="" val="663662612"/>
                  </a:ext>
                </a:extLst>
              </a:tr>
            </a:tbl>
          </a:graphicData>
        </a:graphic>
      </p:graphicFrame>
    </p:spTree>
    <p:extLst>
      <p:ext uri="{BB962C8B-B14F-4D97-AF65-F5344CB8AC3E}">
        <p14:creationId xmlns:p14="http://schemas.microsoft.com/office/powerpoint/2010/main" val="35002150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53FE212D-BFC9-4D6B-BB25-2170A4F1783E}"/>
              </a:ext>
            </a:extLst>
          </p:cNvPr>
          <p:cNvSpPr txBox="1">
            <a:spLocks/>
          </p:cNvSpPr>
          <p:nvPr/>
        </p:nvSpPr>
        <p:spPr>
          <a:xfrm>
            <a:off x="838200" y="-729843"/>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smtClean="0">
                <a:latin typeface="Amatic SC" panose="00000500000000000000" pitchFamily="2" charset="-79"/>
                <a:cs typeface="Amatic SC" panose="00000500000000000000" pitchFamily="2" charset="-79"/>
              </a:rPr>
              <a:t>Preschool </a:t>
            </a:r>
            <a:r>
              <a:rPr lang="en-US" sz="3600" dirty="0">
                <a:latin typeface="Amatic SC" panose="00000500000000000000" pitchFamily="2" charset="-79"/>
                <a:cs typeface="Amatic SC" panose="00000500000000000000" pitchFamily="2" charset="-79"/>
              </a:rPr>
              <a:t>Long Term Plan </a:t>
            </a:r>
            <a:endParaRPr lang="en-GB" sz="3600" dirty="0">
              <a:latin typeface="Amatic SC" panose="00000500000000000000" pitchFamily="2" charset="-79"/>
              <a:cs typeface="Amatic SC" panose="00000500000000000000" pitchFamily="2" charset="-79"/>
            </a:endParaRPr>
          </a:p>
        </p:txBody>
      </p:sp>
      <p:graphicFrame>
        <p:nvGraphicFramePr>
          <p:cNvPr id="3" name="Table 4">
            <a:extLst>
              <a:ext uri="{FF2B5EF4-FFF2-40B4-BE49-F238E27FC236}">
                <a16:creationId xmlns:a16="http://schemas.microsoft.com/office/drawing/2014/main" xmlns="" id="{C309D6EC-D8CA-42E0-9877-E82797564D7C}"/>
              </a:ext>
            </a:extLst>
          </p:cNvPr>
          <p:cNvGraphicFramePr>
            <a:graphicFrameLocks noGrp="1"/>
          </p:cNvGraphicFramePr>
          <p:nvPr>
            <p:extLst>
              <p:ext uri="{D42A27DB-BD31-4B8C-83A1-F6EECF244321}">
                <p14:modId xmlns:p14="http://schemas.microsoft.com/office/powerpoint/2010/main" val="2675431560"/>
              </p:ext>
            </p:extLst>
          </p:nvPr>
        </p:nvGraphicFramePr>
        <p:xfrm>
          <a:off x="262488" y="492233"/>
          <a:ext cx="11459364" cy="4819372"/>
        </p:xfrm>
        <a:graphic>
          <a:graphicData uri="http://schemas.openxmlformats.org/drawingml/2006/table">
            <a:tbl>
              <a:tblPr firstRow="1" bandRow="1">
                <a:tableStyleId>{5C22544A-7EE6-4342-B048-85BDC9FD1C3A}</a:tableStyleId>
              </a:tblPr>
              <a:tblGrid>
                <a:gridCol w="1637052">
                  <a:extLst>
                    <a:ext uri="{9D8B030D-6E8A-4147-A177-3AD203B41FA5}">
                      <a16:colId xmlns:a16="http://schemas.microsoft.com/office/drawing/2014/main" xmlns="" val="385991600"/>
                    </a:ext>
                  </a:extLst>
                </a:gridCol>
                <a:gridCol w="1637052">
                  <a:extLst>
                    <a:ext uri="{9D8B030D-6E8A-4147-A177-3AD203B41FA5}">
                      <a16:colId xmlns:a16="http://schemas.microsoft.com/office/drawing/2014/main" xmlns="" val="2865123548"/>
                    </a:ext>
                  </a:extLst>
                </a:gridCol>
                <a:gridCol w="152906">
                  <a:extLst>
                    <a:ext uri="{9D8B030D-6E8A-4147-A177-3AD203B41FA5}">
                      <a16:colId xmlns:a16="http://schemas.microsoft.com/office/drawing/2014/main" xmlns="" val="872926247"/>
                    </a:ext>
                  </a:extLst>
                </a:gridCol>
                <a:gridCol w="1484146">
                  <a:extLst>
                    <a:ext uri="{9D8B030D-6E8A-4147-A177-3AD203B41FA5}">
                      <a16:colId xmlns:a16="http://schemas.microsoft.com/office/drawing/2014/main" xmlns="" val="4138297329"/>
                    </a:ext>
                  </a:extLst>
                </a:gridCol>
                <a:gridCol w="1450440">
                  <a:extLst>
                    <a:ext uri="{9D8B030D-6E8A-4147-A177-3AD203B41FA5}">
                      <a16:colId xmlns:a16="http://schemas.microsoft.com/office/drawing/2014/main" xmlns="" val="1315738151"/>
                    </a:ext>
                  </a:extLst>
                </a:gridCol>
                <a:gridCol w="1703170">
                  <a:extLst>
                    <a:ext uri="{9D8B030D-6E8A-4147-A177-3AD203B41FA5}">
                      <a16:colId xmlns:a16="http://schemas.microsoft.com/office/drawing/2014/main" xmlns="" val="2573491699"/>
                    </a:ext>
                  </a:extLst>
                </a:gridCol>
                <a:gridCol w="120494">
                  <a:extLst>
                    <a:ext uri="{9D8B030D-6E8A-4147-A177-3AD203B41FA5}">
                      <a16:colId xmlns:a16="http://schemas.microsoft.com/office/drawing/2014/main" xmlns="" val="345752596"/>
                    </a:ext>
                  </a:extLst>
                </a:gridCol>
                <a:gridCol w="1637052">
                  <a:extLst>
                    <a:ext uri="{9D8B030D-6E8A-4147-A177-3AD203B41FA5}">
                      <a16:colId xmlns:a16="http://schemas.microsoft.com/office/drawing/2014/main" xmlns="" val="2335150482"/>
                    </a:ext>
                  </a:extLst>
                </a:gridCol>
                <a:gridCol w="213297">
                  <a:extLst>
                    <a:ext uri="{9D8B030D-6E8A-4147-A177-3AD203B41FA5}">
                      <a16:colId xmlns:a16="http://schemas.microsoft.com/office/drawing/2014/main" xmlns="" val="4046203905"/>
                    </a:ext>
                  </a:extLst>
                </a:gridCol>
                <a:gridCol w="1423755">
                  <a:extLst>
                    <a:ext uri="{9D8B030D-6E8A-4147-A177-3AD203B41FA5}">
                      <a16:colId xmlns:a16="http://schemas.microsoft.com/office/drawing/2014/main" xmlns="" val="3958640114"/>
                    </a:ext>
                  </a:extLst>
                </a:gridCol>
              </a:tblGrid>
              <a:tr h="381166">
                <a:tc>
                  <a:txBody>
                    <a:bodyPr/>
                    <a:lstStyle/>
                    <a:p>
                      <a:pPr algn="ctr"/>
                      <a:endParaRPr lang="en-GB"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bg1">
                              <a:lumMod val="50000"/>
                            </a:schemeClr>
                          </a:solidFill>
                          <a:latin typeface="Amatic SC" panose="00000500000000000000" pitchFamily="2" charset="-79"/>
                          <a:cs typeface="Amatic SC" panose="00000500000000000000" pitchFamily="2" charset="-79"/>
                        </a:rPr>
                        <a:t>Autumn 1</a:t>
                      </a:r>
                      <a:endParaRPr lang="en-GB" sz="2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a:solidFill>
                            <a:schemeClr val="bg1">
                              <a:lumMod val="50000"/>
                            </a:schemeClr>
                          </a:solidFill>
                          <a:latin typeface="Amatic SC" panose="00000500000000000000" pitchFamily="2" charset="-79"/>
                          <a:cs typeface="Amatic SC" panose="00000500000000000000" pitchFamily="2" charset="-79"/>
                        </a:rPr>
                        <a:t>Autumn 2</a:t>
                      </a:r>
                      <a:endParaRPr lang="en-GB" sz="2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r>
                        <a:rPr lang="en-US" sz="2800" dirty="0">
                          <a:solidFill>
                            <a:schemeClr val="bg1">
                              <a:lumMod val="50000"/>
                            </a:schemeClr>
                          </a:solidFill>
                          <a:latin typeface="Amatic SC" panose="00000500000000000000" pitchFamily="2" charset="-79"/>
                          <a:cs typeface="Amatic SC" panose="00000500000000000000" pitchFamily="2" charset="-79"/>
                        </a:rPr>
                        <a:t>Spring 1</a:t>
                      </a:r>
                      <a:endParaRPr lang="en-GB" sz="2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gridSpan="2">
                  <a:txBody>
                    <a:bodyPr/>
                    <a:lstStyle/>
                    <a:p>
                      <a:pPr algn="ctr"/>
                      <a:r>
                        <a:rPr lang="en-US" sz="2800" dirty="0">
                          <a:solidFill>
                            <a:schemeClr val="bg1">
                              <a:lumMod val="50000"/>
                            </a:schemeClr>
                          </a:solidFill>
                          <a:latin typeface="Amatic SC" panose="00000500000000000000" pitchFamily="2" charset="-79"/>
                          <a:cs typeface="Amatic SC" panose="00000500000000000000" pitchFamily="2" charset="-79"/>
                        </a:rPr>
                        <a:t>Spring 2</a:t>
                      </a:r>
                      <a:endParaRPr lang="en-GB" sz="2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pPr algn="ct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2800" dirty="0">
                          <a:solidFill>
                            <a:schemeClr val="bg1">
                              <a:lumMod val="50000"/>
                            </a:schemeClr>
                          </a:solidFill>
                          <a:latin typeface="Amatic SC" panose="00000500000000000000" pitchFamily="2" charset="-79"/>
                          <a:cs typeface="Amatic SC" panose="00000500000000000000" pitchFamily="2" charset="-79"/>
                        </a:rPr>
                        <a:t>Summer 1</a:t>
                      </a:r>
                      <a:endParaRPr lang="en-GB" sz="2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gridSpan="2">
                  <a:txBody>
                    <a:bodyPr/>
                    <a:lstStyle/>
                    <a:p>
                      <a:pPr algn="ctr"/>
                      <a:r>
                        <a:rPr lang="en-US" sz="2800" dirty="0">
                          <a:solidFill>
                            <a:schemeClr val="bg1">
                              <a:lumMod val="50000"/>
                            </a:schemeClr>
                          </a:solidFill>
                          <a:latin typeface="Amatic SC" panose="00000500000000000000" pitchFamily="2" charset="-79"/>
                          <a:cs typeface="Amatic SC" panose="00000500000000000000" pitchFamily="2" charset="-79"/>
                        </a:rPr>
                        <a:t>Summer 2</a:t>
                      </a:r>
                      <a:endParaRPr lang="en-GB" sz="2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algn="ct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xmlns="" val="1913285939"/>
                  </a:ext>
                </a:extLst>
              </a:tr>
              <a:tr h="193847">
                <a:tc>
                  <a:txBody>
                    <a:bodyPr/>
                    <a:lstStyle/>
                    <a:p>
                      <a:pPr algn="ctr"/>
                      <a:r>
                        <a:rPr lang="en-US" sz="2000" b="0" dirty="0">
                          <a:latin typeface="Amatic SC" panose="00000500000000000000" pitchFamily="2" charset="-79"/>
                          <a:cs typeface="Amatic SC" panose="00000500000000000000" pitchFamily="2" charset="-79"/>
                        </a:rPr>
                        <a:t>General Themes </a:t>
                      </a:r>
                      <a:endParaRPr lang="en-GB" sz="20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800" dirty="0">
                          <a:latin typeface="Amatic SC" panose="00000500000000000000" pitchFamily="2" charset="-79"/>
                          <a:cs typeface="Amatic SC" panose="00000500000000000000" pitchFamily="2" charset="-79"/>
                        </a:rPr>
                        <a:t>All About 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smtClean="0">
                          <a:latin typeface="Amatic SC" panose="00000500000000000000" pitchFamily="2" charset="-79"/>
                          <a:cs typeface="Amatic SC" panose="00000500000000000000" pitchFamily="2" charset="-79"/>
                        </a:rPr>
                        <a:t>Autumn</a:t>
                      </a:r>
                      <a:endParaRPr lang="en-US" sz="18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r>
                        <a:rPr lang="en-US" sz="1800" dirty="0" smtClean="0">
                          <a:latin typeface="Amatic SC" panose="00000500000000000000" pitchFamily="2" charset="-79"/>
                          <a:cs typeface="Amatic SC" panose="00000500000000000000" pitchFamily="2" charset="-79"/>
                        </a:rPr>
                        <a:t>Traditional tales</a:t>
                      </a:r>
                      <a:endParaRPr lang="en-US" sz="18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gridSpan="2">
                  <a:txBody>
                    <a:bodyPr/>
                    <a:lstStyle/>
                    <a:p>
                      <a:pPr algn="ctr"/>
                      <a:r>
                        <a:rPr lang="en-US" sz="1800" dirty="0" smtClean="0">
                          <a:latin typeface="Amatic SC" panose="00000500000000000000" pitchFamily="2" charset="-79"/>
                          <a:cs typeface="Amatic SC" panose="00000500000000000000" pitchFamily="2" charset="-79"/>
                        </a:rPr>
                        <a:t>growing</a:t>
                      </a:r>
                      <a:endParaRPr lang="en-US" sz="18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1800" dirty="0" err="1" smtClean="0">
                          <a:latin typeface="Amatic SC" panose="00000500000000000000" pitchFamily="2" charset="-79"/>
                          <a:cs typeface="Amatic SC" panose="00000500000000000000" pitchFamily="2" charset="-79"/>
                        </a:rPr>
                        <a:t>Minibeasts</a:t>
                      </a:r>
                      <a:endParaRPr lang="en-US" sz="18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smtClean="0">
                          <a:latin typeface="Amatic SC" panose="00000500000000000000" pitchFamily="2" charset="-79"/>
                          <a:cs typeface="Amatic SC" panose="00000500000000000000" pitchFamily="2" charset="-79"/>
                        </a:rPr>
                        <a:t>The sea</a:t>
                      </a:r>
                      <a:endParaRPr lang="en-US" sz="18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xmlns="" val="2272033691"/>
                  </a:ext>
                </a:extLst>
              </a:tr>
              <a:tr h="193847">
                <a:tc rowSpan="3">
                  <a:txBody>
                    <a:bodyPr/>
                    <a:lstStyle/>
                    <a:p>
                      <a:pPr algn="ctr"/>
                      <a:r>
                        <a:rPr lang="en-US" sz="2400" b="1" dirty="0">
                          <a:latin typeface="Amatic SC" panose="00000500000000000000" pitchFamily="2" charset="-79"/>
                          <a:cs typeface="Amatic SC" panose="00000500000000000000" pitchFamily="2" charset="-79"/>
                        </a:rPr>
                        <a:t>Understanding the world</a:t>
                      </a:r>
                    </a:p>
                    <a:p>
                      <a:pPr algn="ctr"/>
                      <a:r>
                        <a:rPr lang="en-US" sz="2400" b="1" dirty="0">
                          <a:latin typeface="Amatic SC" panose="00000500000000000000" pitchFamily="2" charset="-79"/>
                          <a:cs typeface="Amatic SC" panose="00000500000000000000" pitchFamily="2" charset="-79"/>
                        </a:rPr>
                        <a:t>RE / Festivals </a:t>
                      </a:r>
                    </a:p>
                    <a:p>
                      <a:pPr algn="ctr"/>
                      <a:endParaRPr lang="en-US" sz="2400" b="1"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9">
                  <a:txBody>
                    <a:bodyPr/>
                    <a:lstStyle/>
                    <a:p>
                      <a:pPr algn="ctr"/>
                      <a:r>
                        <a:rPr lang="en-US" sz="800" dirty="0"/>
                        <a:t>Understanding the world involves guiding children to </a:t>
                      </a:r>
                      <a:r>
                        <a:rPr lang="en-US" sz="800" b="1" dirty="0"/>
                        <a:t>make sense of their physical world and their community</a:t>
                      </a:r>
                      <a:r>
                        <a:rPr lang="en-US" sz="800" dirty="0"/>
                        <a:t>. The frequency and range of children’s personal experiences increases their knowledge and sense of the world around them – from visiting parks, libraries and museums to meeting important members of society such as police officers, nurses and firefighters. In addition, listening to a broad selection of stories, non-fiction, rhymes and poems will foster their understanding of our culturally, socially, technologically and ecologically diverse world. As well as building important knowledge, this extends their familiarity with words that support understanding across domains. Enriching and widening children’s vocabulary will support later reading comprehension.</a:t>
                      </a:r>
                      <a:endParaRPr lang="en-US" sz="8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endParaRPr lang="en-GB"/>
                    </a:p>
                  </a:txBody>
                  <a:tcPr/>
                </a:tc>
                <a:tc hMerge="1">
                  <a:txBody>
                    <a:bodyPr/>
                    <a:lstStyle/>
                    <a:p>
                      <a:pPr algn="ct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endParaRPr lang="en-GB"/>
                    </a:p>
                  </a:txBody>
                  <a:tcPr/>
                </a:tc>
                <a:tc hMerge="1">
                  <a:txBody>
                    <a:bodyPr/>
                    <a:lstStyle/>
                    <a:p>
                      <a:endParaRPr lang="en-GB"/>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pPr algn="ct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algn="ctr"/>
                      <a:endParaRPr lang="en-US" sz="8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extLst>
                  <a:ext uri="{0D108BD9-81ED-4DB2-BD59-A6C34878D82A}">
                    <a16:rowId xmlns:a16="http://schemas.microsoft.com/office/drawing/2014/main" xmlns="" val="879381019"/>
                  </a:ext>
                </a:extLst>
              </a:tr>
              <a:tr h="2597634">
                <a:tc vMerge="1">
                  <a:txBody>
                    <a:bodyPr/>
                    <a:lstStyle/>
                    <a:p>
                      <a:pPr algn="ctr"/>
                      <a:r>
                        <a:rPr lang="en-US" sz="2400" b="1" dirty="0">
                          <a:latin typeface="Amatic SC" panose="00000500000000000000" pitchFamily="2" charset="-79"/>
                          <a:cs typeface="Amatic SC" panose="00000500000000000000" pitchFamily="2" charset="-79"/>
                        </a:rPr>
                        <a:t>Understanding the world</a:t>
                      </a:r>
                    </a:p>
                    <a:p>
                      <a:pPr algn="ctr"/>
                      <a:r>
                        <a:rPr lang="en-US" sz="2400" b="1" dirty="0">
                          <a:latin typeface="Amatic SC" panose="00000500000000000000" pitchFamily="2" charset="-79"/>
                          <a:cs typeface="Amatic SC" panose="00000500000000000000" pitchFamily="2" charset="-79"/>
                        </a:rPr>
                        <a:t>RE / Festivals </a:t>
                      </a:r>
                    </a:p>
                    <a:p>
                      <a:pPr algn="ctr"/>
                      <a:endParaRPr lang="en-US" sz="2400" b="1" dirty="0">
                        <a:latin typeface="Amatic SC" panose="00000500000000000000" pitchFamily="2" charset="-79"/>
                        <a:cs typeface="Amatic SC" panose="00000500000000000000" pitchFamily="2" charset="-79"/>
                      </a:endParaRPr>
                    </a:p>
                    <a:p>
                      <a:pPr algn="ctr"/>
                      <a:r>
                        <a:rPr lang="en-US" sz="800" dirty="0"/>
                        <a:t>Our RE Curriculum enables children to develop a positive sense of themselves and others and learn how to form positive and respectful relationships. </a:t>
                      </a:r>
                    </a:p>
                    <a:p>
                      <a:pPr algn="ctr"/>
                      <a:endParaRPr lang="en-US" sz="800" dirty="0"/>
                    </a:p>
                    <a:p>
                      <a:pPr algn="ctr"/>
                      <a:r>
                        <a:rPr lang="en-US" sz="800" dirty="0"/>
                        <a:t> They will begin to understand and value the differences of individuals and groups within their own community. </a:t>
                      </a:r>
                    </a:p>
                    <a:p>
                      <a:pPr algn="ctr"/>
                      <a:endParaRPr lang="en-US" sz="800" dirty="0"/>
                    </a:p>
                    <a:p>
                      <a:pPr algn="ctr"/>
                      <a:r>
                        <a:rPr lang="en-US" sz="800" dirty="0"/>
                        <a:t>Children will have opportunity to develop their emerging moral and cultural awareness.</a:t>
                      </a:r>
                      <a:endParaRPr lang="en-US" sz="800" b="1"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2">
                  <a:txBody>
                    <a:bodyPr/>
                    <a:lstStyle/>
                    <a:p>
                      <a:pPr marL="171450" indent="-171450">
                        <a:lnSpc>
                          <a:spcPct val="100000"/>
                        </a:lnSpc>
                        <a:spcBef>
                          <a:spcPts val="100"/>
                        </a:spcBef>
                        <a:spcAft>
                          <a:spcPts val="800"/>
                        </a:spcAft>
                        <a:buFont typeface="Courier New" panose="02070309020205020404" pitchFamily="49" charset="0"/>
                        <a:buChar char="o"/>
                      </a:pPr>
                      <a:r>
                        <a:rPr lang="en-GB" sz="700" b="0" dirty="0" smtClean="0">
                          <a:solidFill>
                            <a:schemeClr val="tx1"/>
                          </a:solidFill>
                          <a:effectLst/>
                          <a:latin typeface="+mn-lt"/>
                          <a:ea typeface="Calibri" panose="020F0502020204030204" pitchFamily="34" charset="0"/>
                          <a:cs typeface="Amatic SC" panose="00000500000000000000" pitchFamily="2" charset="-79"/>
                        </a:rPr>
                        <a:t>To know about family structures and be able to talk about who is part of their family.</a:t>
                      </a:r>
                    </a:p>
                    <a:p>
                      <a:pPr marL="171450" indent="-171450">
                        <a:lnSpc>
                          <a:spcPct val="100000"/>
                        </a:lnSpc>
                        <a:spcBef>
                          <a:spcPts val="100"/>
                        </a:spcBef>
                        <a:spcAft>
                          <a:spcPts val="800"/>
                        </a:spcAft>
                        <a:buFont typeface="Courier New" panose="02070309020205020404" pitchFamily="49" charset="0"/>
                        <a:buChar char="o"/>
                      </a:pPr>
                      <a:endParaRPr lang="en-GB" sz="700" b="0" dirty="0" smtClean="0">
                        <a:solidFill>
                          <a:schemeClr val="tx1"/>
                        </a:solidFill>
                        <a:effectLst/>
                        <a:latin typeface="+mn-lt"/>
                        <a:cs typeface="Amatic SC" panose="00000500000000000000" pitchFamily="2" charset="-79"/>
                      </a:endParaRPr>
                    </a:p>
                    <a:p>
                      <a:pPr marL="171450" indent="-171450">
                        <a:lnSpc>
                          <a:spcPct val="100000"/>
                        </a:lnSpc>
                        <a:spcBef>
                          <a:spcPts val="100"/>
                        </a:spcBef>
                        <a:spcAft>
                          <a:spcPts val="800"/>
                        </a:spcAft>
                        <a:buFont typeface="Courier New" panose="02070309020205020404" pitchFamily="49" charset="0"/>
                        <a:buChar char="o"/>
                      </a:pPr>
                      <a:r>
                        <a:rPr lang="en-GB" sz="700" b="0" dirty="0" smtClean="0">
                          <a:solidFill>
                            <a:schemeClr val="tx1"/>
                          </a:solidFill>
                          <a:effectLst/>
                          <a:latin typeface="+mn-lt"/>
                          <a:cs typeface="Amatic SC" panose="00000500000000000000" pitchFamily="2" charset="-79"/>
                        </a:rPr>
                        <a:t>To</a:t>
                      </a:r>
                      <a:r>
                        <a:rPr lang="en-GB" sz="700" b="0" baseline="0" dirty="0" smtClean="0">
                          <a:solidFill>
                            <a:schemeClr val="tx1"/>
                          </a:solidFill>
                          <a:effectLst/>
                          <a:latin typeface="+mn-lt"/>
                          <a:cs typeface="Amatic SC" panose="00000500000000000000" pitchFamily="2" charset="-79"/>
                        </a:rPr>
                        <a:t> draw </a:t>
                      </a:r>
                      <a:r>
                        <a:rPr lang="en-GB" sz="700" b="0" baseline="0" dirty="0" err="1" smtClean="0">
                          <a:solidFill>
                            <a:schemeClr val="tx1"/>
                          </a:solidFill>
                          <a:effectLst/>
                          <a:latin typeface="+mn-lt"/>
                          <a:cs typeface="Amatic SC" panose="00000500000000000000" pitchFamily="2" charset="-79"/>
                        </a:rPr>
                        <a:t>sillouettes</a:t>
                      </a:r>
                      <a:r>
                        <a:rPr lang="en-GB" sz="700" b="0" baseline="0" dirty="0" smtClean="0">
                          <a:solidFill>
                            <a:schemeClr val="tx1"/>
                          </a:solidFill>
                          <a:effectLst/>
                          <a:latin typeface="+mn-lt"/>
                          <a:cs typeface="Amatic SC" panose="00000500000000000000" pitchFamily="2" charset="-79"/>
                        </a:rPr>
                        <a:t> and orally label body parts.</a:t>
                      </a:r>
                    </a:p>
                    <a:p>
                      <a:pPr marL="171450" indent="-171450">
                        <a:lnSpc>
                          <a:spcPct val="100000"/>
                        </a:lnSpc>
                        <a:spcBef>
                          <a:spcPts val="100"/>
                        </a:spcBef>
                        <a:spcAft>
                          <a:spcPts val="800"/>
                        </a:spcAft>
                        <a:buFont typeface="Courier New" panose="02070309020205020404" pitchFamily="49" charset="0"/>
                        <a:buChar char="o"/>
                      </a:pPr>
                      <a:endParaRPr lang="en-GB" sz="700" b="0" baseline="0" dirty="0" smtClean="0">
                        <a:solidFill>
                          <a:schemeClr val="tx1"/>
                        </a:solidFill>
                        <a:effectLst/>
                        <a:latin typeface="+mn-lt"/>
                        <a:cs typeface="Amatic SC" panose="00000500000000000000" pitchFamily="2" charset="-79"/>
                      </a:endParaRPr>
                    </a:p>
                    <a:p>
                      <a:pPr marL="171450" indent="-171450">
                        <a:lnSpc>
                          <a:spcPct val="100000"/>
                        </a:lnSpc>
                        <a:spcBef>
                          <a:spcPts val="100"/>
                        </a:spcBef>
                        <a:spcAft>
                          <a:spcPts val="800"/>
                        </a:spcAft>
                        <a:buFont typeface="Courier New" panose="02070309020205020404" pitchFamily="49" charset="0"/>
                        <a:buChar char="o"/>
                      </a:pPr>
                      <a:r>
                        <a:rPr lang="en-GB" sz="700" b="0" baseline="0" dirty="0" smtClean="0">
                          <a:solidFill>
                            <a:schemeClr val="tx1"/>
                          </a:solidFill>
                          <a:effectLst/>
                          <a:latin typeface="+mn-lt"/>
                          <a:cs typeface="Amatic SC" panose="00000500000000000000" pitchFamily="2" charset="-79"/>
                        </a:rPr>
                        <a:t>Identify some similarities between themselves and their peers.</a:t>
                      </a:r>
                    </a:p>
                    <a:p>
                      <a:pPr marL="171450" indent="-171450">
                        <a:lnSpc>
                          <a:spcPct val="100000"/>
                        </a:lnSpc>
                        <a:spcBef>
                          <a:spcPts val="100"/>
                        </a:spcBef>
                        <a:spcAft>
                          <a:spcPts val="800"/>
                        </a:spcAft>
                        <a:buFont typeface="Courier New" panose="02070309020205020404" pitchFamily="49" charset="0"/>
                        <a:buChar char="o"/>
                      </a:pPr>
                      <a:endParaRPr lang="en-GB" sz="700" b="0" baseline="0" dirty="0" smtClean="0">
                        <a:solidFill>
                          <a:schemeClr val="tx1"/>
                        </a:solidFill>
                        <a:effectLst/>
                        <a:latin typeface="+mn-lt"/>
                        <a:cs typeface="Amatic SC" panose="00000500000000000000" pitchFamily="2" charset="-79"/>
                      </a:endParaRPr>
                    </a:p>
                    <a:p>
                      <a:pPr marL="171450" indent="-171450">
                        <a:lnSpc>
                          <a:spcPct val="100000"/>
                        </a:lnSpc>
                        <a:spcBef>
                          <a:spcPts val="100"/>
                        </a:spcBef>
                        <a:spcAft>
                          <a:spcPts val="800"/>
                        </a:spcAft>
                        <a:buFont typeface="Courier New" panose="02070309020205020404" pitchFamily="49" charset="0"/>
                        <a:buChar char="o"/>
                      </a:pPr>
                      <a:r>
                        <a:rPr lang="en-GB" sz="700" b="0" baseline="0" dirty="0" smtClean="0">
                          <a:solidFill>
                            <a:schemeClr val="tx1"/>
                          </a:solidFill>
                          <a:effectLst/>
                          <a:latin typeface="+mn-lt"/>
                          <a:cs typeface="Amatic SC" panose="00000500000000000000" pitchFamily="2" charset="-79"/>
                        </a:rPr>
                        <a:t>To make self portraits.</a:t>
                      </a:r>
                    </a:p>
                    <a:p>
                      <a:pPr marL="171450" indent="-171450">
                        <a:lnSpc>
                          <a:spcPct val="100000"/>
                        </a:lnSpc>
                        <a:spcBef>
                          <a:spcPts val="100"/>
                        </a:spcBef>
                        <a:spcAft>
                          <a:spcPts val="800"/>
                        </a:spcAft>
                        <a:buFont typeface="Courier New" panose="02070309020205020404" pitchFamily="49" charset="0"/>
                        <a:buChar char="o"/>
                      </a:pPr>
                      <a:endParaRPr lang="en-GB" sz="700" b="0" baseline="0" dirty="0" smtClean="0">
                        <a:solidFill>
                          <a:schemeClr val="tx1"/>
                        </a:solidFill>
                        <a:effectLst/>
                        <a:latin typeface="+mn-lt"/>
                        <a:cs typeface="Amatic SC" panose="00000500000000000000" pitchFamily="2" charset="-79"/>
                      </a:endParaRPr>
                    </a:p>
                    <a:p>
                      <a:pPr marL="171450" indent="-171450">
                        <a:lnSpc>
                          <a:spcPct val="100000"/>
                        </a:lnSpc>
                        <a:spcBef>
                          <a:spcPts val="100"/>
                        </a:spcBef>
                        <a:spcAft>
                          <a:spcPts val="800"/>
                        </a:spcAft>
                        <a:buFont typeface="Courier New" panose="02070309020205020404" pitchFamily="49" charset="0"/>
                        <a:buChar char="o"/>
                      </a:pPr>
                      <a:r>
                        <a:rPr lang="en-GB" sz="700" b="0" baseline="0" dirty="0" smtClean="0">
                          <a:solidFill>
                            <a:schemeClr val="tx1"/>
                          </a:solidFill>
                          <a:effectLst/>
                          <a:latin typeface="+mn-lt"/>
                          <a:cs typeface="Amatic SC" panose="00000500000000000000" pitchFamily="2" charset="-79"/>
                        </a:rPr>
                        <a:t>To talk about body parts and the function of each body part.</a:t>
                      </a:r>
                      <a:endParaRPr lang="en-GB" sz="700" dirty="0">
                        <a:solidFill>
                          <a:schemeClr val="tx1"/>
                        </a:solidFill>
                        <a:latin typeface="+mn-l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pPr marL="171450" indent="-171450">
                        <a:lnSpc>
                          <a:spcPct val="100000"/>
                        </a:lnSpc>
                        <a:spcBef>
                          <a:spcPts val="100"/>
                        </a:spcBef>
                        <a:spcAft>
                          <a:spcPts val="800"/>
                        </a:spcAft>
                        <a:buFont typeface="Courier New" panose="02070309020205020404" pitchFamily="49" charset="0"/>
                        <a:buChar char="o"/>
                      </a:pPr>
                      <a:r>
                        <a:rPr lang="en-GB" sz="700" b="0" dirty="0">
                          <a:solidFill>
                            <a:schemeClr val="tx1"/>
                          </a:solidFill>
                          <a:effectLst/>
                          <a:latin typeface="+mn-lt"/>
                          <a:ea typeface="Calibri" panose="020F0502020204030204" pitchFamily="34" charset="0"/>
                          <a:cs typeface="Amatic SC" panose="00000500000000000000" pitchFamily="2" charset="-79"/>
                        </a:rPr>
                        <a:t>Can talk about what they have done with their families during Christmas’ in the past.  </a:t>
                      </a:r>
                    </a:p>
                    <a:p>
                      <a:pPr marL="171450" indent="-171450">
                        <a:lnSpc>
                          <a:spcPct val="100000"/>
                        </a:lnSpc>
                        <a:spcBef>
                          <a:spcPts val="100"/>
                        </a:spcBef>
                        <a:spcAft>
                          <a:spcPts val="800"/>
                        </a:spcAft>
                        <a:buFont typeface="Courier New" panose="02070309020205020404" pitchFamily="49" charset="0"/>
                        <a:buChar char="o"/>
                      </a:pPr>
                      <a:r>
                        <a:rPr lang="en-GB" sz="700" b="0" dirty="0">
                          <a:solidFill>
                            <a:schemeClr val="tx1"/>
                          </a:solidFill>
                          <a:effectLst/>
                          <a:latin typeface="+mn-lt"/>
                          <a:ea typeface="Calibri" panose="020F0502020204030204" pitchFamily="34" charset="0"/>
                          <a:cs typeface="Amatic SC" panose="00000500000000000000" pitchFamily="2" charset="-79"/>
                        </a:rPr>
                        <a:t>Show photos of how Christmas used to be celebrated in the past.  Use world maps to show children where some stories are based. Use the Jolly Postman to draw information from a map and begin to understand why maps are so important to postmen.</a:t>
                      </a:r>
                    </a:p>
                    <a:p>
                      <a:pPr marL="171450" marR="0" lvl="0" indent="-171450" algn="l" defTabSz="914400" rtl="0" eaLnBrk="1" fontAlgn="auto" latinLnBrk="0" hangingPunct="1">
                        <a:lnSpc>
                          <a:spcPct val="100000"/>
                        </a:lnSpc>
                        <a:spcBef>
                          <a:spcPts val="100"/>
                        </a:spcBef>
                        <a:spcAft>
                          <a:spcPts val="800"/>
                        </a:spcAft>
                        <a:buClrTx/>
                        <a:buSzTx/>
                        <a:buFont typeface="Courier New" panose="02070309020205020404" pitchFamily="49" charset="0"/>
                        <a:buChar char="o"/>
                        <a:tabLst/>
                        <a:defRPr/>
                      </a:pPr>
                      <a:r>
                        <a:rPr lang="en-GB" sz="700" b="0" dirty="0">
                          <a:solidFill>
                            <a:schemeClr val="tx1"/>
                          </a:solidFill>
                          <a:effectLst/>
                          <a:latin typeface="+mn-lt"/>
                          <a:ea typeface="Calibri" panose="020F0502020204030204" pitchFamily="34" charset="0"/>
                          <a:cs typeface="Amatic SC" panose="00000500000000000000" pitchFamily="2" charset="-79"/>
                        </a:rPr>
                        <a:t>Share different cultures versions of famous fairy tales. </a:t>
                      </a:r>
                    </a:p>
                    <a:p>
                      <a:pPr marL="171450" marR="0" lvl="0" indent="-171450" algn="l" defTabSz="914400" rtl="0" eaLnBrk="1" fontAlgn="auto" latinLnBrk="0" hangingPunct="1">
                        <a:lnSpc>
                          <a:spcPct val="100000"/>
                        </a:lnSpc>
                        <a:spcBef>
                          <a:spcPts val="100"/>
                        </a:spcBef>
                        <a:spcAft>
                          <a:spcPts val="800"/>
                        </a:spcAft>
                        <a:buClrTx/>
                        <a:buSzTx/>
                        <a:buFont typeface="Courier New" panose="02070309020205020404" pitchFamily="49" charset="0"/>
                        <a:buChar char="o"/>
                        <a:tabLst/>
                        <a:defRPr/>
                      </a:pPr>
                      <a:r>
                        <a:rPr lang="en-GB" sz="700" b="0" dirty="0">
                          <a:solidFill>
                            <a:schemeClr val="tx1"/>
                          </a:solidFill>
                          <a:effectLst/>
                          <a:latin typeface="+mn-lt"/>
                          <a:ea typeface="Calibri" panose="020F0502020204030204" pitchFamily="34" charset="0"/>
                          <a:cs typeface="Amatic SC" panose="00000500000000000000" pitchFamily="2" charset="-79"/>
                        </a:rPr>
                        <a:t>To introduce children to a range of fictional characters and creatures from stories and to begin to differentiate these characters from real people in their lives.</a:t>
                      </a:r>
                    </a:p>
                    <a:p>
                      <a:pPr marL="171450" marR="0" lvl="0" indent="-171450" algn="l" defTabSz="914400" rtl="0" eaLnBrk="1" fontAlgn="auto" latinLnBrk="0" hangingPunct="1">
                        <a:lnSpc>
                          <a:spcPct val="100000"/>
                        </a:lnSpc>
                        <a:spcBef>
                          <a:spcPts val="100"/>
                        </a:spcBef>
                        <a:spcAft>
                          <a:spcPts val="800"/>
                        </a:spcAft>
                        <a:buClrTx/>
                        <a:buSzTx/>
                        <a:buFont typeface="Courier New" panose="02070309020205020404" pitchFamily="49" charset="0"/>
                        <a:buChar char="o"/>
                        <a:tabLst/>
                        <a:defRPr/>
                      </a:pPr>
                      <a:r>
                        <a:rPr lang="en-GB" sz="700" b="0" dirty="0">
                          <a:solidFill>
                            <a:schemeClr val="tx1"/>
                          </a:solidFill>
                          <a:effectLst/>
                          <a:latin typeface="+mn-lt"/>
                          <a:ea typeface="Calibri" panose="020F0502020204030204" pitchFamily="34" charset="0"/>
                          <a:cs typeface="Amatic SC" panose="00000500000000000000" pitchFamily="2" charset="-79"/>
                        </a:rPr>
                        <a:t>Stranger danger (based on Jack and the beanstalk). Talking about occupations and how to identify strangers that can help them when they are in need. </a:t>
                      </a:r>
                    </a:p>
                    <a:p>
                      <a:pPr marL="171450" marR="0" lvl="0" indent="-171450" algn="l" defTabSz="914400" rtl="0" eaLnBrk="1" fontAlgn="auto" latinLnBrk="0" hangingPunct="1">
                        <a:lnSpc>
                          <a:spcPct val="100000"/>
                        </a:lnSpc>
                        <a:spcBef>
                          <a:spcPts val="100"/>
                        </a:spcBef>
                        <a:spcAft>
                          <a:spcPts val="800"/>
                        </a:spcAft>
                        <a:buClrTx/>
                        <a:buSzTx/>
                        <a:buFont typeface="Courier New" panose="02070309020205020404" pitchFamily="49" charset="0"/>
                        <a:buChar char="o"/>
                        <a:tabLst/>
                        <a:defRPr/>
                      </a:pPr>
                      <a:endParaRPr lang="en-GB" sz="700" b="0" dirty="0">
                        <a:solidFill>
                          <a:schemeClr val="tx1"/>
                        </a:solidFill>
                        <a:effectLst/>
                        <a:latin typeface="+mn-lt"/>
                        <a:ea typeface="Calibri" panose="020F0502020204030204" pitchFamily="34" charset="0"/>
                        <a:cs typeface="Amatic SC" panose="00000500000000000000" pitchFamily="2" charset="-79"/>
                      </a:endParaRPr>
                    </a:p>
                    <a:p>
                      <a:pPr marL="171450" marR="0" lvl="0" indent="-171450" algn="l" defTabSz="914400" rtl="0" eaLnBrk="1" fontAlgn="auto" latinLnBrk="0" hangingPunct="1">
                        <a:lnSpc>
                          <a:spcPct val="100000"/>
                        </a:lnSpc>
                        <a:spcBef>
                          <a:spcPts val="100"/>
                        </a:spcBef>
                        <a:spcAft>
                          <a:spcPts val="800"/>
                        </a:spcAft>
                        <a:buClrTx/>
                        <a:buSzTx/>
                        <a:buFont typeface="Courier New" panose="02070309020205020404" pitchFamily="49" charset="0"/>
                        <a:buChar char="o"/>
                        <a:tabLst/>
                        <a:defRPr/>
                      </a:pPr>
                      <a:endParaRPr lang="en-GB" sz="700" b="0" dirty="0">
                        <a:solidFill>
                          <a:schemeClr val="tx1"/>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171450" marR="0" lvl="0" indent="-171450" algn="l" defTabSz="914400" rtl="0" eaLnBrk="1" fontAlgn="auto" latinLnBrk="0" hangingPunct="1">
                        <a:lnSpc>
                          <a:spcPct val="100000"/>
                        </a:lnSpc>
                        <a:spcBef>
                          <a:spcPts val="100"/>
                        </a:spcBef>
                        <a:spcAft>
                          <a:spcPts val="800"/>
                        </a:spcAft>
                        <a:buClrTx/>
                        <a:buSzTx/>
                        <a:buFont typeface="Courier New" panose="02070309020205020404" pitchFamily="49" charset="0"/>
                        <a:buChar char="o"/>
                        <a:tabLst/>
                        <a:defRPr/>
                      </a:pPr>
                      <a:r>
                        <a:rPr lang="en-GB" sz="700" b="0" dirty="0" smtClean="0">
                          <a:solidFill>
                            <a:schemeClr val="tx1"/>
                          </a:solidFill>
                          <a:effectLst/>
                          <a:latin typeface="+mn-lt"/>
                          <a:ea typeface="Calibri" panose="020F0502020204030204" pitchFamily="34" charset="0"/>
                          <a:cs typeface="Amatic SC" panose="00000500000000000000" pitchFamily="2" charset="-79"/>
                        </a:rPr>
                        <a:t>To</a:t>
                      </a:r>
                      <a:r>
                        <a:rPr lang="en-GB" sz="700" b="0" baseline="0" dirty="0" smtClean="0">
                          <a:solidFill>
                            <a:schemeClr val="tx1"/>
                          </a:solidFill>
                          <a:effectLst/>
                          <a:latin typeface="+mn-lt"/>
                          <a:ea typeface="Calibri" panose="020F0502020204030204" pitchFamily="34" charset="0"/>
                          <a:cs typeface="Amatic SC" panose="00000500000000000000" pitchFamily="2" charset="-79"/>
                        </a:rPr>
                        <a:t> know that everyone has a birthday ad they are usually celebrated in a similar manner around the world.</a:t>
                      </a:r>
                    </a:p>
                    <a:p>
                      <a:pPr marL="171450" marR="0" lvl="0" indent="-171450" algn="l" defTabSz="914400" rtl="0" eaLnBrk="1" fontAlgn="auto" latinLnBrk="0" hangingPunct="1">
                        <a:lnSpc>
                          <a:spcPct val="100000"/>
                        </a:lnSpc>
                        <a:spcBef>
                          <a:spcPts val="100"/>
                        </a:spcBef>
                        <a:spcAft>
                          <a:spcPts val="800"/>
                        </a:spcAft>
                        <a:buClrTx/>
                        <a:buSzTx/>
                        <a:buFont typeface="Courier New" panose="02070309020205020404" pitchFamily="49" charset="0"/>
                        <a:buChar char="o"/>
                        <a:tabLst/>
                        <a:defRPr/>
                      </a:pPr>
                      <a:endParaRPr lang="en-GB" sz="700" b="0" baseline="0" dirty="0" smtClean="0">
                        <a:solidFill>
                          <a:schemeClr val="tx1"/>
                        </a:solidFill>
                        <a:effectLst/>
                        <a:latin typeface="+mn-lt"/>
                        <a:ea typeface="Calibri" panose="020F0502020204030204" pitchFamily="34" charset="0"/>
                        <a:cs typeface="Amatic SC" panose="00000500000000000000" pitchFamily="2" charset="-79"/>
                      </a:endParaRPr>
                    </a:p>
                    <a:p>
                      <a:pPr marL="171450" marR="0" lvl="0" indent="-171450" algn="l" defTabSz="914400" rtl="0" eaLnBrk="1" fontAlgn="auto" latinLnBrk="0" hangingPunct="1">
                        <a:lnSpc>
                          <a:spcPct val="100000"/>
                        </a:lnSpc>
                        <a:spcBef>
                          <a:spcPts val="100"/>
                        </a:spcBef>
                        <a:spcAft>
                          <a:spcPts val="800"/>
                        </a:spcAft>
                        <a:buClrTx/>
                        <a:buSzTx/>
                        <a:buFont typeface="Courier New" panose="02070309020205020404" pitchFamily="49" charset="0"/>
                        <a:buChar char="o"/>
                        <a:tabLst/>
                        <a:defRPr/>
                      </a:pPr>
                      <a:r>
                        <a:rPr lang="en-GB" sz="700" b="0" baseline="0" dirty="0" smtClean="0">
                          <a:solidFill>
                            <a:schemeClr val="tx1"/>
                          </a:solidFill>
                          <a:effectLst/>
                          <a:latin typeface="+mn-lt"/>
                          <a:ea typeface="Calibri" panose="020F0502020204030204" pitchFamily="34" charset="0"/>
                          <a:cs typeface="Amatic SC" panose="00000500000000000000" pitchFamily="2" charset="-79"/>
                        </a:rPr>
                        <a:t>To know that some celebrations are specific to some cultures.</a:t>
                      </a:r>
                    </a:p>
                    <a:p>
                      <a:pPr marL="171450" marR="0" lvl="0" indent="-171450" algn="l" defTabSz="914400" rtl="0" eaLnBrk="1" fontAlgn="auto" latinLnBrk="0" hangingPunct="1">
                        <a:lnSpc>
                          <a:spcPct val="100000"/>
                        </a:lnSpc>
                        <a:spcBef>
                          <a:spcPts val="100"/>
                        </a:spcBef>
                        <a:spcAft>
                          <a:spcPts val="800"/>
                        </a:spcAft>
                        <a:buClrTx/>
                        <a:buSzTx/>
                        <a:buFont typeface="Courier New" panose="02070309020205020404" pitchFamily="49" charset="0"/>
                        <a:buChar char="o"/>
                        <a:tabLst/>
                        <a:defRPr/>
                      </a:pPr>
                      <a:endParaRPr lang="en-GB" sz="700" b="0" baseline="0" dirty="0" smtClean="0">
                        <a:solidFill>
                          <a:schemeClr val="tx1"/>
                        </a:solidFill>
                        <a:effectLst/>
                        <a:latin typeface="+mn-lt"/>
                        <a:ea typeface="Calibri" panose="020F0502020204030204" pitchFamily="34" charset="0"/>
                        <a:cs typeface="Amatic SC" panose="00000500000000000000" pitchFamily="2" charset="-79"/>
                      </a:endParaRPr>
                    </a:p>
                    <a:p>
                      <a:pPr marL="171450" marR="0" lvl="0" indent="-171450" algn="l" defTabSz="914400" rtl="0" eaLnBrk="1" fontAlgn="auto" latinLnBrk="0" hangingPunct="1">
                        <a:lnSpc>
                          <a:spcPct val="100000"/>
                        </a:lnSpc>
                        <a:spcBef>
                          <a:spcPts val="100"/>
                        </a:spcBef>
                        <a:spcAft>
                          <a:spcPts val="800"/>
                        </a:spcAft>
                        <a:buClrTx/>
                        <a:buSzTx/>
                        <a:buFont typeface="Courier New" panose="02070309020205020404" pitchFamily="49" charset="0"/>
                        <a:buChar char="o"/>
                        <a:tabLst/>
                        <a:defRPr/>
                      </a:pPr>
                      <a:r>
                        <a:rPr lang="en-GB" sz="700" b="0" baseline="0" dirty="0" smtClean="0">
                          <a:solidFill>
                            <a:schemeClr val="tx1"/>
                          </a:solidFill>
                          <a:effectLst/>
                          <a:latin typeface="+mn-lt"/>
                          <a:ea typeface="Calibri" panose="020F0502020204030204" pitchFamily="34" charset="0"/>
                          <a:cs typeface="Amatic SC" panose="00000500000000000000" pitchFamily="2" charset="-79"/>
                        </a:rPr>
                        <a:t>Operate simple equipment (CD Player, IWB, remote control).</a:t>
                      </a:r>
                    </a:p>
                    <a:p>
                      <a:pPr marL="171450" marR="0" lvl="0" indent="-171450" algn="l" defTabSz="914400" rtl="0" eaLnBrk="1" fontAlgn="auto" latinLnBrk="0" hangingPunct="1">
                        <a:lnSpc>
                          <a:spcPct val="100000"/>
                        </a:lnSpc>
                        <a:spcBef>
                          <a:spcPts val="100"/>
                        </a:spcBef>
                        <a:spcAft>
                          <a:spcPts val="800"/>
                        </a:spcAft>
                        <a:buClrTx/>
                        <a:buSzTx/>
                        <a:buFont typeface="Courier New" panose="02070309020205020404" pitchFamily="49" charset="0"/>
                        <a:buChar char="o"/>
                        <a:tabLst/>
                        <a:defRPr/>
                      </a:pPr>
                      <a:endParaRPr lang="en-GB" sz="700" b="0" baseline="0" dirty="0" smtClean="0">
                        <a:solidFill>
                          <a:schemeClr val="tx1"/>
                        </a:solidFill>
                        <a:effectLst/>
                        <a:latin typeface="+mn-lt"/>
                        <a:ea typeface="Calibri" panose="020F0502020204030204" pitchFamily="34" charset="0"/>
                        <a:cs typeface="Amatic SC" panose="00000500000000000000" pitchFamily="2" charset="-79"/>
                      </a:endParaRPr>
                    </a:p>
                    <a:p>
                      <a:pPr marL="171450" marR="0" lvl="0" indent="-171450" algn="l" defTabSz="914400" rtl="0" eaLnBrk="1" fontAlgn="auto" latinLnBrk="0" hangingPunct="1">
                        <a:lnSpc>
                          <a:spcPct val="100000"/>
                        </a:lnSpc>
                        <a:spcBef>
                          <a:spcPts val="100"/>
                        </a:spcBef>
                        <a:spcAft>
                          <a:spcPts val="800"/>
                        </a:spcAft>
                        <a:buClrTx/>
                        <a:buSzTx/>
                        <a:buFont typeface="Courier New" panose="02070309020205020404" pitchFamily="49" charset="0"/>
                        <a:buChar char="o"/>
                        <a:tabLst/>
                        <a:defRPr/>
                      </a:pPr>
                      <a:r>
                        <a:rPr lang="en-GB" sz="700" b="0" dirty="0" smtClean="0">
                          <a:solidFill>
                            <a:schemeClr val="tx1"/>
                          </a:solidFill>
                          <a:effectLst/>
                          <a:latin typeface="+mn-lt"/>
                          <a:ea typeface="Calibri" panose="020F0502020204030204" pitchFamily="34" charset="0"/>
                          <a:cs typeface="Amatic SC" panose="00000500000000000000" pitchFamily="2" charset="-79"/>
                        </a:rPr>
                        <a:t>Trip to Church</a:t>
                      </a:r>
                      <a:r>
                        <a:rPr lang="en-GB" sz="700" b="0" baseline="0" dirty="0" smtClean="0">
                          <a:solidFill>
                            <a:schemeClr val="tx1"/>
                          </a:solidFill>
                          <a:effectLst/>
                          <a:latin typeface="+mn-lt"/>
                          <a:ea typeface="Calibri" panose="020F0502020204030204" pitchFamily="34" charset="0"/>
                          <a:cs typeface="Amatic SC" panose="00000500000000000000" pitchFamily="2" charset="-79"/>
                        </a:rPr>
                        <a:t> for Christingle service/Nativity</a:t>
                      </a:r>
                      <a:endParaRPr lang="en-GB" sz="700" b="0" dirty="0">
                        <a:solidFill>
                          <a:schemeClr val="tx1"/>
                        </a:solidFill>
                        <a:effectLst/>
                        <a:latin typeface="+mn-lt"/>
                        <a:ea typeface="Calibri" panose="020F0502020204030204" pitchFamily="34" charset="0"/>
                        <a:cs typeface="Amatic SC" panose="00000500000000000000" pitchFamily="2" charset="-79"/>
                      </a:endParaRPr>
                    </a:p>
                    <a:p>
                      <a:pPr marL="171450" marR="0" lvl="0" indent="-171450" algn="l" defTabSz="914400" rtl="0" eaLnBrk="1" fontAlgn="auto" latinLnBrk="0" hangingPunct="1">
                        <a:lnSpc>
                          <a:spcPct val="100000"/>
                        </a:lnSpc>
                        <a:spcBef>
                          <a:spcPts val="100"/>
                        </a:spcBef>
                        <a:spcAft>
                          <a:spcPts val="800"/>
                        </a:spcAft>
                        <a:buClrTx/>
                        <a:buSzTx/>
                        <a:buFont typeface="Courier New" panose="02070309020205020404" pitchFamily="49" charset="0"/>
                        <a:buChar char="o"/>
                        <a:tabLst/>
                        <a:defRPr/>
                      </a:pPr>
                      <a:endParaRPr lang="en-GB" sz="700" b="0" dirty="0">
                        <a:solidFill>
                          <a:schemeClr val="tx1"/>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171450" marR="0" lvl="0" indent="-171450" algn="l" defTabSz="914400" rtl="0" eaLnBrk="1" fontAlgn="auto" latinLnBrk="0" hangingPunct="1">
                        <a:lnSpc>
                          <a:spcPct val="100000"/>
                        </a:lnSpc>
                        <a:spcBef>
                          <a:spcPts val="100"/>
                        </a:spcBef>
                        <a:spcAft>
                          <a:spcPts val="800"/>
                        </a:spcAft>
                        <a:buClrTx/>
                        <a:buSzTx/>
                        <a:buFont typeface="Courier New" panose="02070309020205020404" pitchFamily="49" charset="0"/>
                        <a:buChar char="o"/>
                        <a:tabLst/>
                        <a:defRPr/>
                      </a:pPr>
                      <a:r>
                        <a:rPr lang="en-GB" sz="700" b="0" dirty="0" smtClean="0">
                          <a:solidFill>
                            <a:schemeClr val="tx1"/>
                          </a:solidFill>
                          <a:effectLst/>
                          <a:latin typeface="+mn-lt"/>
                          <a:ea typeface="Calibri" panose="020F0502020204030204" pitchFamily="34" charset="0"/>
                          <a:cs typeface="Amatic SC" panose="00000500000000000000" pitchFamily="2" charset="-79"/>
                        </a:rPr>
                        <a:t>To</a:t>
                      </a:r>
                      <a:r>
                        <a:rPr lang="en-GB" sz="700" b="0" baseline="0" dirty="0" smtClean="0">
                          <a:solidFill>
                            <a:schemeClr val="tx1"/>
                          </a:solidFill>
                          <a:effectLst/>
                          <a:latin typeface="+mn-lt"/>
                          <a:ea typeface="Calibri" panose="020F0502020204030204" pitchFamily="34" charset="0"/>
                          <a:cs typeface="Amatic SC" panose="00000500000000000000" pitchFamily="2" charset="-79"/>
                        </a:rPr>
                        <a:t> use the computer to perform a simple task.</a:t>
                      </a:r>
                    </a:p>
                    <a:p>
                      <a:pPr marL="171450" marR="0" lvl="0" indent="-171450" algn="l" defTabSz="914400" rtl="0" eaLnBrk="1" fontAlgn="auto" latinLnBrk="0" hangingPunct="1">
                        <a:lnSpc>
                          <a:spcPct val="100000"/>
                        </a:lnSpc>
                        <a:spcBef>
                          <a:spcPts val="100"/>
                        </a:spcBef>
                        <a:spcAft>
                          <a:spcPts val="800"/>
                        </a:spcAft>
                        <a:buClrTx/>
                        <a:buSzTx/>
                        <a:buFont typeface="Courier New" panose="02070309020205020404" pitchFamily="49" charset="0"/>
                        <a:buChar char="o"/>
                        <a:tabLst/>
                        <a:defRPr/>
                      </a:pPr>
                      <a:endParaRPr lang="en-GB" sz="700" b="0" baseline="0" dirty="0" smtClean="0">
                        <a:solidFill>
                          <a:schemeClr val="tx1"/>
                        </a:solidFill>
                        <a:effectLst/>
                        <a:latin typeface="+mn-lt"/>
                        <a:ea typeface="Calibri" panose="020F0502020204030204" pitchFamily="34" charset="0"/>
                        <a:cs typeface="Amatic SC" panose="00000500000000000000" pitchFamily="2" charset="-79"/>
                      </a:endParaRPr>
                    </a:p>
                    <a:p>
                      <a:pPr marL="0" indent="0">
                        <a:lnSpc>
                          <a:spcPct val="100000"/>
                        </a:lnSpc>
                        <a:spcBef>
                          <a:spcPts val="100"/>
                        </a:spcBef>
                        <a:spcAft>
                          <a:spcPts val="800"/>
                        </a:spcAft>
                        <a:buFont typeface="Courier New" panose="02070309020205020404" pitchFamily="49" charset="0"/>
                        <a:buNone/>
                      </a:pPr>
                      <a:r>
                        <a:rPr lang="en-GB" sz="700" b="0" dirty="0" smtClean="0">
                          <a:solidFill>
                            <a:schemeClr val="tx1"/>
                          </a:solidFill>
                          <a:effectLst/>
                          <a:latin typeface="+mn-lt"/>
                          <a:ea typeface="Calibri" panose="020F0502020204030204" pitchFamily="34" charset="0"/>
                          <a:cs typeface="Amatic SC" panose="00000500000000000000" pitchFamily="2" charset="-79"/>
                        </a:rPr>
                        <a:t>To</a:t>
                      </a:r>
                      <a:r>
                        <a:rPr lang="en-GB" sz="700" b="0" baseline="0" dirty="0" smtClean="0">
                          <a:solidFill>
                            <a:schemeClr val="tx1"/>
                          </a:solidFill>
                          <a:effectLst/>
                          <a:latin typeface="+mn-lt"/>
                          <a:ea typeface="Calibri" panose="020F0502020204030204" pitchFamily="34" charset="0"/>
                          <a:cs typeface="Amatic SC" panose="00000500000000000000" pitchFamily="2" charset="-79"/>
                        </a:rPr>
                        <a:t> talk about where food comes from and bake a range of things.</a:t>
                      </a:r>
                    </a:p>
                    <a:p>
                      <a:pPr marL="0" indent="0">
                        <a:lnSpc>
                          <a:spcPct val="100000"/>
                        </a:lnSpc>
                        <a:spcBef>
                          <a:spcPts val="100"/>
                        </a:spcBef>
                        <a:spcAft>
                          <a:spcPts val="800"/>
                        </a:spcAft>
                        <a:buFont typeface="Courier New" panose="02070309020205020404" pitchFamily="49" charset="0"/>
                        <a:buNone/>
                      </a:pPr>
                      <a:endParaRPr lang="en-GB" sz="700" b="0" baseline="0" dirty="0" smtClean="0">
                        <a:solidFill>
                          <a:schemeClr val="tx1"/>
                        </a:solidFill>
                        <a:effectLst/>
                        <a:latin typeface="+mn-lt"/>
                        <a:ea typeface="Calibri" panose="020F0502020204030204" pitchFamily="34" charset="0"/>
                        <a:cs typeface="Amatic SC" panose="00000500000000000000" pitchFamily="2" charset="-79"/>
                      </a:endParaRPr>
                    </a:p>
                    <a:p>
                      <a:pPr marL="0" indent="0">
                        <a:lnSpc>
                          <a:spcPct val="100000"/>
                        </a:lnSpc>
                        <a:spcBef>
                          <a:spcPts val="100"/>
                        </a:spcBef>
                        <a:spcAft>
                          <a:spcPts val="800"/>
                        </a:spcAft>
                        <a:buFont typeface="Courier New" panose="02070309020205020404" pitchFamily="49" charset="0"/>
                        <a:buNone/>
                      </a:pPr>
                      <a:r>
                        <a:rPr lang="en-GB" sz="700" b="0" baseline="0" dirty="0" smtClean="0">
                          <a:solidFill>
                            <a:schemeClr val="tx1"/>
                          </a:solidFill>
                          <a:effectLst/>
                          <a:latin typeface="+mn-lt"/>
                          <a:ea typeface="Calibri" panose="020F0502020204030204" pitchFamily="34" charset="0"/>
                          <a:cs typeface="Amatic SC" panose="00000500000000000000" pitchFamily="2" charset="-79"/>
                        </a:rPr>
                        <a:t>To know that different animals produce food that we consume.</a:t>
                      </a:r>
                      <a:endParaRPr lang="en-GB" sz="700" b="0" dirty="0" smtClean="0">
                        <a:solidFill>
                          <a:schemeClr val="tx1"/>
                        </a:solidFill>
                        <a:effectLst/>
                        <a:latin typeface="+mn-lt"/>
                        <a:ea typeface="Calibri" panose="020F0502020204030204" pitchFamily="34" charset="0"/>
                        <a:cs typeface="Amatic SC" panose="00000500000000000000" pitchFamily="2" charset="-79"/>
                      </a:endParaRPr>
                    </a:p>
                    <a:p>
                      <a:pPr marL="171450" marR="0" lvl="0" indent="-171450" algn="l" defTabSz="914400" rtl="0" eaLnBrk="1" fontAlgn="auto" latinLnBrk="0" hangingPunct="1">
                        <a:lnSpc>
                          <a:spcPct val="100000"/>
                        </a:lnSpc>
                        <a:spcBef>
                          <a:spcPts val="100"/>
                        </a:spcBef>
                        <a:spcAft>
                          <a:spcPts val="800"/>
                        </a:spcAft>
                        <a:buClrTx/>
                        <a:buSzTx/>
                        <a:buFont typeface="Courier New" panose="02070309020205020404" pitchFamily="49" charset="0"/>
                        <a:buChar char="o"/>
                        <a:tabLst/>
                        <a:defRPr/>
                      </a:pPr>
                      <a:endParaRPr lang="en-GB" sz="700" b="0" baseline="0" dirty="0" smtClean="0">
                        <a:solidFill>
                          <a:schemeClr val="tx1"/>
                        </a:solidFill>
                        <a:effectLst/>
                        <a:latin typeface="+mn-lt"/>
                        <a:ea typeface="Calibri" panose="020F0502020204030204" pitchFamily="34" charset="0"/>
                        <a:cs typeface="Amatic SC" panose="00000500000000000000" pitchFamily="2" charset="-79"/>
                      </a:endParaRPr>
                    </a:p>
                    <a:p>
                      <a:pPr marL="171450" marR="0" lvl="0" indent="-171450" algn="l" defTabSz="914400" rtl="0" eaLnBrk="1" fontAlgn="auto" latinLnBrk="0" hangingPunct="1">
                        <a:lnSpc>
                          <a:spcPct val="100000"/>
                        </a:lnSpc>
                        <a:spcBef>
                          <a:spcPts val="100"/>
                        </a:spcBef>
                        <a:spcAft>
                          <a:spcPts val="800"/>
                        </a:spcAft>
                        <a:buClrTx/>
                        <a:buSzTx/>
                        <a:buFont typeface="Courier New" panose="02070309020205020404" pitchFamily="49" charset="0"/>
                        <a:buChar char="o"/>
                        <a:tabLst/>
                        <a:defRPr/>
                      </a:pPr>
                      <a:endParaRPr lang="en-GB" sz="700" b="0" baseline="0" dirty="0" smtClean="0">
                        <a:solidFill>
                          <a:schemeClr val="tx1"/>
                        </a:solidFill>
                        <a:effectLst/>
                        <a:latin typeface="+mn-lt"/>
                        <a:ea typeface="Calibri" panose="020F0502020204030204" pitchFamily="34" charset="0"/>
                        <a:cs typeface="Amatic SC" panose="00000500000000000000" pitchFamily="2" charset="-79"/>
                      </a:endParaRPr>
                    </a:p>
                    <a:p>
                      <a:pPr marL="171450" marR="0" lvl="0" indent="-171450" algn="l" defTabSz="914400" rtl="0" eaLnBrk="1" fontAlgn="auto" latinLnBrk="0" hangingPunct="1">
                        <a:lnSpc>
                          <a:spcPct val="100000"/>
                        </a:lnSpc>
                        <a:spcBef>
                          <a:spcPts val="100"/>
                        </a:spcBef>
                        <a:spcAft>
                          <a:spcPts val="800"/>
                        </a:spcAft>
                        <a:buClrTx/>
                        <a:buSzTx/>
                        <a:buFont typeface="Courier New" panose="02070309020205020404" pitchFamily="49" charset="0"/>
                        <a:buChar char="o"/>
                        <a:tabLst/>
                        <a:defRPr/>
                      </a:pPr>
                      <a:endParaRPr lang="en-GB" sz="700" b="0" dirty="0" smtClean="0">
                        <a:solidFill>
                          <a:schemeClr val="tx1"/>
                        </a:solidFill>
                        <a:effectLst/>
                        <a:latin typeface="+mn-lt"/>
                        <a:ea typeface="Calibri" panose="020F0502020204030204" pitchFamily="34" charset="0"/>
                        <a:cs typeface="Amatic SC" panose="00000500000000000000" pitchFamily="2" charset="-79"/>
                      </a:endParaRPr>
                    </a:p>
                    <a:p>
                      <a:pPr marL="171450" marR="0" lvl="0" indent="-171450" algn="l" defTabSz="914400" rtl="0" eaLnBrk="1" fontAlgn="auto" latinLnBrk="0" hangingPunct="1">
                        <a:lnSpc>
                          <a:spcPct val="100000"/>
                        </a:lnSpc>
                        <a:spcBef>
                          <a:spcPts val="100"/>
                        </a:spcBef>
                        <a:spcAft>
                          <a:spcPts val="800"/>
                        </a:spcAft>
                        <a:buClrTx/>
                        <a:buSzTx/>
                        <a:buFont typeface="Courier New" panose="02070309020205020404" pitchFamily="49" charset="0"/>
                        <a:buChar char="o"/>
                        <a:tabLst/>
                        <a:defRPr/>
                      </a:pPr>
                      <a:endParaRPr lang="en-GB" sz="700" b="0" dirty="0">
                        <a:solidFill>
                          <a:schemeClr val="tx1"/>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US" sz="700" dirty="0" smtClean="0"/>
                        <a:t>Plant</a:t>
                      </a:r>
                      <a:r>
                        <a:rPr lang="en-US" sz="700" baseline="0" dirty="0" smtClean="0"/>
                        <a:t> own seeds and check how they are growing.</a:t>
                      </a: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endParaRPr lang="en-US" sz="700" baseline="0" dirty="0" smtClean="0"/>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US" sz="700" baseline="0" dirty="0" smtClean="0"/>
                        <a:t>Continue to use the computer and gain confidence using the mouse.</a:t>
                      </a: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endParaRPr lang="en-US" sz="700" baseline="0" dirty="0" smtClean="0"/>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US" sz="700" dirty="0" smtClean="0"/>
                        <a:t>To learnt about how Christians celebrate Easter.</a:t>
                      </a: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endParaRPr lang="en-US" sz="700" dirty="0" smtClean="0"/>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US" sz="700" dirty="0" smtClean="0"/>
                        <a:t>To use senses to explore</a:t>
                      </a:r>
                      <a:r>
                        <a:rPr lang="en-US" sz="700" baseline="0" dirty="0" smtClean="0"/>
                        <a:t> the world around them.</a:t>
                      </a: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endParaRPr lang="en-US" sz="700" baseline="0" dirty="0" smtClean="0"/>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US" sz="700" baseline="0" dirty="0" smtClean="0"/>
                        <a:t>To know that every living being has a lift cycle and they change in shape.</a:t>
                      </a:r>
                      <a:endParaRPr lang="en-US" sz="700"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gridSpan="3">
                  <a:txBody>
                    <a:bodyPr/>
                    <a:lstStyle/>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GB" sz="700" b="0" dirty="0" smtClean="0">
                          <a:solidFill>
                            <a:schemeClr val="tx1"/>
                          </a:solidFill>
                          <a:effectLst/>
                          <a:latin typeface="+mn-lt"/>
                          <a:ea typeface="Calibri" panose="020F0502020204030204" pitchFamily="34" charset="0"/>
                          <a:cs typeface="Amatic SC" panose="00000500000000000000" pitchFamily="2" charset="-79"/>
                        </a:rPr>
                        <a:t>To</a:t>
                      </a:r>
                      <a:r>
                        <a:rPr lang="en-GB" sz="700" b="0" baseline="0" dirty="0" smtClean="0">
                          <a:solidFill>
                            <a:schemeClr val="tx1"/>
                          </a:solidFill>
                          <a:effectLst/>
                          <a:latin typeface="+mn-lt"/>
                          <a:ea typeface="Calibri" panose="020F0502020204030204" pitchFamily="34" charset="0"/>
                          <a:cs typeface="Amatic SC" panose="00000500000000000000" pitchFamily="2" charset="-79"/>
                        </a:rPr>
                        <a:t> make comparisons between habitats of mini beats, farm animals and wild animals.</a:t>
                      </a: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endParaRPr lang="en-GB" sz="700" b="0" baseline="0" dirty="0" smtClean="0">
                        <a:solidFill>
                          <a:schemeClr val="tx1"/>
                        </a:solidFill>
                        <a:effectLst/>
                        <a:latin typeface="+mn-lt"/>
                        <a:ea typeface="Calibri" panose="020F0502020204030204" pitchFamily="34" charset="0"/>
                        <a:cs typeface="Amatic SC" panose="00000500000000000000" pitchFamily="2" charset="-79"/>
                      </a:endParaRP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GB" sz="700" b="0" baseline="0" dirty="0" smtClean="0">
                          <a:solidFill>
                            <a:schemeClr val="tx1"/>
                          </a:solidFill>
                          <a:effectLst/>
                          <a:latin typeface="+mn-lt"/>
                          <a:ea typeface="Calibri" panose="020F0502020204030204" pitchFamily="34" charset="0"/>
                          <a:cs typeface="Amatic SC" panose="00000500000000000000" pitchFamily="2" charset="-79"/>
                        </a:rPr>
                        <a:t>To talk about the life cycle of animals/mini beasts.</a:t>
                      </a: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endParaRPr lang="en-GB" sz="700" b="0" baseline="0" dirty="0" smtClean="0">
                        <a:solidFill>
                          <a:schemeClr val="tx1"/>
                        </a:solidFill>
                        <a:effectLst/>
                        <a:latin typeface="+mn-lt"/>
                        <a:ea typeface="Calibri" panose="020F0502020204030204" pitchFamily="34" charset="0"/>
                        <a:cs typeface="Amatic SC" panose="00000500000000000000" pitchFamily="2" charset="-79"/>
                      </a:endParaRP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GB" sz="700" b="0" baseline="0" dirty="0" smtClean="0">
                          <a:solidFill>
                            <a:schemeClr val="tx1"/>
                          </a:solidFill>
                          <a:effectLst/>
                          <a:latin typeface="+mn-lt"/>
                          <a:ea typeface="Calibri" panose="020F0502020204030204" pitchFamily="34" charset="0"/>
                          <a:cs typeface="Amatic SC" panose="00000500000000000000" pitchFamily="2" charset="-79"/>
                        </a:rPr>
                        <a:t>To make own habitats using a range of resources.</a:t>
                      </a: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endParaRPr lang="en-GB" sz="700" b="0" baseline="0" dirty="0" smtClean="0">
                        <a:solidFill>
                          <a:schemeClr val="tx1"/>
                        </a:solidFill>
                        <a:effectLst/>
                        <a:latin typeface="+mn-lt"/>
                        <a:ea typeface="Calibri" panose="020F0502020204030204" pitchFamily="34" charset="0"/>
                        <a:cs typeface="Amatic SC" panose="00000500000000000000" pitchFamily="2" charset="-79"/>
                      </a:endParaRP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GB" sz="700" b="0" baseline="0" dirty="0" smtClean="0">
                          <a:solidFill>
                            <a:schemeClr val="tx1"/>
                          </a:solidFill>
                          <a:effectLst/>
                          <a:latin typeface="+mn-lt"/>
                          <a:ea typeface="Calibri" panose="020F0502020204030204" pitchFamily="34" charset="0"/>
                          <a:cs typeface="Amatic SC" panose="00000500000000000000" pitchFamily="2" charset="-79"/>
                        </a:rPr>
                        <a:t>To use their senses to explore the world around them.</a:t>
                      </a: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endParaRPr lang="en-GB" sz="700" b="0" baseline="0" dirty="0" smtClean="0">
                        <a:solidFill>
                          <a:schemeClr val="tx1"/>
                        </a:solidFill>
                        <a:effectLst/>
                        <a:latin typeface="+mn-lt"/>
                        <a:ea typeface="Calibri" panose="020F0502020204030204" pitchFamily="34" charset="0"/>
                        <a:cs typeface="Amatic SC" panose="00000500000000000000" pitchFamily="2" charset="-79"/>
                      </a:endParaRP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endParaRPr lang="en-GB" sz="700" b="0" baseline="0" dirty="0" smtClean="0">
                        <a:solidFill>
                          <a:schemeClr val="tx1"/>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700" b="0" dirty="0">
                          <a:solidFill>
                            <a:schemeClr val="tx1"/>
                          </a:solidFill>
                          <a:effectLst/>
                          <a:latin typeface="+mn-lt"/>
                          <a:ea typeface="Calibri" panose="020F0502020204030204" pitchFamily="34" charset="0"/>
                          <a:cs typeface="Amatic SC" panose="00000500000000000000" pitchFamily="2" charset="-79"/>
                        </a:rPr>
                        <a:t>Use </a:t>
                      </a:r>
                      <a:r>
                        <a:rPr lang="en-GB" sz="700" b="0" dirty="0" err="1">
                          <a:solidFill>
                            <a:schemeClr val="tx1"/>
                          </a:solidFill>
                          <a:effectLst/>
                          <a:latin typeface="+mn-lt"/>
                          <a:ea typeface="Calibri" panose="020F0502020204030204" pitchFamily="34" charset="0"/>
                          <a:cs typeface="Amatic SC" panose="00000500000000000000" pitchFamily="2" charset="-79"/>
                        </a:rPr>
                        <a:t>Handa’s</a:t>
                      </a:r>
                      <a:r>
                        <a:rPr lang="en-GB" sz="700" b="0" dirty="0">
                          <a:solidFill>
                            <a:schemeClr val="tx1"/>
                          </a:solidFill>
                          <a:effectLst/>
                          <a:latin typeface="+mn-lt"/>
                          <a:ea typeface="Calibri" panose="020F0502020204030204" pitchFamily="34" charset="0"/>
                          <a:cs typeface="Amatic SC" panose="00000500000000000000" pitchFamily="2" charset="-79"/>
                        </a:rPr>
                        <a:t> Surprise to explore a different country.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700" b="0" dirty="0">
                          <a:solidFill>
                            <a:schemeClr val="tx1"/>
                          </a:solidFill>
                          <a:effectLst/>
                          <a:latin typeface="+mn-lt"/>
                          <a:ea typeface="Calibri" panose="020F0502020204030204" pitchFamily="34" charset="0"/>
                          <a:cs typeface="Amatic SC" panose="00000500000000000000" pitchFamily="2" charset="-79"/>
                        </a:rPr>
                        <a:t>Discuss how they got to school and what mode of transport they used. Introduce the children to a range of transport and where they can be found.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700" b="0" dirty="0">
                          <a:solidFill>
                            <a:schemeClr val="tx1"/>
                          </a:solidFill>
                          <a:effectLst/>
                          <a:latin typeface="+mn-lt"/>
                          <a:ea typeface="Calibri" panose="020F0502020204030204" pitchFamily="34" charset="0"/>
                          <a:cs typeface="Amatic SC" panose="00000500000000000000" pitchFamily="2" charset="-79"/>
                        </a:rPr>
                        <a:t>Look at the difference between transport in this country and one other country. Encourage the children to make simple comparisons.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700" b="0" dirty="0">
                          <a:solidFill>
                            <a:schemeClr val="tx1"/>
                          </a:solidFill>
                          <a:effectLst/>
                          <a:latin typeface="+mn-lt"/>
                          <a:ea typeface="Calibri" panose="020F0502020204030204" pitchFamily="34" charset="0"/>
                          <a:cs typeface="Amatic SC" panose="00000500000000000000" pitchFamily="2" charset="-79"/>
                        </a:rPr>
                        <a:t>Use bee-bots on simple maps. Encourage the children to use navigational language.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700" b="0" dirty="0">
                          <a:solidFill>
                            <a:schemeClr val="tx1"/>
                          </a:solidFill>
                          <a:effectLst/>
                          <a:latin typeface="+mn-lt"/>
                          <a:ea typeface="Calibri" panose="020F0502020204030204" pitchFamily="34" charset="0"/>
                          <a:cs typeface="Amatic SC" panose="00000500000000000000" pitchFamily="2" charset="-79"/>
                        </a:rPr>
                        <a:t>Can children talk about their homes and what there is to do near their homes?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700" b="0" dirty="0">
                          <a:solidFill>
                            <a:schemeClr val="tx1"/>
                          </a:solidFill>
                          <a:effectLst/>
                          <a:latin typeface="+mn-lt"/>
                          <a:ea typeface="Calibri" panose="020F0502020204030204" pitchFamily="34" charset="0"/>
                          <a:cs typeface="Amatic SC" panose="00000500000000000000" pitchFamily="2" charset="-79"/>
                        </a:rPr>
                        <a:t>Look out for children drawing/painting or constructing their homes.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700" b="0" dirty="0">
                          <a:solidFill>
                            <a:schemeClr val="tx1"/>
                          </a:solidFill>
                          <a:effectLst/>
                          <a:latin typeface="+mn-lt"/>
                          <a:ea typeface="Calibri" panose="020F0502020204030204" pitchFamily="34" charset="0"/>
                          <a:cs typeface="Amatic SC" panose="00000500000000000000" pitchFamily="2" charset="-79"/>
                        </a:rPr>
                        <a:t>Encourage them to comment on what their home is like. Show photos of the children’s homes and encourage them to draw comparisons.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700" dirty="0">
                          <a:latin typeface="+mn-lt"/>
                        </a:rPr>
                        <a:t>Environments – Features of local environment Maps of local area Comparing places on Google Earth – how are they similar/different?</a:t>
                      </a:r>
                      <a:endParaRPr lang="en-GB" sz="700" b="0" dirty="0">
                        <a:solidFill>
                          <a:schemeClr val="tx1"/>
                        </a:solidFill>
                        <a:effectLst/>
                        <a:latin typeface="+mn-lt"/>
                        <a:ea typeface="Calibri" panose="020F0502020204030204" pitchFamily="34" charset="0"/>
                        <a:cs typeface="Amatic SC" panose="00000500000000000000" pitchFamily="2" charset="-79"/>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700" b="0" dirty="0">
                          <a:solidFill>
                            <a:schemeClr val="tx1"/>
                          </a:solidFill>
                          <a:effectLst/>
                          <a:latin typeface="+mn-lt"/>
                          <a:ea typeface="Calibri" panose="020F0502020204030204" pitchFamily="34" charset="0"/>
                          <a:cs typeface="Amatic SC" panose="00000500000000000000" pitchFamily="2" charset="-79"/>
                        </a:rPr>
                        <a:t>Introduce the children to NASA and America.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700" b="0" dirty="0">
                          <a:solidFill>
                            <a:schemeClr val="tx1"/>
                          </a:solidFill>
                          <a:effectLst/>
                          <a:latin typeface="+mn-lt"/>
                          <a:ea typeface="Calibri" panose="020F0502020204030204" pitchFamily="34" charset="0"/>
                          <a:cs typeface="Amatic SC" panose="00000500000000000000" pitchFamily="2" charset="-79"/>
                        </a:rPr>
                        <a:t>Introduce children to significant figures who have been to space and begin to understand that these events happened before they were born.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700" b="0" dirty="0">
                          <a:solidFill>
                            <a:schemeClr val="tx1"/>
                          </a:solidFill>
                          <a:effectLst/>
                          <a:latin typeface="+mn-lt"/>
                          <a:ea typeface="Calibri" panose="020F0502020204030204" pitchFamily="34" charset="0"/>
                          <a:cs typeface="Amatic SC" panose="00000500000000000000" pitchFamily="2" charset="-79"/>
                        </a:rPr>
                        <a:t>Can children differentiate between land and water.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a:lnSpc>
                          <a:spcPct val="107000"/>
                        </a:lnSpc>
                        <a:spcAft>
                          <a:spcPts val="800"/>
                        </a:spcAft>
                      </a:pPr>
                      <a:r>
                        <a:rPr lang="en-GB" sz="700" b="0" dirty="0">
                          <a:solidFill>
                            <a:schemeClr val="tx1"/>
                          </a:solidFill>
                          <a:effectLst/>
                          <a:latin typeface="+mn-lt"/>
                          <a:ea typeface="Calibri" panose="020F0502020204030204" pitchFamily="34" charset="0"/>
                          <a:cs typeface="Amatic SC" panose="00000500000000000000" pitchFamily="2" charset="-79"/>
                        </a:rPr>
                        <a:t>To understand where dinosaurs are now and begin to understand that they were alive a very long time ago. </a:t>
                      </a:r>
                    </a:p>
                    <a:p>
                      <a:pPr>
                        <a:lnSpc>
                          <a:spcPct val="107000"/>
                        </a:lnSpc>
                        <a:spcAft>
                          <a:spcPts val="800"/>
                        </a:spcAft>
                      </a:pPr>
                      <a:r>
                        <a:rPr lang="en-GB" sz="700" b="0" dirty="0">
                          <a:solidFill>
                            <a:schemeClr val="tx1"/>
                          </a:solidFill>
                          <a:effectLst/>
                          <a:latin typeface="+mn-lt"/>
                          <a:ea typeface="Calibri" panose="020F0502020204030204" pitchFamily="34" charset="0"/>
                          <a:cs typeface="Amatic SC" panose="00000500000000000000" pitchFamily="2" charset="-79"/>
                        </a:rPr>
                        <a:t>Learn about what a palaeontologist is and how they explore really old artefacts. Introduce Mary Anning as the first female to find a fossil.</a:t>
                      </a:r>
                    </a:p>
                    <a:p>
                      <a:pPr>
                        <a:lnSpc>
                          <a:spcPct val="107000"/>
                        </a:lnSpc>
                        <a:spcAft>
                          <a:spcPts val="800"/>
                        </a:spcAft>
                      </a:pPr>
                      <a:endParaRPr lang="en-GB" sz="700" b="0" dirty="0">
                        <a:solidFill>
                          <a:schemeClr val="tx1"/>
                        </a:solidFill>
                        <a:effectLst/>
                        <a:latin typeface="+mn-lt"/>
                        <a:ea typeface="Calibri" panose="020F0502020204030204" pitchFamily="34" charset="0"/>
                        <a:cs typeface="Amatic SC" panose="00000500000000000000" pitchFamily="2" charset="-79"/>
                      </a:endParaRPr>
                    </a:p>
                    <a:p>
                      <a:pPr>
                        <a:lnSpc>
                          <a:spcPct val="107000"/>
                        </a:lnSpc>
                        <a:spcAft>
                          <a:spcPts val="800"/>
                        </a:spcAft>
                      </a:pPr>
                      <a:r>
                        <a:rPr lang="en-US" sz="700" dirty="0">
                          <a:latin typeface="+mn-lt"/>
                        </a:rPr>
                        <a:t>Materials: Floating / Sinking – boat building Metallic / non-metallic objects</a:t>
                      </a:r>
                    </a:p>
                    <a:p>
                      <a:pPr>
                        <a:lnSpc>
                          <a:spcPct val="107000"/>
                        </a:lnSpc>
                        <a:spcAft>
                          <a:spcPts val="800"/>
                        </a:spcAft>
                      </a:pPr>
                      <a:endParaRPr lang="en-US" sz="700" b="0" dirty="0">
                        <a:solidFill>
                          <a:schemeClr val="tx1"/>
                        </a:solidFill>
                        <a:effectLst/>
                        <a:latin typeface="+mn-lt"/>
                        <a:ea typeface="Calibri" panose="020F0502020204030204" pitchFamily="34" charset="0"/>
                        <a:cs typeface="Amatic SC" panose="00000500000000000000" pitchFamily="2" charset="-79"/>
                      </a:endParaRPr>
                    </a:p>
                    <a:p>
                      <a:pPr>
                        <a:lnSpc>
                          <a:spcPct val="107000"/>
                        </a:lnSpc>
                        <a:spcAft>
                          <a:spcPts val="800"/>
                        </a:spcAft>
                      </a:pPr>
                      <a:r>
                        <a:rPr lang="en-US" sz="700" b="0" dirty="0">
                          <a:solidFill>
                            <a:schemeClr val="tx1"/>
                          </a:solidFill>
                          <a:effectLst/>
                          <a:latin typeface="+mn-lt"/>
                          <a:ea typeface="Calibri" panose="020F0502020204030204" pitchFamily="34" charset="0"/>
                          <a:cs typeface="Amatic SC" panose="00000500000000000000" pitchFamily="2" charset="-79"/>
                        </a:rPr>
                        <a:t>Seasides long ago – Magic Grandad </a:t>
                      </a:r>
                      <a:endParaRPr lang="en-GB" sz="700" b="0" dirty="0">
                        <a:solidFill>
                          <a:schemeClr val="tx1"/>
                        </a:solidFill>
                        <a:effectLst/>
                        <a:latin typeface="+mn-lt"/>
                        <a:ea typeface="Calibri" panose="020F0502020204030204" pitchFamily="34" charset="0"/>
                        <a:cs typeface="Amatic SC" panose="00000500000000000000" pitchFamily="2" charset="-79"/>
                      </a:endParaRPr>
                    </a:p>
                    <a:p>
                      <a:pPr>
                        <a:lnSpc>
                          <a:spcPct val="107000"/>
                        </a:lnSpc>
                        <a:spcAft>
                          <a:spcPts val="800"/>
                        </a:spcAft>
                      </a:pPr>
                      <a:r>
                        <a:rPr lang="en-GB" sz="700" b="0" dirty="0">
                          <a:solidFill>
                            <a:schemeClr val="tx1"/>
                          </a:solidFill>
                          <a:effectLst/>
                          <a:latin typeface="+mn-lt"/>
                          <a:ea typeface="Calibri" panose="020F0502020204030204" pitchFamily="34" charset="0"/>
                          <a:cs typeface="Amatic SC" panose="00000500000000000000" pitchFamily="2" charset="-79"/>
                        </a:rPr>
                        <a:t> </a:t>
                      </a:r>
                    </a:p>
                    <a:p>
                      <a:r>
                        <a:rPr lang="en-GB" sz="700" b="0" dirty="0">
                          <a:solidFill>
                            <a:schemeClr val="tx1"/>
                          </a:solidFill>
                          <a:effectLst/>
                          <a:latin typeface="+mn-lt"/>
                          <a:ea typeface="Calibri" panose="020F0502020204030204" pitchFamily="34" charset="0"/>
                          <a:cs typeface="Amatic SC" panose="00000500000000000000" pitchFamily="2" charset="-79"/>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marL="0" indent="0">
                        <a:lnSpc>
                          <a:spcPct val="100000"/>
                        </a:lnSpc>
                        <a:spcBef>
                          <a:spcPts val="100"/>
                        </a:spcBef>
                        <a:spcAft>
                          <a:spcPts val="800"/>
                        </a:spcAft>
                        <a:buFont typeface="Courier New" panose="02070309020205020404" pitchFamily="49" charset="0"/>
                        <a:buNone/>
                      </a:pPr>
                      <a:r>
                        <a:rPr lang="en-GB" sz="700" b="0" dirty="0" smtClean="0">
                          <a:solidFill>
                            <a:schemeClr val="tx1"/>
                          </a:solidFill>
                          <a:effectLst/>
                          <a:latin typeface="+mn-lt"/>
                          <a:ea typeface="Calibri" panose="020F0502020204030204" pitchFamily="34" charset="0"/>
                          <a:cs typeface="Amatic SC" panose="00000500000000000000" pitchFamily="2" charset="-79"/>
                        </a:rPr>
                        <a:t>To</a:t>
                      </a:r>
                      <a:r>
                        <a:rPr lang="en-GB" sz="700" b="0" baseline="0" dirty="0" smtClean="0">
                          <a:solidFill>
                            <a:schemeClr val="tx1"/>
                          </a:solidFill>
                          <a:effectLst/>
                          <a:latin typeface="+mn-lt"/>
                          <a:ea typeface="Calibri" panose="020F0502020204030204" pitchFamily="34" charset="0"/>
                          <a:cs typeface="Amatic SC" panose="00000500000000000000" pitchFamily="2" charset="-79"/>
                        </a:rPr>
                        <a:t> use a programmable </a:t>
                      </a:r>
                      <a:r>
                        <a:rPr lang="en-GB" sz="700" b="0" baseline="0" dirty="0" err="1" smtClean="0">
                          <a:solidFill>
                            <a:schemeClr val="tx1"/>
                          </a:solidFill>
                          <a:effectLst/>
                          <a:latin typeface="+mn-lt"/>
                          <a:ea typeface="Calibri" panose="020F0502020204030204" pitchFamily="34" charset="0"/>
                          <a:cs typeface="Amatic SC" panose="00000500000000000000" pitchFamily="2" charset="-79"/>
                        </a:rPr>
                        <a:t>Beebot</a:t>
                      </a:r>
                      <a:r>
                        <a:rPr lang="en-GB" sz="700" b="0" baseline="0" dirty="0" smtClean="0">
                          <a:solidFill>
                            <a:schemeClr val="tx1"/>
                          </a:solidFill>
                          <a:effectLst/>
                          <a:latin typeface="+mn-lt"/>
                          <a:ea typeface="Calibri" panose="020F0502020204030204" pitchFamily="34" charset="0"/>
                          <a:cs typeface="Amatic SC" panose="00000500000000000000" pitchFamily="2" charset="-79"/>
                        </a:rPr>
                        <a:t>.</a:t>
                      </a:r>
                    </a:p>
                    <a:p>
                      <a:pPr marL="0" indent="0">
                        <a:lnSpc>
                          <a:spcPct val="100000"/>
                        </a:lnSpc>
                        <a:spcBef>
                          <a:spcPts val="100"/>
                        </a:spcBef>
                        <a:spcAft>
                          <a:spcPts val="800"/>
                        </a:spcAft>
                        <a:buFont typeface="Courier New" panose="02070309020205020404" pitchFamily="49" charset="0"/>
                        <a:buNone/>
                      </a:pPr>
                      <a:endParaRPr lang="en-GB" sz="700" b="0" baseline="0" dirty="0" smtClean="0">
                        <a:solidFill>
                          <a:schemeClr val="tx1"/>
                        </a:solidFill>
                        <a:effectLst/>
                        <a:latin typeface="+mn-lt"/>
                        <a:ea typeface="Calibri" panose="020F0502020204030204" pitchFamily="34" charset="0"/>
                        <a:cs typeface="Amatic SC" panose="00000500000000000000" pitchFamily="2" charset="-79"/>
                      </a:endParaRPr>
                    </a:p>
                    <a:p>
                      <a:pPr marL="0" indent="0">
                        <a:lnSpc>
                          <a:spcPct val="100000"/>
                        </a:lnSpc>
                        <a:spcBef>
                          <a:spcPts val="100"/>
                        </a:spcBef>
                        <a:spcAft>
                          <a:spcPts val="800"/>
                        </a:spcAft>
                        <a:buFont typeface="Courier New" panose="02070309020205020404" pitchFamily="49" charset="0"/>
                        <a:buNone/>
                      </a:pPr>
                      <a:r>
                        <a:rPr lang="en-GB" sz="700" b="0" baseline="0" dirty="0" smtClean="0">
                          <a:solidFill>
                            <a:schemeClr val="tx1"/>
                          </a:solidFill>
                          <a:effectLst/>
                          <a:latin typeface="+mn-lt"/>
                          <a:ea typeface="Calibri" panose="020F0502020204030204" pitchFamily="34" charset="0"/>
                          <a:cs typeface="Amatic SC" panose="00000500000000000000" pitchFamily="2" charset="-79"/>
                        </a:rPr>
                        <a:t>To talk about similarities and differences of materials.</a:t>
                      </a:r>
                    </a:p>
                    <a:p>
                      <a:pPr marL="0" indent="0">
                        <a:lnSpc>
                          <a:spcPct val="100000"/>
                        </a:lnSpc>
                        <a:spcBef>
                          <a:spcPts val="100"/>
                        </a:spcBef>
                        <a:spcAft>
                          <a:spcPts val="800"/>
                        </a:spcAft>
                        <a:buFont typeface="Courier New" panose="02070309020205020404" pitchFamily="49" charset="0"/>
                        <a:buNone/>
                      </a:pPr>
                      <a:endParaRPr lang="en-GB" sz="700" b="0" baseline="0" dirty="0" smtClean="0">
                        <a:solidFill>
                          <a:schemeClr val="tx1"/>
                        </a:solidFill>
                        <a:effectLst/>
                        <a:latin typeface="+mn-lt"/>
                        <a:ea typeface="Calibri" panose="020F0502020204030204" pitchFamily="34" charset="0"/>
                        <a:cs typeface="Amatic SC" panose="00000500000000000000" pitchFamily="2" charset="-79"/>
                      </a:endParaRPr>
                    </a:p>
                    <a:p>
                      <a:pPr marL="0" indent="0">
                        <a:lnSpc>
                          <a:spcPct val="100000"/>
                        </a:lnSpc>
                        <a:spcBef>
                          <a:spcPts val="100"/>
                        </a:spcBef>
                        <a:spcAft>
                          <a:spcPts val="800"/>
                        </a:spcAft>
                        <a:buFont typeface="Courier New" panose="02070309020205020404" pitchFamily="49" charset="0"/>
                        <a:buNone/>
                      </a:pPr>
                      <a:r>
                        <a:rPr lang="en-GB" sz="700" b="0" baseline="0" dirty="0" smtClean="0">
                          <a:solidFill>
                            <a:schemeClr val="tx1"/>
                          </a:solidFill>
                          <a:effectLst/>
                          <a:latin typeface="+mn-lt"/>
                          <a:ea typeface="Calibri" panose="020F0502020204030204" pitchFamily="34" charset="0"/>
                          <a:cs typeface="Amatic SC" panose="00000500000000000000" pitchFamily="2" charset="-79"/>
                        </a:rPr>
                        <a:t>Know that there are different countries in the world and talk about the differences they have experienced or seen in photos.</a:t>
                      </a:r>
                    </a:p>
                    <a:p>
                      <a:pPr marL="0" indent="0">
                        <a:lnSpc>
                          <a:spcPct val="100000"/>
                        </a:lnSpc>
                        <a:spcBef>
                          <a:spcPts val="100"/>
                        </a:spcBef>
                        <a:spcAft>
                          <a:spcPts val="800"/>
                        </a:spcAft>
                        <a:buFont typeface="Courier New" panose="02070309020205020404" pitchFamily="49" charset="0"/>
                        <a:buNone/>
                      </a:pPr>
                      <a:endParaRPr lang="en-GB" sz="700" b="0" baseline="0" dirty="0" smtClean="0">
                        <a:solidFill>
                          <a:schemeClr val="tx1"/>
                        </a:solidFill>
                        <a:effectLst/>
                        <a:latin typeface="+mn-lt"/>
                        <a:ea typeface="Calibri" panose="020F0502020204030204" pitchFamily="34" charset="0"/>
                        <a:cs typeface="Amatic SC" panose="00000500000000000000" pitchFamily="2" charset="-79"/>
                      </a:endParaRPr>
                    </a:p>
                    <a:p>
                      <a:pPr marL="0" indent="0">
                        <a:lnSpc>
                          <a:spcPct val="100000"/>
                        </a:lnSpc>
                        <a:spcBef>
                          <a:spcPts val="100"/>
                        </a:spcBef>
                        <a:spcAft>
                          <a:spcPts val="800"/>
                        </a:spcAft>
                        <a:buFont typeface="Courier New" panose="02070309020205020404" pitchFamily="49" charset="0"/>
                        <a:buNone/>
                      </a:pPr>
                      <a:endParaRPr lang="en-GB" sz="700" b="0" dirty="0">
                        <a:solidFill>
                          <a:schemeClr val="tx1"/>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xmlns="" val="663662612"/>
                  </a:ext>
                </a:extLst>
              </a:tr>
              <a:tr h="0">
                <a:tc vMerge="1">
                  <a:txBody>
                    <a:bodyPr/>
                    <a:lstStyle/>
                    <a:p>
                      <a:pPr algn="ctr"/>
                      <a:r>
                        <a:rPr lang="en-US" sz="2400" b="1" dirty="0">
                          <a:latin typeface="Amatic SC" panose="00000500000000000000" pitchFamily="2" charset="-79"/>
                          <a:cs typeface="Amatic SC" panose="00000500000000000000" pitchFamily="2" charset="-79"/>
                        </a:rPr>
                        <a:t>RE / Festivals </a:t>
                      </a:r>
                    </a:p>
                    <a:p>
                      <a:pPr algn="ctr"/>
                      <a:r>
                        <a:rPr lang="en-US" sz="1100" dirty="0"/>
                        <a:t>RE is a compulsory part of the basic curriculum for all Reception age pupils, and should be taught according to this Agreed Syllabus for RE.</a:t>
                      </a:r>
                      <a:endParaRPr lang="en-GB" sz="1100" b="1"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1" dirty="0">
                          <a:solidFill>
                            <a:schemeClr val="bg1">
                              <a:lumMod val="50000"/>
                            </a:schemeClr>
                          </a:solidFill>
                          <a:latin typeface="+mn-lt"/>
                        </a:rPr>
                        <a:t>Which stories are special and why? </a:t>
                      </a:r>
                      <a:endParaRPr lang="en-GB" sz="800" b="1" dirty="0">
                        <a:solidFill>
                          <a:schemeClr val="bg1">
                            <a:lumMod val="50000"/>
                          </a:schemeClr>
                        </a:solidFill>
                        <a:effectLst/>
                        <a:latin typeface="+mn-lt"/>
                        <a:ea typeface="Calibri" panose="020F0502020204030204" pitchFamily="34" charset="0"/>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bg1">
                            <a:lumMod val="50000"/>
                          </a:schemeClr>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en-US" sz="800" b="1" dirty="0">
                          <a:solidFill>
                            <a:schemeClr val="bg1">
                              <a:lumMod val="50000"/>
                            </a:schemeClr>
                          </a:solidFill>
                          <a:latin typeface="+mn-lt"/>
                        </a:rPr>
                        <a:t>Which people are special and why?</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0" dirty="0">
                          <a:solidFill>
                            <a:schemeClr val="tx1"/>
                          </a:solidFill>
                          <a:effectLst/>
                          <a:latin typeface="+mn-lt"/>
                          <a:ea typeface="Calibri" panose="020F0502020204030204" pitchFamily="34" charset="0"/>
                          <a:cs typeface="Amatic SC" panose="00000500000000000000" pitchFamily="2" charset="-79"/>
                        </a:rPr>
                        <a:t>Diwali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0" dirty="0">
                          <a:solidFill>
                            <a:schemeClr val="tx1"/>
                          </a:solidFill>
                          <a:effectLst/>
                          <a:latin typeface="+mn-lt"/>
                          <a:ea typeface="Calibri" panose="020F0502020204030204" pitchFamily="34" charset="0"/>
                          <a:cs typeface="Amatic SC" panose="00000500000000000000" pitchFamily="2" charset="-79"/>
                        </a:rPr>
                        <a:t>Hannukah</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0" dirty="0">
                          <a:solidFill>
                            <a:schemeClr val="tx1"/>
                          </a:solidFill>
                          <a:effectLst/>
                          <a:latin typeface="+mn-lt"/>
                          <a:ea typeface="Calibri" panose="020F0502020204030204" pitchFamily="34" charset="0"/>
                          <a:cs typeface="Amatic SC" panose="00000500000000000000" pitchFamily="2" charset="-79"/>
                        </a:rPr>
                        <a:t>Christmas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en-US" sz="800" b="1" dirty="0">
                          <a:solidFill>
                            <a:schemeClr val="bg1">
                              <a:lumMod val="50000"/>
                            </a:schemeClr>
                          </a:solidFill>
                          <a:latin typeface="+mn-lt"/>
                        </a:rPr>
                        <a:t>Which people are special and why?</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0" dirty="0">
                          <a:solidFill>
                            <a:schemeClr val="tx1"/>
                          </a:solidFill>
                          <a:effectLst/>
                          <a:latin typeface="+mn-lt"/>
                          <a:ea typeface="Calibri" panose="020F0502020204030204" pitchFamily="34" charset="0"/>
                          <a:cs typeface="Amatic SC" panose="00000500000000000000" pitchFamily="2" charset="-79"/>
                        </a:rPr>
                        <a:t>Diwali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0" dirty="0" smtClean="0">
                          <a:solidFill>
                            <a:schemeClr val="tx1"/>
                          </a:solidFill>
                          <a:effectLst/>
                          <a:latin typeface="+mn-lt"/>
                          <a:ea typeface="Calibri" panose="020F0502020204030204" pitchFamily="34" charset="0"/>
                          <a:cs typeface="Amatic SC" panose="00000500000000000000" pitchFamily="2" charset="-79"/>
                        </a:rPr>
                        <a:t>Christmas </a:t>
                      </a:r>
                      <a:endParaRPr lang="en-GB" sz="800" b="0" dirty="0">
                        <a:solidFill>
                          <a:schemeClr val="tx1"/>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en-US" sz="800" b="1" dirty="0">
                          <a:solidFill>
                            <a:schemeClr val="bg1">
                              <a:lumMod val="50000"/>
                            </a:schemeClr>
                          </a:solidFill>
                          <a:latin typeface="+mn-lt"/>
                        </a:rPr>
                        <a:t>What places are special and why?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0" dirty="0" smtClean="0">
                          <a:solidFill>
                            <a:schemeClr val="tx1"/>
                          </a:solidFill>
                          <a:effectLst/>
                          <a:latin typeface="+mn-lt"/>
                          <a:ea typeface="Calibri" panose="020F0502020204030204" pitchFamily="34" charset="0"/>
                          <a:cs typeface="Amatic SC" panose="00000500000000000000" pitchFamily="2" charset="-79"/>
                        </a:rPr>
                        <a:t>Shrove </a:t>
                      </a:r>
                      <a:r>
                        <a:rPr lang="en-GB" sz="800" b="0" dirty="0">
                          <a:solidFill>
                            <a:schemeClr val="tx1"/>
                          </a:solidFill>
                          <a:effectLst/>
                          <a:latin typeface="+mn-lt"/>
                          <a:ea typeface="Calibri" panose="020F0502020204030204" pitchFamily="34" charset="0"/>
                          <a:cs typeface="Amatic SC" panose="00000500000000000000" pitchFamily="2" charset="-79"/>
                        </a:rPr>
                        <a:t>Tuesday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0" dirty="0">
                          <a:solidFill>
                            <a:schemeClr val="tx1"/>
                          </a:solidFill>
                          <a:effectLst/>
                          <a:latin typeface="+mn-lt"/>
                          <a:ea typeface="Calibri" panose="020F0502020204030204" pitchFamily="34" charset="0"/>
                          <a:cs typeface="Amatic SC" panose="00000500000000000000" pitchFamily="2" charset="-79"/>
                        </a:rPr>
                        <a:t>St David’s </a:t>
                      </a:r>
                      <a:r>
                        <a:rPr lang="en-GB" sz="800" b="0" dirty="0" smtClean="0">
                          <a:solidFill>
                            <a:schemeClr val="tx1"/>
                          </a:solidFill>
                          <a:effectLst/>
                          <a:latin typeface="+mn-lt"/>
                          <a:ea typeface="Calibri" panose="020F0502020204030204" pitchFamily="34" charset="0"/>
                          <a:cs typeface="Amatic SC" panose="00000500000000000000" pitchFamily="2" charset="-79"/>
                        </a:rPr>
                        <a:t>Day</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0" dirty="0" smtClean="0">
                          <a:solidFill>
                            <a:schemeClr val="tx1"/>
                          </a:solidFill>
                          <a:effectLst/>
                          <a:latin typeface="+mn-lt"/>
                          <a:ea typeface="Calibri" panose="020F0502020204030204" pitchFamily="34" charset="0"/>
                          <a:cs typeface="Amatic SC" panose="00000500000000000000" pitchFamily="2" charset="-79"/>
                        </a:rPr>
                        <a:t>Chinese New Year</a:t>
                      </a:r>
                      <a:endParaRPr lang="en-GB" sz="800" b="0" dirty="0">
                        <a:solidFill>
                          <a:schemeClr val="tx1"/>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en-US" sz="800" b="1" dirty="0">
                          <a:solidFill>
                            <a:schemeClr val="bg1">
                              <a:lumMod val="50000"/>
                            </a:schemeClr>
                          </a:solidFill>
                          <a:latin typeface="+mn-lt"/>
                        </a:rPr>
                        <a:t>What times are special and why? </a:t>
                      </a:r>
                    </a:p>
                    <a:p>
                      <a:pPr marL="0" marR="0" lvl="0" indent="0" algn="ctr" defTabSz="914400" rtl="0" eaLnBrk="1" fontAlgn="auto" latinLnBrk="0" hangingPunct="1">
                        <a:lnSpc>
                          <a:spcPct val="107000"/>
                        </a:lnSpc>
                        <a:spcBef>
                          <a:spcPts val="0"/>
                        </a:spcBef>
                        <a:spcAft>
                          <a:spcPts val="0"/>
                        </a:spcAft>
                        <a:buClrTx/>
                        <a:buSzTx/>
                        <a:buFontTx/>
                        <a:buNone/>
                        <a:tabLst/>
                        <a:defRPr/>
                      </a:pPr>
                      <a:r>
                        <a:rPr lang="en-US" sz="800" b="0" dirty="0" smtClean="0">
                          <a:solidFill>
                            <a:schemeClr val="tx1"/>
                          </a:solidFill>
                          <a:effectLst/>
                          <a:latin typeface="+mn-lt"/>
                          <a:ea typeface="Calibri" panose="020F0502020204030204" pitchFamily="34" charset="0"/>
                          <a:cs typeface="Amatic SC" panose="00000500000000000000" pitchFamily="2" charset="-79"/>
                        </a:rPr>
                        <a:t>Palm </a:t>
                      </a:r>
                      <a:r>
                        <a:rPr lang="en-US" sz="800" b="0" dirty="0">
                          <a:solidFill>
                            <a:schemeClr val="tx1"/>
                          </a:solidFill>
                          <a:effectLst/>
                          <a:latin typeface="+mn-lt"/>
                          <a:ea typeface="Calibri" panose="020F0502020204030204" pitchFamily="34" charset="0"/>
                          <a:cs typeface="Amatic SC" panose="00000500000000000000" pitchFamily="2" charset="-79"/>
                        </a:rPr>
                        <a:t>Sunday</a:t>
                      </a:r>
                    </a:p>
                    <a:p>
                      <a:pPr marL="0" marR="0" lvl="0" indent="0" algn="ctr" defTabSz="914400" rtl="0" eaLnBrk="1" fontAlgn="auto" latinLnBrk="0" hangingPunct="1">
                        <a:lnSpc>
                          <a:spcPct val="107000"/>
                        </a:lnSpc>
                        <a:spcBef>
                          <a:spcPts val="0"/>
                        </a:spcBef>
                        <a:spcAft>
                          <a:spcPts val="0"/>
                        </a:spcAft>
                        <a:buClrTx/>
                        <a:buSzTx/>
                        <a:buFontTx/>
                        <a:buNone/>
                        <a:tabLst/>
                        <a:defRPr/>
                      </a:pPr>
                      <a:r>
                        <a:rPr lang="en-US" sz="800" b="0" dirty="0">
                          <a:solidFill>
                            <a:schemeClr val="tx1"/>
                          </a:solidFill>
                          <a:effectLst/>
                          <a:latin typeface="+mn-lt"/>
                          <a:ea typeface="Calibri" panose="020F0502020204030204" pitchFamily="34" charset="0"/>
                          <a:cs typeface="Amatic SC" panose="00000500000000000000" pitchFamily="2" charset="-79"/>
                        </a:rPr>
                        <a:t>Passover </a:t>
                      </a:r>
                    </a:p>
                    <a:p>
                      <a:pPr marL="0" marR="0" lvl="0" indent="0" algn="ctr" defTabSz="914400" rtl="0" eaLnBrk="1" fontAlgn="auto" latinLnBrk="0" hangingPunct="1">
                        <a:lnSpc>
                          <a:spcPct val="107000"/>
                        </a:lnSpc>
                        <a:spcBef>
                          <a:spcPts val="0"/>
                        </a:spcBef>
                        <a:spcAft>
                          <a:spcPts val="0"/>
                        </a:spcAft>
                        <a:buClrTx/>
                        <a:buSzTx/>
                        <a:buFontTx/>
                        <a:buNone/>
                        <a:tabLst/>
                        <a:defRPr/>
                      </a:pPr>
                      <a:r>
                        <a:rPr lang="en-US" sz="800" b="0" dirty="0">
                          <a:solidFill>
                            <a:schemeClr val="tx1"/>
                          </a:solidFill>
                          <a:effectLst/>
                          <a:latin typeface="+mn-lt"/>
                          <a:ea typeface="Calibri" panose="020F0502020204030204" pitchFamily="34" charset="0"/>
                          <a:cs typeface="Amatic SC" panose="00000500000000000000" pitchFamily="2" charset="-79"/>
                        </a:rPr>
                        <a:t>Easter </a:t>
                      </a:r>
                      <a:endParaRPr lang="en-GB" sz="800" b="0" dirty="0">
                        <a:solidFill>
                          <a:schemeClr val="tx1"/>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1" dirty="0">
                          <a:solidFill>
                            <a:schemeClr val="bg1">
                              <a:lumMod val="50000"/>
                            </a:schemeClr>
                          </a:solidFill>
                          <a:latin typeface="+mn-lt"/>
                        </a:rPr>
                        <a:t>Being special: where do we belong?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800" b="1" dirty="0">
                        <a:solidFill>
                          <a:schemeClr val="bg1">
                            <a:lumMod val="50000"/>
                          </a:schemeClr>
                        </a:solidFill>
                        <a:effectLst/>
                        <a:latin typeface="+mn-lt"/>
                        <a:ea typeface="Calibri" panose="020F0502020204030204" pitchFamily="34" charset="0"/>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dirty="0">
                          <a:solidFill>
                            <a:schemeClr val="tx1"/>
                          </a:solidFill>
                          <a:effectLst/>
                          <a:latin typeface="+mn-lt"/>
                          <a:ea typeface="Calibri" panose="020F0502020204030204" pitchFamily="34" charset="0"/>
                          <a:cs typeface="Amatic SC" panose="00000500000000000000" pitchFamily="2" charset="-79"/>
                        </a:rPr>
                        <a:t>Eid</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dirty="0">
                          <a:solidFill>
                            <a:schemeClr val="tx1"/>
                          </a:solidFill>
                          <a:effectLst/>
                          <a:latin typeface="+mn-lt"/>
                          <a:ea typeface="Calibri" panose="020F0502020204030204" pitchFamily="34" charset="0"/>
                          <a:cs typeface="Amatic SC" panose="00000500000000000000" pitchFamily="2" charset="-79"/>
                        </a:rPr>
                        <a:t>Shavuot </a:t>
                      </a:r>
                      <a:endParaRPr lang="en-GB" sz="800" b="0" dirty="0">
                        <a:solidFill>
                          <a:schemeClr val="tx1"/>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dirty="0">
                          <a:solidFill>
                            <a:schemeClr val="bg1">
                              <a:lumMod val="50000"/>
                            </a:schemeClr>
                          </a:solidFill>
                        </a:rPr>
                        <a:t>Being special: where do we belong?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b="1" dirty="0">
                        <a:solidFill>
                          <a:schemeClr val="bg1">
                            <a:lumMod val="50000"/>
                          </a:schemeClr>
                        </a:solidFill>
                        <a:effectLst/>
                        <a:latin typeface="+mn-lt"/>
                        <a:ea typeface="Calibri" panose="020F0502020204030204" pitchFamily="34" charset="0"/>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dirty="0">
                          <a:solidFill>
                            <a:schemeClr val="bg1">
                              <a:lumMod val="50000"/>
                            </a:schemeClr>
                          </a:solidFill>
                          <a:effectLst/>
                          <a:latin typeface="+mn-lt"/>
                          <a:ea typeface="Calibri" panose="020F0502020204030204" pitchFamily="34" charset="0"/>
                          <a:cs typeface="Amatic SC" panose="00000500000000000000" pitchFamily="2" charset="-79"/>
                        </a:rPr>
                        <a:t>Eid</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dirty="0" err="1">
                          <a:solidFill>
                            <a:schemeClr val="bg1">
                              <a:lumMod val="50000"/>
                            </a:schemeClr>
                          </a:solidFill>
                          <a:effectLst/>
                          <a:latin typeface="+mn-lt"/>
                          <a:ea typeface="Calibri" panose="020F0502020204030204" pitchFamily="34" charset="0"/>
                          <a:cs typeface="Amatic SC" panose="00000500000000000000" pitchFamily="2" charset="-79"/>
                        </a:rPr>
                        <a:t>Shavouot</a:t>
                      </a:r>
                      <a:r>
                        <a:rPr lang="en-US" sz="1000" b="1" dirty="0">
                          <a:solidFill>
                            <a:schemeClr val="bg1">
                              <a:lumMod val="50000"/>
                            </a:schemeClr>
                          </a:solidFill>
                          <a:effectLst/>
                          <a:latin typeface="+mn-lt"/>
                          <a:ea typeface="Calibri" panose="020F0502020204030204" pitchFamily="34" charset="0"/>
                          <a:cs typeface="Amatic SC" panose="00000500000000000000" pitchFamily="2" charset="-79"/>
                        </a:rPr>
                        <a:t> </a:t>
                      </a:r>
                      <a:endParaRPr lang="en-GB" sz="1000" b="1" dirty="0">
                        <a:solidFill>
                          <a:schemeClr val="bg1">
                            <a:lumMod val="50000"/>
                          </a:schemeClr>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algn="ctr"/>
                      <a:r>
                        <a:rPr lang="en-US" sz="1000" b="1" dirty="0">
                          <a:solidFill>
                            <a:schemeClr val="bg1">
                              <a:lumMod val="50000"/>
                            </a:schemeClr>
                          </a:solidFill>
                        </a:rPr>
                        <a:t>What is special about our world?</a:t>
                      </a:r>
                      <a:endParaRPr lang="en-GB" sz="1000" b="1" dirty="0">
                        <a:solidFill>
                          <a:schemeClr val="bg1">
                            <a:lumMod val="50000"/>
                          </a:schemeClr>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r>
                        <a:rPr lang="en-US" sz="800" b="1" dirty="0">
                          <a:solidFill>
                            <a:schemeClr val="bg1">
                              <a:lumMod val="50000"/>
                            </a:schemeClr>
                          </a:solidFill>
                          <a:latin typeface="+mn-lt"/>
                        </a:rPr>
                        <a:t>What is special about our world?</a:t>
                      </a:r>
                    </a:p>
                    <a:p>
                      <a:pPr algn="ctr"/>
                      <a:r>
                        <a:rPr lang="en-GB" sz="800" b="1" dirty="0" smtClean="0">
                          <a:solidFill>
                            <a:schemeClr val="bg1">
                              <a:lumMod val="50000"/>
                            </a:schemeClr>
                          </a:solidFill>
                          <a:effectLst/>
                          <a:latin typeface="+mn-lt"/>
                          <a:ea typeface="Calibri" panose="020F0502020204030204" pitchFamily="34" charset="0"/>
                          <a:cs typeface="Amatic SC" panose="00000500000000000000" pitchFamily="2" charset="-79"/>
                        </a:rPr>
                        <a:t>Olympics</a:t>
                      </a:r>
                    </a:p>
                    <a:p>
                      <a:pPr algn="ctr"/>
                      <a:r>
                        <a:rPr lang="en-GB" sz="800" b="1" dirty="0" smtClean="0">
                          <a:solidFill>
                            <a:schemeClr val="bg1">
                              <a:lumMod val="50000"/>
                            </a:schemeClr>
                          </a:solidFill>
                          <a:effectLst/>
                          <a:latin typeface="+mn-lt"/>
                          <a:ea typeface="Calibri" panose="020F0502020204030204" pitchFamily="34" charset="0"/>
                          <a:cs typeface="Amatic SC" panose="00000500000000000000" pitchFamily="2" charset="-79"/>
                        </a:rPr>
                        <a:t>World</a:t>
                      </a:r>
                      <a:r>
                        <a:rPr lang="en-GB" sz="800" b="1" baseline="0" dirty="0" smtClean="0">
                          <a:solidFill>
                            <a:schemeClr val="bg1">
                              <a:lumMod val="50000"/>
                            </a:schemeClr>
                          </a:solidFill>
                          <a:effectLst/>
                          <a:latin typeface="+mn-lt"/>
                          <a:ea typeface="Calibri" panose="020F0502020204030204" pitchFamily="34" charset="0"/>
                          <a:cs typeface="Amatic SC" panose="00000500000000000000" pitchFamily="2" charset="-79"/>
                        </a:rPr>
                        <a:t> Cup</a:t>
                      </a:r>
                    </a:p>
                    <a:p>
                      <a:pPr algn="ctr"/>
                      <a:r>
                        <a:rPr lang="en-GB" sz="800" b="1" baseline="0" dirty="0" smtClean="0">
                          <a:solidFill>
                            <a:schemeClr val="bg1">
                              <a:lumMod val="50000"/>
                            </a:schemeClr>
                          </a:solidFill>
                          <a:effectLst/>
                          <a:latin typeface="+mn-lt"/>
                          <a:ea typeface="Calibri" panose="020F0502020204030204" pitchFamily="34" charset="0"/>
                          <a:cs typeface="Amatic SC" panose="00000500000000000000" pitchFamily="2" charset="-79"/>
                        </a:rPr>
                        <a:t>Tennis</a:t>
                      </a:r>
                      <a:endParaRPr lang="en-GB" sz="800" b="1" dirty="0">
                        <a:solidFill>
                          <a:schemeClr val="bg1">
                            <a:lumMod val="50000"/>
                          </a:schemeClr>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xmlns="" val="3620415482"/>
                  </a:ext>
                </a:extLst>
              </a:tr>
            </a:tbl>
          </a:graphicData>
        </a:graphic>
      </p:graphicFrame>
    </p:spTree>
    <p:extLst>
      <p:ext uri="{BB962C8B-B14F-4D97-AF65-F5344CB8AC3E}">
        <p14:creationId xmlns:p14="http://schemas.microsoft.com/office/powerpoint/2010/main" val="23159998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53FE212D-BFC9-4D6B-BB25-2170A4F1783E}"/>
              </a:ext>
            </a:extLst>
          </p:cNvPr>
          <p:cNvSpPr txBox="1">
            <a:spLocks/>
          </p:cNvSpPr>
          <p:nvPr/>
        </p:nvSpPr>
        <p:spPr>
          <a:xfrm>
            <a:off x="838200" y="-729843"/>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smtClean="0">
                <a:latin typeface="Amatic SC" panose="00000500000000000000" pitchFamily="2" charset="-79"/>
                <a:cs typeface="Amatic SC" panose="00000500000000000000" pitchFamily="2" charset="-79"/>
              </a:rPr>
              <a:t>Preschool </a:t>
            </a:r>
            <a:r>
              <a:rPr lang="en-US" sz="3600" dirty="0">
                <a:latin typeface="Amatic SC" panose="00000500000000000000" pitchFamily="2" charset="-79"/>
                <a:cs typeface="Amatic SC" panose="00000500000000000000" pitchFamily="2" charset="-79"/>
              </a:rPr>
              <a:t>Long Term Plan </a:t>
            </a:r>
            <a:endParaRPr lang="en-GB" sz="3600" dirty="0">
              <a:latin typeface="Amatic SC" panose="00000500000000000000" pitchFamily="2" charset="-79"/>
              <a:cs typeface="Amatic SC" panose="00000500000000000000" pitchFamily="2" charset="-79"/>
            </a:endParaRPr>
          </a:p>
        </p:txBody>
      </p:sp>
      <p:graphicFrame>
        <p:nvGraphicFramePr>
          <p:cNvPr id="3" name="Table 4">
            <a:extLst>
              <a:ext uri="{FF2B5EF4-FFF2-40B4-BE49-F238E27FC236}">
                <a16:creationId xmlns:a16="http://schemas.microsoft.com/office/drawing/2014/main" xmlns="" id="{C309D6EC-D8CA-42E0-9877-E82797564D7C}"/>
              </a:ext>
            </a:extLst>
          </p:cNvPr>
          <p:cNvGraphicFramePr>
            <a:graphicFrameLocks noGrp="1"/>
          </p:cNvGraphicFramePr>
          <p:nvPr>
            <p:extLst>
              <p:ext uri="{D42A27DB-BD31-4B8C-83A1-F6EECF244321}">
                <p14:modId xmlns:p14="http://schemas.microsoft.com/office/powerpoint/2010/main" val="398091597"/>
              </p:ext>
            </p:extLst>
          </p:nvPr>
        </p:nvGraphicFramePr>
        <p:xfrm>
          <a:off x="366318" y="524472"/>
          <a:ext cx="11459364" cy="6368898"/>
        </p:xfrm>
        <a:graphic>
          <a:graphicData uri="http://schemas.openxmlformats.org/drawingml/2006/table">
            <a:tbl>
              <a:tblPr firstRow="1" bandRow="1">
                <a:tableStyleId>{5C22544A-7EE6-4342-B048-85BDC9FD1C3A}</a:tableStyleId>
              </a:tblPr>
              <a:tblGrid>
                <a:gridCol w="1637052">
                  <a:extLst>
                    <a:ext uri="{9D8B030D-6E8A-4147-A177-3AD203B41FA5}">
                      <a16:colId xmlns:a16="http://schemas.microsoft.com/office/drawing/2014/main" xmlns="" val="385991600"/>
                    </a:ext>
                  </a:extLst>
                </a:gridCol>
                <a:gridCol w="1637052">
                  <a:extLst>
                    <a:ext uri="{9D8B030D-6E8A-4147-A177-3AD203B41FA5}">
                      <a16:colId xmlns:a16="http://schemas.microsoft.com/office/drawing/2014/main" xmlns="" val="2865123548"/>
                    </a:ext>
                  </a:extLst>
                </a:gridCol>
                <a:gridCol w="1637052">
                  <a:extLst>
                    <a:ext uri="{9D8B030D-6E8A-4147-A177-3AD203B41FA5}">
                      <a16:colId xmlns:a16="http://schemas.microsoft.com/office/drawing/2014/main" xmlns="" val="872926247"/>
                    </a:ext>
                  </a:extLst>
                </a:gridCol>
                <a:gridCol w="1637052">
                  <a:extLst>
                    <a:ext uri="{9D8B030D-6E8A-4147-A177-3AD203B41FA5}">
                      <a16:colId xmlns:a16="http://schemas.microsoft.com/office/drawing/2014/main" xmlns="" val="1315738151"/>
                    </a:ext>
                  </a:extLst>
                </a:gridCol>
                <a:gridCol w="1637052">
                  <a:extLst>
                    <a:ext uri="{9D8B030D-6E8A-4147-A177-3AD203B41FA5}">
                      <a16:colId xmlns:a16="http://schemas.microsoft.com/office/drawing/2014/main" xmlns="" val="2709165749"/>
                    </a:ext>
                  </a:extLst>
                </a:gridCol>
                <a:gridCol w="1637052">
                  <a:extLst>
                    <a:ext uri="{9D8B030D-6E8A-4147-A177-3AD203B41FA5}">
                      <a16:colId xmlns:a16="http://schemas.microsoft.com/office/drawing/2014/main" xmlns="" val="2335150482"/>
                    </a:ext>
                  </a:extLst>
                </a:gridCol>
                <a:gridCol w="1637052">
                  <a:extLst>
                    <a:ext uri="{9D8B030D-6E8A-4147-A177-3AD203B41FA5}">
                      <a16:colId xmlns:a16="http://schemas.microsoft.com/office/drawing/2014/main" xmlns="" val="4046203905"/>
                    </a:ext>
                  </a:extLst>
                </a:gridCol>
              </a:tblGrid>
              <a:tr h="540848">
                <a:tc>
                  <a:txBody>
                    <a:bodyPr/>
                    <a:lstStyle/>
                    <a:p>
                      <a:pPr algn="ctr"/>
                      <a:endParaRPr lang="en-GB"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Autumn 1</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dirty="0">
                          <a:solidFill>
                            <a:schemeClr val="bg1">
                              <a:lumMod val="50000"/>
                            </a:schemeClr>
                          </a:solidFill>
                          <a:latin typeface="Amatic SC" panose="00000500000000000000" pitchFamily="2" charset="-79"/>
                          <a:cs typeface="Amatic SC" panose="00000500000000000000" pitchFamily="2" charset="-79"/>
                        </a:rPr>
                        <a:t>Autumn 2</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Spring 1</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Spring 2</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Summer 1</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Summer 2</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xmlns="" val="1913285939"/>
                  </a:ext>
                </a:extLst>
              </a:tr>
              <a:tr h="422123">
                <a:tc>
                  <a:txBody>
                    <a:bodyPr/>
                    <a:lstStyle/>
                    <a:p>
                      <a:pPr algn="ctr"/>
                      <a:r>
                        <a:rPr lang="en-US" sz="2000" b="0" dirty="0">
                          <a:latin typeface="Amatic SC" panose="00000500000000000000" pitchFamily="2" charset="-79"/>
                          <a:cs typeface="Amatic SC" panose="00000500000000000000" pitchFamily="2" charset="-79"/>
                        </a:rPr>
                        <a:t>General Themes </a:t>
                      </a:r>
                      <a:endParaRPr lang="en-GB" sz="20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2000" dirty="0">
                          <a:latin typeface="Amatic SC" panose="00000500000000000000" pitchFamily="2" charset="-79"/>
                          <a:cs typeface="Amatic SC" panose="00000500000000000000" pitchFamily="2" charset="-79"/>
                        </a:rPr>
                        <a:t>All About 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smtClean="0">
                          <a:latin typeface="Amatic SC" panose="00000500000000000000" pitchFamily="2" charset="-79"/>
                          <a:cs typeface="Amatic SC" panose="00000500000000000000" pitchFamily="2" charset="-79"/>
                        </a:rPr>
                        <a:t>Autumn</a:t>
                      </a: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2000" dirty="0" smtClean="0">
                          <a:latin typeface="Amatic SC" panose="00000500000000000000" pitchFamily="2" charset="-79"/>
                          <a:cs typeface="Amatic SC" panose="00000500000000000000" pitchFamily="2" charset="-79"/>
                        </a:rPr>
                        <a:t>Traditional tales</a:t>
                      </a: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smtClean="0">
                          <a:latin typeface="Amatic SC" panose="00000500000000000000" pitchFamily="2" charset="-79"/>
                          <a:cs typeface="Amatic SC" panose="00000500000000000000" pitchFamily="2" charset="-79"/>
                        </a:rPr>
                        <a:t>growing</a:t>
                      </a: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2000" dirty="0" err="1" smtClean="0">
                          <a:latin typeface="Amatic SC" panose="00000500000000000000" pitchFamily="2" charset="-79"/>
                          <a:cs typeface="Amatic SC" panose="00000500000000000000" pitchFamily="2" charset="-79"/>
                        </a:rPr>
                        <a:t>minibeasts</a:t>
                      </a: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smtClean="0">
                          <a:latin typeface="Amatic SC" panose="00000500000000000000" pitchFamily="2" charset="-79"/>
                          <a:cs typeface="Amatic SC" panose="00000500000000000000" pitchFamily="2" charset="-79"/>
                        </a:rPr>
                        <a:t>The sea</a:t>
                      </a: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xmlns="" val="2272033691"/>
                  </a:ext>
                </a:extLst>
              </a:tr>
              <a:tr h="422123">
                <a:tc rowSpan="2">
                  <a:txBody>
                    <a:bodyPr/>
                    <a:lstStyle/>
                    <a:p>
                      <a:pPr algn="ctr"/>
                      <a:r>
                        <a:rPr lang="en-US" sz="2400" b="1" dirty="0">
                          <a:latin typeface="Amatic SC" panose="00000500000000000000" pitchFamily="2" charset="-79"/>
                          <a:cs typeface="Amatic SC" panose="00000500000000000000" pitchFamily="2" charset="-79"/>
                        </a:rPr>
                        <a:t>Expressive Arts and Design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dirty="0">
                        <a:solidFill>
                          <a:schemeClr val="tx1"/>
                        </a:solidFill>
                        <a:latin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800" i="1" dirty="0">
                          <a:solidFill>
                            <a:schemeClr val="tx1"/>
                          </a:solidFill>
                          <a:latin typeface="+mn-lt"/>
                        </a:rPr>
                        <a:t>Painting, 3D modelling, messy play, collage, cutting, drama, role play, threading, moving to music, clay sculptures, following music patterns with instruments, singing songs linked to topics, making instruments, percussion</a:t>
                      </a:r>
                      <a:r>
                        <a:rPr lang="en-GB" sz="800" i="1" dirty="0" smtClean="0">
                          <a:solidFill>
                            <a:schemeClr val="tx1"/>
                          </a:solidFill>
                          <a:latin typeface="+mn-lt"/>
                        </a:rPr>
                        <a:t>.</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i="1" dirty="0" smtClean="0">
                        <a:solidFill>
                          <a:schemeClr val="tx1"/>
                        </a:solidFill>
                        <a:latin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800" i="1" dirty="0" smtClean="0">
                          <a:solidFill>
                            <a:schemeClr val="tx1"/>
                          </a:solidFill>
                          <a:latin typeface="+mn-lt"/>
                        </a:rPr>
                        <a:t>Whole school Arts</a:t>
                      </a:r>
                      <a:r>
                        <a:rPr lang="en-GB" sz="800" i="1" baseline="0" dirty="0" smtClean="0">
                          <a:solidFill>
                            <a:schemeClr val="tx1"/>
                          </a:solidFill>
                          <a:latin typeface="+mn-lt"/>
                        </a:rPr>
                        <a:t> Week held in the Summer Term, with visits/workshops from artists and an open gallery for parents.</a:t>
                      </a:r>
                      <a:endParaRPr lang="en-GB" sz="800" i="1" dirty="0">
                        <a:solidFill>
                          <a:schemeClr val="tx1"/>
                        </a:solidFill>
                        <a:latin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i="1"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6">
                  <a:txBody>
                    <a:bodyPr/>
                    <a:lstStyle/>
                    <a:p>
                      <a:pPr algn="ctr"/>
                      <a:r>
                        <a:rPr lang="en-US" sz="800" dirty="0"/>
                        <a:t>The development of children’s artistic and cultural awareness supports </a:t>
                      </a:r>
                      <a:r>
                        <a:rPr lang="en-US" sz="800" b="1" dirty="0"/>
                        <a:t>their imagination and creativity</a:t>
                      </a:r>
                      <a:r>
                        <a:rPr lang="en-US" sz="800" dirty="0"/>
                        <a:t>. It is important that children have regular opportunities to </a:t>
                      </a:r>
                      <a:r>
                        <a:rPr lang="en-US" sz="800" b="1" dirty="0"/>
                        <a:t>engage with the arts</a:t>
                      </a:r>
                      <a:r>
                        <a:rPr lang="en-US" sz="800" dirty="0"/>
                        <a:t>, enabling them to explore and play with a wide range of </a:t>
                      </a:r>
                      <a:r>
                        <a:rPr lang="en-US" sz="800" b="1" dirty="0"/>
                        <a:t>media and materials</a:t>
                      </a:r>
                      <a:r>
                        <a:rPr lang="en-US" sz="800" dirty="0"/>
                        <a:t>. The quality and variety of what children see, hear and participate in is crucial for developing their understanding, </a:t>
                      </a:r>
                      <a:r>
                        <a:rPr lang="en-US" sz="800" b="1" dirty="0"/>
                        <a:t>self-expression, vocabulary and ability to communicate through the arts</a:t>
                      </a:r>
                      <a:r>
                        <a:rPr lang="en-US" sz="800" dirty="0"/>
                        <a:t>. The frequency, repetition and depth of their experiences are fundamental to their progress in interpreting and appreciating what they hear, respond to and observe.</a:t>
                      </a:r>
                    </a:p>
                    <a:p>
                      <a:pPr algn="ctr"/>
                      <a:r>
                        <a:rPr lang="en-US" sz="800" dirty="0"/>
                        <a:t>Give children an insight into new musical worlds. Invite musicians in to play music to children and talk about it. Encourage children to listen attentively to music. Discuss changes and patterns as a piece of music develops. </a:t>
                      </a:r>
                      <a:endParaRPr lang="en-US" sz="8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algn="ct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algn="ct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xmlns="" val="3049813326"/>
                  </a:ext>
                </a:extLst>
              </a:tr>
              <a:tr h="0">
                <a:tc vMerge="1">
                  <a:txBody>
                    <a:bodyPr/>
                    <a:lstStyle/>
                    <a:p>
                      <a:pPr algn="ctr"/>
                      <a:r>
                        <a:rPr lang="en-US" sz="2400" b="1" dirty="0">
                          <a:latin typeface="Amatic SC" panose="00000500000000000000" pitchFamily="2" charset="-79"/>
                          <a:cs typeface="Amatic SC" panose="00000500000000000000" pitchFamily="2" charset="-79"/>
                        </a:rPr>
                        <a:t>Expressive Arts and Design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dirty="0">
                        <a:solidFill>
                          <a:schemeClr val="tx1"/>
                        </a:solidFill>
                        <a:latin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800" i="1" dirty="0">
                          <a:solidFill>
                            <a:schemeClr val="tx1"/>
                          </a:solidFill>
                          <a:latin typeface="+mn-lt"/>
                        </a:rPr>
                        <a:t>Painting, 3D modelling, messy play, collage, cutting, drama, role play, threading, moving to music, clay sculptures, following music patterns with instruments, singing songs linked to topics, making instruments, percussion.</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i="1" dirty="0">
                        <a:solidFill>
                          <a:schemeClr val="tx1"/>
                        </a:solidFill>
                        <a:latin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i="1" dirty="0"/>
                        <a:t>Children to produce a piece of art work each half term to be displayed for ‘Celebration wall’ for school / parents  to show how drawings have developed  - lots of  links to Fine Motor Skills. Children to explain their work to others. Children will have opportunities to learn and perform songs, nursery rhymes and poetry linked to their work / interests and passions. </a:t>
                      </a:r>
                      <a:endParaRPr lang="en-GB" sz="800" b="0" i="1"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1100" dirty="0">
                          <a:solidFill>
                            <a:schemeClr val="tx1"/>
                          </a:solidFill>
                        </a:rPr>
                        <a:t> Join in with songs; beginning to mix colours, join in with role play games and use resources available for props; build models using construction equipment</a:t>
                      </a:r>
                      <a:r>
                        <a:rPr lang="en-GB" sz="1100" dirty="0" smtClean="0">
                          <a:solidFill>
                            <a:schemeClr val="tx1"/>
                          </a:solidFill>
                        </a:rPr>
                        <a:t>.</a:t>
                      </a:r>
                    </a:p>
                    <a:p>
                      <a:pPr algn="ctr"/>
                      <a:endParaRPr lang="en-GB" sz="1100" dirty="0" smtClean="0">
                        <a:solidFill>
                          <a:schemeClr val="tx1"/>
                        </a:solidFill>
                      </a:endParaRPr>
                    </a:p>
                    <a:p>
                      <a:pPr algn="ctr"/>
                      <a:r>
                        <a:rPr lang="en-GB" sz="1100" dirty="0" smtClean="0">
                          <a:solidFill>
                            <a:schemeClr val="tx1"/>
                          </a:solidFill>
                        </a:rPr>
                        <a:t>Home corner role</a:t>
                      </a:r>
                      <a:r>
                        <a:rPr lang="en-GB" sz="1100" baseline="0" dirty="0" smtClean="0">
                          <a:solidFill>
                            <a:schemeClr val="tx1"/>
                          </a:solidFill>
                        </a:rPr>
                        <a:t> play area.</a:t>
                      </a:r>
                      <a:endParaRPr lang="en-GB" sz="1100" dirty="0">
                        <a:solidFill>
                          <a:schemeClr val="tx1"/>
                        </a:solidFill>
                      </a:endParaRPr>
                    </a:p>
                    <a:p>
                      <a:pPr algn="ctr"/>
                      <a:r>
                        <a:rPr lang="en-US" sz="1100" dirty="0"/>
                        <a:t>Sing call-and-response songs, so that children can echo phrases of songs you sing.</a:t>
                      </a:r>
                      <a:endParaRPr lang="en-GB" sz="1100" dirty="0">
                        <a:solidFill>
                          <a:schemeClr val="tx1"/>
                        </a:solidFill>
                      </a:endParaRPr>
                    </a:p>
                    <a:p>
                      <a:pPr algn="ctr"/>
                      <a:r>
                        <a:rPr lang="en-US" sz="1100" dirty="0"/>
                        <a:t>Self-portraits, junk modelling, take picture of children’s creations and record them explaining what they did.</a:t>
                      </a:r>
                    </a:p>
                    <a:p>
                      <a:pPr algn="ctr"/>
                      <a:r>
                        <a:rPr lang="en-US" sz="1100" dirty="0" smtClean="0"/>
                        <a:t>Exploring </a:t>
                      </a:r>
                      <a:r>
                        <a:rPr lang="en-US" sz="1100" dirty="0"/>
                        <a:t>sounds and how they can be changed, tapping out of simple rhythms. </a:t>
                      </a:r>
                    </a:p>
                    <a:p>
                      <a:pPr algn="ctr"/>
                      <a:r>
                        <a:rPr lang="en-US" sz="1100" dirty="0"/>
                        <a:t>Provide opportunities to work together to develop and realise creative ideas.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800"/>
                        </a:spcAft>
                      </a:pPr>
                      <a:r>
                        <a:rPr lang="en-GB" sz="1100" baseline="0" dirty="0" smtClean="0">
                          <a:solidFill>
                            <a:schemeClr val="tx1"/>
                          </a:solidFill>
                        </a:rPr>
                        <a:t>To explore what happens when you mix colours together.</a:t>
                      </a:r>
                    </a:p>
                    <a:p>
                      <a:pPr algn="ctr">
                        <a:lnSpc>
                          <a:spcPct val="107000"/>
                        </a:lnSpc>
                        <a:spcAft>
                          <a:spcPts val="800"/>
                        </a:spcAft>
                      </a:pPr>
                      <a:r>
                        <a:rPr lang="en-GB" sz="1100" baseline="0" dirty="0" smtClean="0">
                          <a:solidFill>
                            <a:schemeClr val="tx1"/>
                          </a:solidFill>
                        </a:rPr>
                        <a:t>Begin to join construction pieces together to build and balance.</a:t>
                      </a:r>
                    </a:p>
                    <a:p>
                      <a:pPr algn="ctr">
                        <a:lnSpc>
                          <a:spcPct val="107000"/>
                        </a:lnSpc>
                        <a:spcAft>
                          <a:spcPts val="800"/>
                        </a:spcAft>
                      </a:pPr>
                      <a:r>
                        <a:rPr lang="en-GB" sz="1100" dirty="0" smtClean="0">
                          <a:solidFill>
                            <a:schemeClr val="tx1"/>
                          </a:solidFill>
                        </a:rPr>
                        <a:t>Pet rescue Role play area</a:t>
                      </a:r>
                      <a:endParaRPr lang="en-GB" sz="1100" dirty="0">
                        <a:solidFill>
                          <a:schemeClr val="tx1"/>
                        </a:solidFill>
                      </a:endParaRPr>
                    </a:p>
                    <a:p>
                      <a:pPr algn="ctr">
                        <a:lnSpc>
                          <a:spcPct val="107000"/>
                        </a:lnSpc>
                        <a:spcAft>
                          <a:spcPts val="800"/>
                        </a:spcAft>
                      </a:pPr>
                      <a:r>
                        <a:rPr lang="en-US" sz="1100" dirty="0" smtClean="0"/>
                        <a:t>Firework </a:t>
                      </a:r>
                      <a:r>
                        <a:rPr lang="en-US" sz="1100" dirty="0"/>
                        <a:t>pictures, Christmas decorations, Christmas cards, Divas, Christmas </a:t>
                      </a:r>
                      <a:r>
                        <a:rPr lang="en-US" sz="1100" dirty="0" smtClean="0"/>
                        <a:t>songs/poems</a:t>
                      </a:r>
                    </a:p>
                    <a:p>
                      <a:pPr marL="0" marR="0" indent="0" algn="ctr" defTabSz="914400" rtl="0" eaLnBrk="1" fontAlgn="auto" latinLnBrk="0" hangingPunct="1">
                        <a:lnSpc>
                          <a:spcPct val="107000"/>
                        </a:lnSpc>
                        <a:spcBef>
                          <a:spcPts val="0"/>
                        </a:spcBef>
                        <a:spcAft>
                          <a:spcPts val="800"/>
                        </a:spcAft>
                        <a:buClrTx/>
                        <a:buSzTx/>
                        <a:buFontTx/>
                        <a:buNone/>
                        <a:tabLst/>
                        <a:defRPr/>
                      </a:pPr>
                      <a:r>
                        <a:rPr lang="en-GB" sz="1100" dirty="0" smtClean="0">
                          <a:solidFill>
                            <a:schemeClr val="tx1"/>
                          </a:solidFill>
                        </a:rPr>
                        <a:t>Make Christmas cards and decorations for friends and family using</a:t>
                      </a:r>
                      <a:r>
                        <a:rPr lang="en-GB" sz="1100" baseline="0" dirty="0" smtClean="0">
                          <a:solidFill>
                            <a:schemeClr val="tx1"/>
                          </a:solidFill>
                        </a:rPr>
                        <a:t> a variety of media.</a:t>
                      </a:r>
                      <a:endParaRPr lang="en-GB" sz="1100" dirty="0">
                        <a:solidFill>
                          <a:schemeClr val="tx1"/>
                        </a:solidFill>
                      </a:endParaRPr>
                    </a:p>
                    <a:p>
                      <a:pPr marL="0" marR="0" lvl="0" indent="0" algn="ctr" defTabSz="914400" rtl="0" eaLnBrk="1" fontAlgn="auto" latinLnBrk="0" hangingPunct="1">
                        <a:lnSpc>
                          <a:spcPct val="107000"/>
                        </a:lnSpc>
                        <a:spcBef>
                          <a:spcPts val="0"/>
                        </a:spcBef>
                        <a:spcAft>
                          <a:spcPts val="800"/>
                        </a:spcAft>
                        <a:buClrTx/>
                        <a:buSzTx/>
                        <a:buFontTx/>
                        <a:buNone/>
                        <a:tabLst/>
                        <a:defRPr/>
                      </a:pPr>
                      <a:r>
                        <a:rPr lang="en-GB" sz="1100" dirty="0">
                          <a:solidFill>
                            <a:schemeClr val="tx1"/>
                          </a:solidFill>
                        </a:rPr>
                        <a:t> </a:t>
                      </a:r>
                      <a:r>
                        <a:rPr lang="en-US" sz="1100" dirty="0"/>
                        <a:t>The use of story maps, props, puppets &amp; story bags will encourage children to retell, invent and adapt stories.</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1100" dirty="0"/>
                        <a:t>Role Play Party’s and Celebrations Role Play of The Nativity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en-GB" sz="1100" dirty="0" smtClean="0">
                          <a:solidFill>
                            <a:schemeClr val="tx1"/>
                          </a:solidFill>
                        </a:rPr>
                        <a:t>Children </a:t>
                      </a:r>
                      <a:r>
                        <a:rPr lang="en-GB" sz="1100" dirty="0">
                          <a:solidFill>
                            <a:schemeClr val="tx1"/>
                          </a:solidFill>
                        </a:rPr>
                        <a:t>will be encouraged to select the tools and techniques they need to assemble materials that they are using </a:t>
                      </a:r>
                      <a:r>
                        <a:rPr lang="en-GB" sz="1100" dirty="0" err="1">
                          <a:solidFill>
                            <a:schemeClr val="tx1"/>
                          </a:solidFill>
                        </a:rPr>
                        <a:t>e.g</a:t>
                      </a:r>
                      <a:r>
                        <a:rPr lang="en-GB" sz="1100" dirty="0">
                          <a:solidFill>
                            <a:schemeClr val="tx1"/>
                          </a:solidFill>
                        </a:rPr>
                        <a:t> creating animal masks</a:t>
                      </a:r>
                      <a:r>
                        <a:rPr lang="en-GB" sz="1100" dirty="0" smtClean="0">
                          <a:solidFill>
                            <a:schemeClr val="tx1"/>
                          </a:solidFill>
                        </a:rPr>
                        <a:t>.</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GB" sz="1100" dirty="0" smtClean="0">
                          <a:solidFill>
                            <a:schemeClr val="tx1"/>
                          </a:solidFill>
                        </a:rPr>
                        <a:t>To play instruments with increasing control.</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GB" sz="1100" dirty="0" smtClean="0">
                          <a:solidFill>
                            <a:schemeClr val="tx1"/>
                          </a:solidFill>
                        </a:rPr>
                        <a:t>To know</a:t>
                      </a:r>
                      <a:r>
                        <a:rPr lang="en-GB" sz="1100" baseline="0" dirty="0" smtClean="0">
                          <a:solidFill>
                            <a:schemeClr val="tx1"/>
                          </a:solidFill>
                        </a:rPr>
                        <a:t> that colours can be mixed to make new colours.</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GB" sz="1100" baseline="0" dirty="0" smtClean="0">
                          <a:solidFill>
                            <a:schemeClr val="tx1"/>
                          </a:solidFill>
                        </a:rPr>
                        <a:t>To construct with a purpose safely.</a:t>
                      </a:r>
                    </a:p>
                    <a:p>
                      <a:pPr marL="0" marR="0" lvl="0" indent="0" algn="ctr" defTabSz="914400" rtl="0" eaLnBrk="1" fontAlgn="auto" latinLnBrk="0" hangingPunct="1">
                        <a:lnSpc>
                          <a:spcPct val="107000"/>
                        </a:lnSpc>
                        <a:spcBef>
                          <a:spcPts val="0"/>
                        </a:spcBef>
                        <a:spcAft>
                          <a:spcPts val="800"/>
                        </a:spcAft>
                        <a:buClrTx/>
                        <a:buSzTx/>
                        <a:buFontTx/>
                        <a:buNone/>
                        <a:tabLst/>
                        <a:defRPr/>
                      </a:pPr>
                      <a:endParaRPr lang="en-GB" sz="1100" baseline="0" dirty="0" smtClean="0">
                        <a:solidFill>
                          <a:schemeClr val="tx1"/>
                        </a:solidFill>
                      </a:endParaRPr>
                    </a:p>
                    <a:p>
                      <a:pPr marL="0" marR="0" lvl="0" indent="0" algn="ctr" defTabSz="914400" rtl="0" eaLnBrk="1" fontAlgn="auto" latinLnBrk="0" hangingPunct="1">
                        <a:lnSpc>
                          <a:spcPct val="107000"/>
                        </a:lnSpc>
                        <a:spcBef>
                          <a:spcPts val="0"/>
                        </a:spcBef>
                        <a:spcAft>
                          <a:spcPts val="800"/>
                        </a:spcAft>
                        <a:buClrTx/>
                        <a:buSzTx/>
                        <a:buFontTx/>
                        <a:buNone/>
                        <a:tabLst/>
                        <a:defRPr/>
                      </a:pPr>
                      <a:r>
                        <a:rPr lang="en-GB" sz="1100" baseline="0" dirty="0" smtClean="0">
                          <a:solidFill>
                            <a:schemeClr val="tx1"/>
                          </a:solidFill>
                        </a:rPr>
                        <a:t>Little Pigs House Role play</a:t>
                      </a:r>
                    </a:p>
                    <a:p>
                      <a:pPr marL="0" marR="0" lvl="0" indent="0" algn="ctr" defTabSz="914400" rtl="0" eaLnBrk="1" fontAlgn="auto" latinLnBrk="0" hangingPunct="1">
                        <a:lnSpc>
                          <a:spcPct val="107000"/>
                        </a:lnSpc>
                        <a:spcBef>
                          <a:spcPts val="0"/>
                        </a:spcBef>
                        <a:spcAft>
                          <a:spcPts val="800"/>
                        </a:spcAft>
                        <a:buClrTx/>
                        <a:buSzTx/>
                        <a:buFontTx/>
                        <a:buNone/>
                        <a:tabLst/>
                        <a:defRPr/>
                      </a:pPr>
                      <a:endParaRPr lang="en-GB" sz="1100" dirty="0">
                        <a:solidFill>
                          <a:schemeClr val="tx1"/>
                        </a:solidFil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GB" sz="1100" dirty="0" smtClean="0">
                          <a:solidFill>
                            <a:schemeClr val="tx1"/>
                          </a:solidFill>
                        </a:rPr>
                        <a:t>Engage with role play by putting a stick puppet of different parts of the story.</a:t>
                      </a:r>
                    </a:p>
                    <a:p>
                      <a:pPr algn="ctr">
                        <a:lnSpc>
                          <a:spcPct val="107000"/>
                        </a:lnSpc>
                        <a:spcAft>
                          <a:spcPts val="800"/>
                        </a:spcAft>
                      </a:pPr>
                      <a:r>
                        <a:rPr lang="en-GB" sz="1100" dirty="0" smtClean="0">
                          <a:solidFill>
                            <a:schemeClr val="tx1"/>
                          </a:solidFill>
                        </a:rPr>
                        <a:t>Sing familiar nursery rhymes.</a:t>
                      </a:r>
                    </a:p>
                    <a:p>
                      <a:pPr algn="ctr">
                        <a:lnSpc>
                          <a:spcPct val="107000"/>
                        </a:lnSpc>
                        <a:spcAft>
                          <a:spcPts val="800"/>
                        </a:spcAft>
                      </a:pPr>
                      <a:r>
                        <a:rPr lang="en-GB" sz="1100" dirty="0" smtClean="0">
                          <a:solidFill>
                            <a:schemeClr val="tx1"/>
                          </a:solidFill>
                        </a:rPr>
                        <a:t>Use tools for a purpose.</a:t>
                      </a:r>
                    </a:p>
                    <a:p>
                      <a:pPr algn="ctr">
                        <a:lnSpc>
                          <a:spcPct val="107000"/>
                        </a:lnSpc>
                        <a:spcAft>
                          <a:spcPts val="800"/>
                        </a:spcAft>
                      </a:pPr>
                      <a:r>
                        <a:rPr lang="en-GB" sz="1100" dirty="0" smtClean="0">
                          <a:solidFill>
                            <a:schemeClr val="tx1"/>
                          </a:solidFill>
                        </a:rPr>
                        <a:t>Make </a:t>
                      </a:r>
                      <a:r>
                        <a:rPr lang="en-GB" sz="1100" dirty="0">
                          <a:solidFill>
                            <a:schemeClr val="tx1"/>
                          </a:solidFill>
                        </a:rPr>
                        <a:t>different textures; make  patterns using different </a:t>
                      </a:r>
                      <a:r>
                        <a:rPr lang="en-GB" sz="1100" dirty="0" smtClean="0">
                          <a:solidFill>
                            <a:schemeClr val="tx1"/>
                          </a:solidFill>
                        </a:rPr>
                        <a:t>colours</a:t>
                      </a:r>
                    </a:p>
                    <a:p>
                      <a:pPr algn="ctr">
                        <a:lnSpc>
                          <a:spcPct val="107000"/>
                        </a:lnSpc>
                        <a:spcAft>
                          <a:spcPts val="800"/>
                        </a:spcAft>
                      </a:pPr>
                      <a:endParaRPr lang="en-GB" sz="1100" dirty="0" smtClean="0">
                        <a:solidFill>
                          <a:schemeClr val="tx1"/>
                        </a:solidFill>
                      </a:endParaRPr>
                    </a:p>
                    <a:p>
                      <a:pPr algn="ctr">
                        <a:lnSpc>
                          <a:spcPct val="107000"/>
                        </a:lnSpc>
                        <a:spcAft>
                          <a:spcPts val="800"/>
                        </a:spcAft>
                      </a:pPr>
                      <a:r>
                        <a:rPr lang="en-GB" sz="1100" dirty="0" smtClean="0">
                          <a:solidFill>
                            <a:schemeClr val="tx1"/>
                          </a:solidFill>
                        </a:rPr>
                        <a:t>To create recognisabl</a:t>
                      </a:r>
                      <a:r>
                        <a:rPr lang="en-GB" sz="1100" baseline="0" dirty="0" smtClean="0">
                          <a:solidFill>
                            <a:schemeClr val="tx1"/>
                          </a:solidFill>
                        </a:rPr>
                        <a:t>e representations of objects.</a:t>
                      </a:r>
                      <a:endParaRPr lang="en-GB" sz="1100" dirty="0">
                        <a:solidFill>
                          <a:schemeClr val="tx1"/>
                        </a:solidFill>
                      </a:endParaRP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1100" dirty="0" smtClean="0"/>
                        <a:t>Garden</a:t>
                      </a:r>
                      <a:r>
                        <a:rPr lang="en-US" sz="1100" baseline="0" dirty="0" smtClean="0"/>
                        <a:t> Centre role play</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GB" sz="1100" dirty="0">
                          <a:solidFill>
                            <a:schemeClr val="tx1"/>
                          </a:solidFill>
                        </a:rPr>
                        <a:t> </a:t>
                      </a:r>
                      <a:r>
                        <a:rPr lang="en-GB" sz="1100" dirty="0" smtClean="0">
                          <a:solidFill>
                            <a:schemeClr val="tx1"/>
                          </a:solidFill>
                        </a:rPr>
                        <a:t>Use</a:t>
                      </a:r>
                      <a:r>
                        <a:rPr lang="en-GB" sz="1100" baseline="0" dirty="0" smtClean="0">
                          <a:solidFill>
                            <a:schemeClr val="tx1"/>
                          </a:solidFill>
                        </a:rPr>
                        <a:t> available resources to create props to support role play.</a:t>
                      </a:r>
                    </a:p>
                    <a:p>
                      <a:pPr algn="ctr"/>
                      <a:endParaRPr lang="en-GB" sz="1100" baseline="0" dirty="0" smtClean="0">
                        <a:solidFill>
                          <a:schemeClr val="tx1"/>
                        </a:solidFill>
                      </a:endParaRPr>
                    </a:p>
                    <a:p>
                      <a:pPr algn="ctr"/>
                      <a:r>
                        <a:rPr lang="en-GB" sz="1100" baseline="0" dirty="0" smtClean="0">
                          <a:solidFill>
                            <a:schemeClr val="tx1"/>
                          </a:solidFill>
                        </a:rPr>
                        <a:t>To show different emotions in pictures clearly.</a:t>
                      </a:r>
                    </a:p>
                    <a:p>
                      <a:pPr algn="ctr"/>
                      <a:endParaRPr lang="en-GB" sz="1100" baseline="0" dirty="0" smtClean="0">
                        <a:solidFill>
                          <a:schemeClr val="tx1"/>
                        </a:solidFill>
                      </a:endParaRPr>
                    </a:p>
                    <a:p>
                      <a:pPr algn="ctr"/>
                      <a:r>
                        <a:rPr lang="en-GB" sz="1100" baseline="0" dirty="0" smtClean="0">
                          <a:solidFill>
                            <a:schemeClr val="tx1"/>
                          </a:solidFill>
                        </a:rPr>
                        <a:t>To draw with increasing control representing features and detail clearly.</a:t>
                      </a:r>
                    </a:p>
                    <a:p>
                      <a:pPr algn="ctr"/>
                      <a:endParaRPr lang="en-GB" sz="1100" baseline="0" dirty="0" smtClean="0">
                        <a:solidFill>
                          <a:schemeClr val="tx1"/>
                        </a:solidFill>
                      </a:endParaRPr>
                    </a:p>
                    <a:p>
                      <a:pPr algn="ctr"/>
                      <a:r>
                        <a:rPr lang="en-GB" sz="1100" baseline="0" dirty="0" smtClean="0">
                          <a:solidFill>
                            <a:schemeClr val="tx1"/>
                          </a:solidFill>
                        </a:rPr>
                        <a:t>Bug Hunt Role play</a:t>
                      </a:r>
                    </a:p>
                    <a:p>
                      <a:pPr algn="ctr"/>
                      <a:r>
                        <a:rPr lang="en-GB" sz="1100" baseline="0" dirty="0" smtClean="0">
                          <a:solidFill>
                            <a:schemeClr val="tx1"/>
                          </a:solidFill>
                        </a:rPr>
                        <a:t>Doctors role play</a:t>
                      </a:r>
                    </a:p>
                    <a:p>
                      <a:pPr algn="ctr"/>
                      <a:endParaRPr lang="en-GB" sz="1100" baseline="0" dirty="0" smtClean="0">
                        <a:solidFill>
                          <a:schemeClr val="tx1"/>
                        </a:solidFil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r>
                        <a:rPr lang="en-GB" sz="1100" dirty="0" smtClean="0">
                          <a:solidFill>
                            <a:schemeClr val="tx1"/>
                          </a:solidFill>
                        </a:rPr>
                        <a:t>To show confidence in choice of media when creating a</a:t>
                      </a:r>
                      <a:r>
                        <a:rPr lang="en-GB" sz="1100" baseline="0" dirty="0" smtClean="0">
                          <a:solidFill>
                            <a:schemeClr val="tx1"/>
                          </a:solidFill>
                        </a:rPr>
                        <a:t> model or a picture.</a:t>
                      </a:r>
                    </a:p>
                    <a:p>
                      <a:pPr algn="ctr"/>
                      <a:endParaRPr lang="en-GB" sz="1100" baseline="0" dirty="0" smtClean="0">
                        <a:solidFill>
                          <a:schemeClr val="tx1"/>
                        </a:solidFill>
                      </a:endParaRPr>
                    </a:p>
                    <a:p>
                      <a:pPr algn="ctr"/>
                      <a:r>
                        <a:rPr lang="en-GB" sz="1100" baseline="0" dirty="0" smtClean="0">
                          <a:solidFill>
                            <a:schemeClr val="tx1"/>
                          </a:solidFill>
                        </a:rPr>
                        <a:t>To construct using bricks or blocks to make an enclosure.</a:t>
                      </a:r>
                    </a:p>
                    <a:p>
                      <a:pPr algn="ctr"/>
                      <a:endParaRPr lang="en-GB" sz="1100" baseline="0" dirty="0" smtClean="0">
                        <a:solidFill>
                          <a:schemeClr val="tx1"/>
                        </a:solidFill>
                      </a:endParaRPr>
                    </a:p>
                    <a:p>
                      <a:pPr algn="ctr"/>
                      <a:r>
                        <a:rPr lang="en-GB" sz="1100" baseline="0" dirty="0" smtClean="0">
                          <a:solidFill>
                            <a:schemeClr val="tx1"/>
                          </a:solidFill>
                        </a:rPr>
                        <a:t>Explore different materials freely, using them with a purpose.</a:t>
                      </a:r>
                    </a:p>
                    <a:p>
                      <a:pPr algn="ctr"/>
                      <a:endParaRPr lang="en-GB" sz="1100" baseline="0" dirty="0" smtClean="0">
                        <a:solidFill>
                          <a:schemeClr val="tx1"/>
                        </a:solidFill>
                      </a:endParaRPr>
                    </a:p>
                    <a:p>
                      <a:pPr algn="ctr"/>
                      <a:r>
                        <a:rPr lang="en-GB" sz="1100" baseline="0" dirty="0" smtClean="0">
                          <a:solidFill>
                            <a:schemeClr val="tx1"/>
                          </a:solidFill>
                        </a:rPr>
                        <a:t>Pirate ship role play</a:t>
                      </a:r>
                    </a:p>
                    <a:p>
                      <a:pPr algn="ctr"/>
                      <a:r>
                        <a:rPr lang="en-GB" sz="1100" baseline="0" dirty="0" smtClean="0">
                          <a:solidFill>
                            <a:schemeClr val="tx1"/>
                          </a:solidFill>
                        </a:rPr>
                        <a:t>Ice cream shop role play</a:t>
                      </a:r>
                      <a:endParaRPr lang="en-GB" sz="1100" dirty="0">
                        <a:solidFill>
                          <a:schemeClr val="tx1"/>
                        </a:solidFil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xmlns="" val="663662612"/>
                  </a:ext>
                </a:extLst>
              </a:tr>
            </a:tbl>
          </a:graphicData>
        </a:graphic>
      </p:graphicFrame>
    </p:spTree>
    <p:extLst>
      <p:ext uri="{BB962C8B-B14F-4D97-AF65-F5344CB8AC3E}">
        <p14:creationId xmlns:p14="http://schemas.microsoft.com/office/powerpoint/2010/main" val="15830675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878325649"/>
              </p:ext>
            </p:extLst>
          </p:nvPr>
        </p:nvGraphicFramePr>
        <p:xfrm>
          <a:off x="691766" y="719665"/>
          <a:ext cx="10996650" cy="5638800"/>
        </p:xfrm>
        <a:graphic>
          <a:graphicData uri="http://schemas.openxmlformats.org/drawingml/2006/table">
            <a:tbl>
              <a:tblPr firstRow="1" bandRow="1">
                <a:tableStyleId>{F5AB1C69-6EDB-4FF4-983F-18BD219EF322}</a:tableStyleId>
              </a:tblPr>
              <a:tblGrid>
                <a:gridCol w="385667">
                  <a:extLst>
                    <a:ext uri="{9D8B030D-6E8A-4147-A177-3AD203B41FA5}">
                      <a16:colId xmlns:a16="http://schemas.microsoft.com/office/drawing/2014/main" xmlns="" val="3220665379"/>
                    </a:ext>
                  </a:extLst>
                </a:gridCol>
                <a:gridCol w="1813663">
                  <a:extLst>
                    <a:ext uri="{9D8B030D-6E8A-4147-A177-3AD203B41FA5}">
                      <a16:colId xmlns:a16="http://schemas.microsoft.com/office/drawing/2014/main" xmlns="" val="2278254009"/>
                    </a:ext>
                  </a:extLst>
                </a:gridCol>
                <a:gridCol w="1099665">
                  <a:extLst>
                    <a:ext uri="{9D8B030D-6E8A-4147-A177-3AD203B41FA5}">
                      <a16:colId xmlns:a16="http://schemas.microsoft.com/office/drawing/2014/main" xmlns="" val="2317899817"/>
                    </a:ext>
                  </a:extLst>
                </a:gridCol>
                <a:gridCol w="1099665">
                  <a:extLst>
                    <a:ext uri="{9D8B030D-6E8A-4147-A177-3AD203B41FA5}">
                      <a16:colId xmlns:a16="http://schemas.microsoft.com/office/drawing/2014/main" xmlns="" val="436641159"/>
                    </a:ext>
                  </a:extLst>
                </a:gridCol>
                <a:gridCol w="1099665">
                  <a:extLst>
                    <a:ext uri="{9D8B030D-6E8A-4147-A177-3AD203B41FA5}">
                      <a16:colId xmlns:a16="http://schemas.microsoft.com/office/drawing/2014/main" xmlns="" val="788276828"/>
                    </a:ext>
                  </a:extLst>
                </a:gridCol>
                <a:gridCol w="1099665">
                  <a:extLst>
                    <a:ext uri="{9D8B030D-6E8A-4147-A177-3AD203B41FA5}">
                      <a16:colId xmlns:a16="http://schemas.microsoft.com/office/drawing/2014/main" xmlns="" val="2982128361"/>
                    </a:ext>
                  </a:extLst>
                </a:gridCol>
                <a:gridCol w="1099665">
                  <a:extLst>
                    <a:ext uri="{9D8B030D-6E8A-4147-A177-3AD203B41FA5}">
                      <a16:colId xmlns:a16="http://schemas.microsoft.com/office/drawing/2014/main" xmlns="" val="112937561"/>
                    </a:ext>
                  </a:extLst>
                </a:gridCol>
                <a:gridCol w="1099665">
                  <a:extLst>
                    <a:ext uri="{9D8B030D-6E8A-4147-A177-3AD203B41FA5}">
                      <a16:colId xmlns:a16="http://schemas.microsoft.com/office/drawing/2014/main" xmlns="" val="2361027021"/>
                    </a:ext>
                  </a:extLst>
                </a:gridCol>
                <a:gridCol w="1099665">
                  <a:extLst>
                    <a:ext uri="{9D8B030D-6E8A-4147-A177-3AD203B41FA5}">
                      <a16:colId xmlns:a16="http://schemas.microsoft.com/office/drawing/2014/main" xmlns="" val="3152277424"/>
                    </a:ext>
                  </a:extLst>
                </a:gridCol>
                <a:gridCol w="1099665">
                  <a:extLst>
                    <a:ext uri="{9D8B030D-6E8A-4147-A177-3AD203B41FA5}">
                      <a16:colId xmlns:a16="http://schemas.microsoft.com/office/drawing/2014/main" xmlns="" val="1898395181"/>
                    </a:ext>
                  </a:extLst>
                </a:gridCol>
              </a:tblGrid>
              <a:tr h="1795288">
                <a:tc>
                  <a:txBody>
                    <a:bodyPr/>
                    <a:lstStyle/>
                    <a:p>
                      <a:pPr algn="ctr"/>
                      <a:r>
                        <a:rPr lang="en-GB" sz="1200" b="0" dirty="0" smtClean="0">
                          <a:solidFill>
                            <a:schemeClr val="tx1"/>
                          </a:solidFill>
                          <a:latin typeface="Calibri" panose="020F0502020204030204" pitchFamily="34" charset="0"/>
                          <a:cs typeface="Calibri" panose="020F0502020204030204" pitchFamily="34" charset="0"/>
                        </a:rPr>
                        <a:t>Inside Provision</a:t>
                      </a:r>
                      <a:r>
                        <a:rPr lang="en-GB" sz="1200" b="0" baseline="0" dirty="0" smtClean="0">
                          <a:solidFill>
                            <a:schemeClr val="tx1"/>
                          </a:solidFill>
                          <a:latin typeface="Calibri" panose="020F0502020204030204" pitchFamily="34" charset="0"/>
                          <a:cs typeface="Calibri" panose="020F0502020204030204" pitchFamily="34" charset="0"/>
                        </a:rPr>
                        <a:t>.</a:t>
                      </a:r>
                      <a:endParaRPr lang="en-GB" sz="1200" b="0" dirty="0">
                        <a:solidFill>
                          <a:schemeClr val="tx1"/>
                        </a:solidFill>
                        <a:latin typeface="Calibri" panose="020F0502020204030204" pitchFamily="34" charset="0"/>
                        <a:cs typeface="Calibri" panose="020F0502020204030204" pitchFamily="34" charset="0"/>
                      </a:endParaRPr>
                    </a:p>
                  </a:txBody>
                  <a:tcPr vert="vert270">
                    <a:solidFill>
                      <a:schemeClr val="bg1">
                        <a:lumMod val="95000"/>
                      </a:schemeClr>
                    </a:solidFill>
                  </a:tcPr>
                </a:tc>
                <a:tc>
                  <a:txBody>
                    <a:bodyPr/>
                    <a:lstStyle/>
                    <a:p>
                      <a:r>
                        <a:rPr lang="en-GB" sz="800" dirty="0" smtClean="0">
                          <a:solidFill>
                            <a:schemeClr val="tx1"/>
                          </a:solidFill>
                          <a:latin typeface="Calibri" panose="020F0502020204030204" pitchFamily="34" charset="0"/>
                          <a:cs typeface="Calibri" panose="020F0502020204030204" pitchFamily="34" charset="0"/>
                        </a:rPr>
                        <a:t>Reading Area:</a:t>
                      </a:r>
                    </a:p>
                    <a:p>
                      <a:r>
                        <a:rPr lang="en-GB" sz="800" b="0" dirty="0" smtClean="0">
                          <a:solidFill>
                            <a:schemeClr val="tx1"/>
                          </a:solidFill>
                          <a:latin typeface="Calibri" panose="020F0502020204030204" pitchFamily="34" charset="0"/>
                          <a:cs typeface="Calibri" panose="020F0502020204030204" pitchFamily="34" charset="0"/>
                        </a:rPr>
                        <a:t>Resources: Cushions,</a:t>
                      </a:r>
                      <a:r>
                        <a:rPr lang="en-GB" sz="800" b="0" baseline="0" dirty="0" smtClean="0">
                          <a:solidFill>
                            <a:schemeClr val="tx1"/>
                          </a:solidFill>
                          <a:latin typeface="Calibri" panose="020F0502020204030204" pitchFamily="34" charset="0"/>
                          <a:cs typeface="Calibri" panose="020F0502020204030204" pitchFamily="34" charset="0"/>
                        </a:rPr>
                        <a:t> teddies, rug, chairs, topic books, rhyming books, decodable books, fiction and non fiction.  Nursery rhyme  cards.  Emotions cards.</a:t>
                      </a:r>
                    </a:p>
                    <a:p>
                      <a:r>
                        <a:rPr lang="en-GB" sz="800" b="0" dirty="0" smtClean="0">
                          <a:solidFill>
                            <a:schemeClr val="tx1"/>
                          </a:solidFill>
                        </a:rPr>
                        <a:t>Possible exploration/skills: Sharing books, independently looking at books, sound recognition, concept of print, story telling. </a:t>
                      </a:r>
                      <a:endParaRPr lang="en-GB" sz="800" b="0" dirty="0">
                        <a:solidFill>
                          <a:schemeClr val="tx1"/>
                        </a:solidFill>
                        <a:latin typeface="Calibri" panose="020F0502020204030204" pitchFamily="34" charset="0"/>
                        <a:cs typeface="Calibri" panose="020F0502020204030204" pitchFamily="34" charset="0"/>
                      </a:endParaRPr>
                    </a:p>
                  </a:txBody>
                  <a:tcPr>
                    <a:solidFill>
                      <a:schemeClr val="bg1">
                        <a:lumMod val="95000"/>
                      </a:schemeClr>
                    </a:solidFill>
                  </a:tcPr>
                </a:tc>
                <a:tc>
                  <a:txBody>
                    <a:bodyPr/>
                    <a:lstStyle/>
                    <a:p>
                      <a:r>
                        <a:rPr lang="en-GB" sz="800" b="1" dirty="0" smtClean="0">
                          <a:solidFill>
                            <a:schemeClr val="tx1"/>
                          </a:solidFill>
                          <a:latin typeface="+mj-lt"/>
                        </a:rPr>
                        <a:t>Mark Making:</a:t>
                      </a:r>
                    </a:p>
                    <a:p>
                      <a:r>
                        <a:rPr lang="en-GB" sz="800" b="0" dirty="0" smtClean="0">
                          <a:solidFill>
                            <a:schemeClr val="tx1"/>
                          </a:solidFill>
                          <a:latin typeface="+mj-lt"/>
                        </a:rPr>
                        <a:t>Resources: paper, felt tips, pencils, rubbers, sharpeners, crayons, pens, highlighters, craft materials, material, glue sticks, scissors, </a:t>
                      </a:r>
                      <a:r>
                        <a:rPr lang="en-GB" sz="800" b="0" dirty="0" err="1" smtClean="0">
                          <a:solidFill>
                            <a:schemeClr val="tx1"/>
                          </a:solidFill>
                          <a:latin typeface="+mj-lt"/>
                        </a:rPr>
                        <a:t>sellotape</a:t>
                      </a:r>
                      <a:r>
                        <a:rPr lang="en-GB" sz="800" b="0" dirty="0" smtClean="0">
                          <a:solidFill>
                            <a:schemeClr val="tx1"/>
                          </a:solidFill>
                          <a:latin typeface="+mj-lt"/>
                        </a:rPr>
                        <a:t>, masking tape, stickers. </a:t>
                      </a:r>
                    </a:p>
                    <a:p>
                      <a:endParaRPr lang="en-GB" sz="800" b="0" dirty="0" smtClean="0">
                        <a:solidFill>
                          <a:schemeClr val="tx1"/>
                        </a:solidFill>
                        <a:latin typeface="+mj-lt"/>
                      </a:endParaRPr>
                    </a:p>
                    <a:p>
                      <a:r>
                        <a:rPr lang="en-GB" sz="800" b="0" dirty="0" smtClean="0">
                          <a:solidFill>
                            <a:schemeClr val="tx1"/>
                          </a:solidFill>
                          <a:latin typeface="+mj-lt"/>
                        </a:rPr>
                        <a:t>Possible exploration/skills: Gross motor, fine motor, name writing, scissor skills, joining materials, colour recognition, mixing, Process art. </a:t>
                      </a:r>
                      <a:endParaRPr lang="en-GB" sz="800" b="0" dirty="0">
                        <a:solidFill>
                          <a:schemeClr val="tx1"/>
                        </a:solidFill>
                        <a:latin typeface="+mj-lt"/>
                      </a:endParaRPr>
                    </a:p>
                  </a:txBody>
                  <a:tcPr>
                    <a:solidFill>
                      <a:schemeClr val="bg1">
                        <a:lumMod val="95000"/>
                      </a:schemeClr>
                    </a:solidFill>
                  </a:tcPr>
                </a:tc>
                <a:tc>
                  <a:txBody>
                    <a:bodyPr/>
                    <a:lstStyle/>
                    <a:p>
                      <a:r>
                        <a:rPr lang="en-GB" sz="800" b="1" dirty="0" smtClean="0">
                          <a:solidFill>
                            <a:schemeClr val="tx1"/>
                          </a:solidFill>
                          <a:latin typeface="+mj-lt"/>
                        </a:rPr>
                        <a:t>Interactive whiteboard </a:t>
                      </a:r>
                      <a:r>
                        <a:rPr lang="en-GB" sz="800" b="0" dirty="0" smtClean="0">
                          <a:solidFill>
                            <a:schemeClr val="tx1"/>
                          </a:solidFill>
                          <a:latin typeface="+mj-lt"/>
                        </a:rPr>
                        <a:t>Resources: Lap top, interactive whiteboard, interactive whiteboard pens. Number</a:t>
                      </a:r>
                      <a:r>
                        <a:rPr lang="en-GB" sz="800" b="0" baseline="0" dirty="0" smtClean="0">
                          <a:solidFill>
                            <a:schemeClr val="tx1"/>
                          </a:solidFill>
                          <a:latin typeface="+mj-lt"/>
                        </a:rPr>
                        <a:t> </a:t>
                      </a:r>
                      <a:r>
                        <a:rPr lang="en-GB" sz="800" b="0" dirty="0" smtClean="0">
                          <a:solidFill>
                            <a:schemeClr val="tx1"/>
                          </a:solidFill>
                          <a:latin typeface="+mj-lt"/>
                        </a:rPr>
                        <a:t>blocks, nursery rhymes, stories or something like that or at the end of the day dancing or yoga. We research questions the children might have, watch celebrations from around the world etc. The children can use the pens for mark making or accessing different programmes</a:t>
                      </a:r>
                      <a:endParaRPr lang="en-GB" sz="800" b="0" dirty="0">
                        <a:solidFill>
                          <a:schemeClr val="tx1"/>
                        </a:solidFill>
                        <a:latin typeface="+mj-lt"/>
                      </a:endParaRPr>
                    </a:p>
                  </a:txBody>
                  <a:tcPr>
                    <a:solidFill>
                      <a:schemeClr val="bg1">
                        <a:lumMod val="95000"/>
                      </a:schemeClr>
                    </a:solidFill>
                  </a:tcPr>
                </a:tc>
                <a:tc>
                  <a:txBody>
                    <a:bodyPr/>
                    <a:lstStyle/>
                    <a:p>
                      <a:r>
                        <a:rPr lang="en-GB" sz="800" b="1" dirty="0" smtClean="0">
                          <a:solidFill>
                            <a:schemeClr val="tx1"/>
                          </a:solidFill>
                          <a:latin typeface="+mj-lt"/>
                        </a:rPr>
                        <a:t>Small world/construction</a:t>
                      </a:r>
                    </a:p>
                    <a:p>
                      <a:r>
                        <a:rPr lang="en-GB" sz="800" b="0" dirty="0" smtClean="0">
                          <a:solidFill>
                            <a:schemeClr val="tx1"/>
                          </a:solidFill>
                          <a:latin typeface="+mj-lt"/>
                        </a:rPr>
                        <a:t> Resources: Zoo, farm, dinosaur, people, super heroes, insects, British wildlife, cars and vehicles all different types and sizes, rescue vehicles and buildings, aeroplanes and helicopters, trains and track, foam bricks, wooden bricks, tinker table with tools,</a:t>
                      </a:r>
                      <a:r>
                        <a:rPr lang="en-GB" sz="800" b="0" baseline="0" dirty="0" smtClean="0">
                          <a:solidFill>
                            <a:schemeClr val="tx1"/>
                          </a:solidFill>
                          <a:latin typeface="+mj-lt"/>
                        </a:rPr>
                        <a:t> people, fabric, helmets, clipboards.</a:t>
                      </a:r>
                      <a:endParaRPr lang="en-GB" sz="800" b="0" dirty="0">
                        <a:solidFill>
                          <a:schemeClr val="tx1"/>
                        </a:solidFill>
                        <a:latin typeface="+mj-lt"/>
                      </a:endParaRPr>
                    </a:p>
                  </a:txBody>
                  <a:tcPr>
                    <a:solidFill>
                      <a:schemeClr val="bg1">
                        <a:lumMod val="95000"/>
                      </a:schemeClr>
                    </a:solidFill>
                  </a:tcPr>
                </a:tc>
                <a:tc>
                  <a:txBody>
                    <a:bodyPr/>
                    <a:lstStyle/>
                    <a:p>
                      <a:r>
                        <a:rPr lang="en-GB" sz="800" b="1" dirty="0" smtClean="0">
                          <a:solidFill>
                            <a:schemeClr val="tx1"/>
                          </a:solidFill>
                          <a:latin typeface="+mj-lt"/>
                        </a:rPr>
                        <a:t>Malleable/Funky</a:t>
                      </a:r>
                      <a:r>
                        <a:rPr lang="en-GB" sz="800" b="1" baseline="0" dirty="0" smtClean="0">
                          <a:solidFill>
                            <a:schemeClr val="tx1"/>
                          </a:solidFill>
                          <a:latin typeface="+mj-lt"/>
                        </a:rPr>
                        <a:t> Fingers</a:t>
                      </a:r>
                      <a:endParaRPr lang="en-GB" sz="800" b="1" dirty="0" smtClean="0">
                        <a:solidFill>
                          <a:schemeClr val="tx1"/>
                        </a:solidFill>
                        <a:latin typeface="+mj-lt"/>
                      </a:endParaRPr>
                    </a:p>
                    <a:p>
                      <a:r>
                        <a:rPr lang="en-GB" sz="800" b="0" dirty="0" smtClean="0">
                          <a:solidFill>
                            <a:schemeClr val="tx1"/>
                          </a:solidFill>
                          <a:latin typeface="+mj-lt"/>
                        </a:rPr>
                        <a:t>Resources: Playdough cutter, rolling pins, cake making tools, threading, nuts and bolts, peg boards and pegs. Possible exploration/skills: Sensory play,</a:t>
                      </a:r>
                      <a:r>
                        <a:rPr lang="en-GB" sz="800" b="0" baseline="0" dirty="0" smtClean="0">
                          <a:solidFill>
                            <a:schemeClr val="tx1"/>
                          </a:solidFill>
                          <a:latin typeface="+mj-lt"/>
                        </a:rPr>
                        <a:t> fine motor.</a:t>
                      </a:r>
                      <a:endParaRPr lang="en-GB" sz="800" b="0" dirty="0">
                        <a:solidFill>
                          <a:schemeClr val="tx1"/>
                        </a:solidFill>
                        <a:latin typeface="+mj-lt"/>
                      </a:endParaRPr>
                    </a:p>
                  </a:txBody>
                  <a:tcPr>
                    <a:solidFill>
                      <a:schemeClr val="bg1">
                        <a:lumMod val="95000"/>
                      </a:schemeClr>
                    </a:solidFill>
                  </a:tcPr>
                </a:tc>
                <a:tc>
                  <a:txBody>
                    <a:bodyPr/>
                    <a:lstStyle/>
                    <a:p>
                      <a:r>
                        <a:rPr lang="en-GB" sz="800" b="1" dirty="0" smtClean="0">
                          <a:solidFill>
                            <a:schemeClr val="tx1"/>
                          </a:solidFill>
                          <a:latin typeface="+mj-lt"/>
                        </a:rPr>
                        <a:t>Home corner </a:t>
                      </a:r>
                    </a:p>
                    <a:p>
                      <a:r>
                        <a:rPr lang="en-GB" sz="800" b="0" dirty="0" smtClean="0">
                          <a:solidFill>
                            <a:schemeClr val="tx1"/>
                          </a:solidFill>
                          <a:latin typeface="+mj-lt"/>
                        </a:rPr>
                        <a:t>Resources: Kitchens, drawers, table and chair, pots and pans, plates, bowls </a:t>
                      </a:r>
                      <a:r>
                        <a:rPr lang="en-GB" sz="800" b="0" dirty="0" err="1" smtClean="0">
                          <a:solidFill>
                            <a:schemeClr val="tx1"/>
                          </a:solidFill>
                          <a:latin typeface="+mj-lt"/>
                        </a:rPr>
                        <a:t>etc</a:t>
                      </a:r>
                      <a:r>
                        <a:rPr lang="en-GB" sz="800" b="0" dirty="0" smtClean="0">
                          <a:solidFill>
                            <a:schemeClr val="tx1"/>
                          </a:solidFill>
                          <a:latin typeface="+mj-lt"/>
                        </a:rPr>
                        <a:t>, cutlery, cooking utensils, food, clock, storage boxes shopping baskets, diary/books, pens, phones, cameras, lap top, dolls, clothes, nappies, potty, push chair, crib, high chair, dog, basket and lead. Dressing up clothes and shoes, bags, jewellery, hats and helmets</a:t>
                      </a:r>
                      <a:endParaRPr lang="en-GB" sz="800" b="0" dirty="0">
                        <a:solidFill>
                          <a:schemeClr val="tx1"/>
                        </a:solidFill>
                        <a:latin typeface="+mj-lt"/>
                      </a:endParaRPr>
                    </a:p>
                  </a:txBody>
                  <a:tcPr>
                    <a:solidFill>
                      <a:schemeClr val="bg1">
                        <a:lumMod val="95000"/>
                      </a:schemeClr>
                    </a:solidFill>
                  </a:tcPr>
                </a:tc>
                <a:tc>
                  <a:txBody>
                    <a:bodyPr/>
                    <a:lstStyle/>
                    <a:p>
                      <a:r>
                        <a:rPr lang="en-GB" sz="800" b="1" dirty="0" smtClean="0">
                          <a:solidFill>
                            <a:schemeClr val="tx1"/>
                          </a:solidFill>
                          <a:latin typeface="+mj-lt"/>
                        </a:rPr>
                        <a:t>Making Area</a:t>
                      </a:r>
                    </a:p>
                    <a:p>
                      <a:r>
                        <a:rPr lang="en-GB" sz="800" b="0" dirty="0" smtClean="0">
                          <a:solidFill>
                            <a:schemeClr val="tx1"/>
                          </a:solidFill>
                          <a:latin typeface="+mj-lt"/>
                        </a:rPr>
                        <a:t>Resources: Junk materials, boxes, plastic, paper, card, attaching resources</a:t>
                      </a:r>
                      <a:r>
                        <a:rPr lang="en-GB" sz="800" b="0" baseline="0" dirty="0" smtClean="0">
                          <a:solidFill>
                            <a:schemeClr val="tx1"/>
                          </a:solidFill>
                          <a:latin typeface="+mj-lt"/>
                        </a:rPr>
                        <a:t> – masking tape, glue, staplers, hole punch, split pins.  </a:t>
                      </a:r>
                      <a:r>
                        <a:rPr lang="en-GB" sz="800" b="0" baseline="0" dirty="0" err="1" smtClean="0">
                          <a:solidFill>
                            <a:schemeClr val="tx1"/>
                          </a:solidFill>
                          <a:latin typeface="+mj-lt"/>
                        </a:rPr>
                        <a:t>Embelishments</a:t>
                      </a:r>
                      <a:r>
                        <a:rPr lang="en-GB" sz="800" b="0" baseline="0" dirty="0" smtClean="0">
                          <a:solidFill>
                            <a:schemeClr val="tx1"/>
                          </a:solidFill>
                          <a:latin typeface="+mj-lt"/>
                        </a:rPr>
                        <a:t>: sequins, feathers, lolly sticks, matchsticks, beads.</a:t>
                      </a:r>
                      <a:endParaRPr lang="en-GB" sz="800" b="0" dirty="0">
                        <a:solidFill>
                          <a:schemeClr val="tx1"/>
                        </a:solidFill>
                        <a:latin typeface="+mj-lt"/>
                      </a:endParaRPr>
                    </a:p>
                  </a:txBody>
                  <a:tcPr>
                    <a:solidFill>
                      <a:schemeClr val="bg1">
                        <a:lumMod val="95000"/>
                      </a:schemeClr>
                    </a:solidFill>
                  </a:tcPr>
                </a:tc>
                <a:tc>
                  <a:txBody>
                    <a:bodyPr/>
                    <a:lstStyle/>
                    <a:p>
                      <a:r>
                        <a:rPr lang="en-GB" sz="800" b="1" dirty="0" smtClean="0">
                          <a:solidFill>
                            <a:schemeClr val="tx1"/>
                          </a:solidFill>
                          <a:latin typeface="+mj-lt"/>
                        </a:rPr>
                        <a:t>Maths Area:</a:t>
                      </a:r>
                    </a:p>
                    <a:p>
                      <a:r>
                        <a:rPr lang="en-GB" sz="800" b="0" dirty="0" smtClean="0">
                          <a:solidFill>
                            <a:schemeClr val="tx1"/>
                          </a:solidFill>
                        </a:rPr>
                        <a:t>Resources: number line with dots on wall, small parts, sorting objects, sorting bowls, stacking cups, shape sorters, 2 d shapes, abacus, chequers board, weighing scales, number cars, playing cards, calculators, phones, jigsaws, wooden puzzles, meter ruler, shoe measurer, giant foam dice. </a:t>
                      </a:r>
                      <a:endParaRPr lang="en-GB" sz="800" b="0" dirty="0">
                        <a:solidFill>
                          <a:schemeClr val="tx1"/>
                        </a:solidFill>
                        <a:latin typeface="+mj-lt"/>
                      </a:endParaRPr>
                    </a:p>
                  </a:txBody>
                  <a:tcPr>
                    <a:solidFill>
                      <a:schemeClr val="bg1">
                        <a:lumMod val="95000"/>
                      </a:schemeClr>
                    </a:solidFill>
                  </a:tcPr>
                </a:tc>
                <a:tc>
                  <a:txBody>
                    <a:bodyPr/>
                    <a:lstStyle/>
                    <a:p>
                      <a:r>
                        <a:rPr lang="en-GB" sz="800" b="1" dirty="0" smtClean="0">
                          <a:solidFill>
                            <a:schemeClr val="tx1"/>
                          </a:solidFill>
                          <a:latin typeface="+mj-lt"/>
                        </a:rPr>
                        <a:t>PSHE:</a:t>
                      </a:r>
                    </a:p>
                    <a:p>
                      <a:r>
                        <a:rPr lang="en-GB" sz="800" b="0" dirty="0" smtClean="0">
                          <a:solidFill>
                            <a:schemeClr val="tx1"/>
                          </a:solidFill>
                          <a:latin typeface="+mj-lt"/>
                        </a:rPr>
                        <a:t>Feeling books, weekly vote, names to vote with.</a:t>
                      </a:r>
                      <a:endParaRPr lang="en-GB" sz="800" b="0" dirty="0">
                        <a:solidFill>
                          <a:schemeClr val="tx1"/>
                        </a:solidFill>
                        <a:latin typeface="+mj-lt"/>
                      </a:endParaRPr>
                    </a:p>
                  </a:txBody>
                  <a:tcPr>
                    <a:solidFill>
                      <a:schemeClr val="bg1">
                        <a:lumMod val="95000"/>
                      </a:schemeClr>
                    </a:solidFill>
                  </a:tcPr>
                </a:tc>
                <a:extLst>
                  <a:ext uri="{0D108BD9-81ED-4DB2-BD59-A6C34878D82A}">
                    <a16:rowId xmlns:a16="http://schemas.microsoft.com/office/drawing/2014/main" xmlns="" val="2138911818"/>
                  </a:ext>
                </a:extLst>
              </a:tr>
              <a:tr h="728089">
                <a:tc rowSpan="2">
                  <a:txBody>
                    <a:bodyPr/>
                    <a:lstStyle/>
                    <a:p>
                      <a:pPr algn="ctr"/>
                      <a:r>
                        <a:rPr lang="en-GB" sz="1200" b="1" dirty="0" smtClean="0">
                          <a:latin typeface="+mj-lt"/>
                        </a:rPr>
                        <a:t>Outside</a:t>
                      </a:r>
                      <a:r>
                        <a:rPr lang="en-GB" sz="1200" b="1" baseline="0" dirty="0" smtClean="0">
                          <a:latin typeface="+mj-lt"/>
                        </a:rPr>
                        <a:t> Provision</a:t>
                      </a:r>
                      <a:endParaRPr lang="en-GB" sz="1200" b="1" dirty="0">
                        <a:latin typeface="+mj-lt"/>
                      </a:endParaRPr>
                    </a:p>
                  </a:txBody>
                  <a:tcPr vert="vert270">
                    <a:solidFill>
                      <a:schemeClr val="bg1">
                        <a:lumMod val="85000"/>
                      </a:schemeClr>
                    </a:solidFill>
                  </a:tcPr>
                </a:tc>
                <a:tc>
                  <a:txBody>
                    <a:bodyPr/>
                    <a:lstStyle/>
                    <a:p>
                      <a:r>
                        <a:rPr lang="en-GB" sz="800" b="1" dirty="0" smtClean="0"/>
                        <a:t>Gravel Resources: </a:t>
                      </a:r>
                      <a:r>
                        <a:rPr lang="en-GB" sz="800" dirty="0" smtClean="0"/>
                        <a:t>Gravel, painted stones, number stones, digger, spades, containers, pulley, wheelbarrow, trolley, high </a:t>
                      </a:r>
                      <a:r>
                        <a:rPr lang="en-GB" sz="800" dirty="0" err="1" smtClean="0"/>
                        <a:t>viz</a:t>
                      </a:r>
                      <a:r>
                        <a:rPr lang="en-GB" sz="800" dirty="0" smtClean="0"/>
                        <a:t> vests, helmets, spirit level, small planks, construction vehicles and signage. Possible exploration/skills: Gross motor, fine motor, role play, recognising; numbers, letters, colours, shapes</a:t>
                      </a:r>
                      <a:endParaRPr lang="en-GB" sz="800" dirty="0">
                        <a:latin typeface="+mj-lt"/>
                      </a:endParaRPr>
                    </a:p>
                  </a:txBody>
                  <a:tcPr>
                    <a:solidFill>
                      <a:schemeClr val="bg1">
                        <a:lumMod val="85000"/>
                      </a:schemeClr>
                    </a:solidFill>
                  </a:tcPr>
                </a:tc>
                <a:tc>
                  <a:txBody>
                    <a:bodyPr/>
                    <a:lstStyle/>
                    <a:p>
                      <a:r>
                        <a:rPr lang="en-GB" sz="800" b="1" dirty="0" smtClean="0"/>
                        <a:t>Exploration kitchen </a:t>
                      </a:r>
                      <a:r>
                        <a:rPr lang="en-GB" sz="800" dirty="0" smtClean="0"/>
                        <a:t>Resources: Kitchen, bowls, utensils, cutlery, scissors, empty hand wash bottles with coloured water, fruit and vegetables, herbs and leaves. Possible exploration/skills: Scissor skills, cutting skills, sensory play, gross motor, filling and emptying., capacity </a:t>
                      </a:r>
                      <a:endParaRPr lang="en-GB" sz="800" dirty="0">
                        <a:latin typeface="+mj-lt"/>
                      </a:endParaRPr>
                    </a:p>
                  </a:txBody>
                  <a:tcPr>
                    <a:solidFill>
                      <a:schemeClr val="bg1">
                        <a:lumMod val="85000"/>
                      </a:schemeClr>
                    </a:solidFill>
                  </a:tcPr>
                </a:tc>
                <a:tc>
                  <a:txBody>
                    <a:bodyPr/>
                    <a:lstStyle/>
                    <a:p>
                      <a:r>
                        <a:rPr lang="en-GB" sz="800" b="1" dirty="0" smtClean="0"/>
                        <a:t>Stage </a:t>
                      </a:r>
                      <a:r>
                        <a:rPr lang="en-GB" sz="800" dirty="0" smtClean="0"/>
                        <a:t>Resources: pallet, seats, musical instruments, </a:t>
                      </a:r>
                      <a:r>
                        <a:rPr lang="en-GB" sz="800" dirty="0" err="1" smtClean="0"/>
                        <a:t>pom</a:t>
                      </a:r>
                      <a:r>
                        <a:rPr lang="en-GB" sz="800" dirty="0" smtClean="0"/>
                        <a:t> </a:t>
                      </a:r>
                      <a:r>
                        <a:rPr lang="en-GB" sz="800" dirty="0" err="1" smtClean="0"/>
                        <a:t>poms</a:t>
                      </a:r>
                      <a:r>
                        <a:rPr lang="en-GB" sz="800" dirty="0" smtClean="0"/>
                        <a:t>,</a:t>
                      </a:r>
                      <a:r>
                        <a:rPr lang="en-GB" sz="800" baseline="0" dirty="0" smtClean="0"/>
                        <a:t> costumes.</a:t>
                      </a:r>
                    </a:p>
                    <a:p>
                      <a:r>
                        <a:rPr lang="en-GB" sz="800" dirty="0" smtClean="0"/>
                        <a:t> Possible exploration/skills: Role play, singing and dancing, small world play </a:t>
                      </a:r>
                      <a:endParaRPr lang="en-GB" sz="800" dirty="0">
                        <a:latin typeface="+mj-lt"/>
                      </a:endParaRPr>
                    </a:p>
                  </a:txBody>
                  <a:tcPr>
                    <a:solidFill>
                      <a:schemeClr val="bg1">
                        <a:lumMod val="85000"/>
                      </a:schemeClr>
                    </a:solidFill>
                  </a:tcPr>
                </a:tc>
                <a:tc>
                  <a:txBody>
                    <a:bodyPr/>
                    <a:lstStyle/>
                    <a:p>
                      <a:r>
                        <a:rPr lang="en-GB" sz="800" b="1" dirty="0" smtClean="0"/>
                        <a:t>Construction</a:t>
                      </a:r>
                      <a:r>
                        <a:rPr lang="en-GB" sz="800" b="1" baseline="0" dirty="0" smtClean="0"/>
                        <a:t> Area</a:t>
                      </a:r>
                      <a:r>
                        <a:rPr lang="en-GB" sz="800" dirty="0" smtClean="0"/>
                        <a:t> Resources: palette, plastic trays, planks, tyres. Possible exploration/skills: Gross motor, problem solving, working together </a:t>
                      </a:r>
                      <a:endParaRPr lang="en-GB" sz="800" dirty="0">
                        <a:latin typeface="+mj-lt"/>
                      </a:endParaRPr>
                    </a:p>
                  </a:txBody>
                  <a:tcPr>
                    <a:solidFill>
                      <a:schemeClr val="bg1">
                        <a:lumMod val="85000"/>
                      </a:schemeClr>
                    </a:solidFill>
                  </a:tcPr>
                </a:tc>
                <a:tc>
                  <a:txBody>
                    <a:bodyPr/>
                    <a:lstStyle/>
                    <a:p>
                      <a:r>
                        <a:rPr lang="en-GB" sz="800" b="1" dirty="0" smtClean="0"/>
                        <a:t>Book nook </a:t>
                      </a:r>
                    </a:p>
                    <a:p>
                      <a:r>
                        <a:rPr lang="en-GB" sz="800" b="0" dirty="0" smtClean="0"/>
                        <a:t>Resources: </a:t>
                      </a:r>
                      <a:r>
                        <a:rPr lang="en-GB" sz="800" dirty="0" smtClean="0"/>
                        <a:t>Selection of books</a:t>
                      </a:r>
                      <a:r>
                        <a:rPr lang="en-GB" sz="800" baseline="0" dirty="0" smtClean="0"/>
                        <a:t> changed weekly, cushions, beanbag, sofa and chairs.</a:t>
                      </a:r>
                      <a:endParaRPr lang="en-GB" sz="800" dirty="0" smtClean="0"/>
                    </a:p>
                    <a:p>
                      <a:r>
                        <a:rPr lang="en-GB" sz="800" dirty="0" smtClean="0"/>
                        <a:t>Possible exploration/skills: Sharing books, independently looking at books, role play, recognising sounds, concepts of print, story telling </a:t>
                      </a:r>
                      <a:endParaRPr lang="en-GB" sz="800" dirty="0">
                        <a:latin typeface="+mj-lt"/>
                      </a:endParaRPr>
                    </a:p>
                  </a:txBody>
                  <a:tcPr>
                    <a:solidFill>
                      <a:schemeClr val="bg1">
                        <a:lumMod val="85000"/>
                      </a:schemeClr>
                    </a:solidFill>
                  </a:tcPr>
                </a:tc>
                <a:tc>
                  <a:txBody>
                    <a:bodyPr/>
                    <a:lstStyle/>
                    <a:p>
                      <a:r>
                        <a:rPr lang="en-GB" sz="800" b="1" dirty="0" smtClean="0">
                          <a:latin typeface="+mj-lt"/>
                        </a:rPr>
                        <a:t>Mark Making</a:t>
                      </a:r>
                    </a:p>
                    <a:p>
                      <a:r>
                        <a:rPr lang="en-GB" sz="800" dirty="0" smtClean="0"/>
                        <a:t>Resources: chalk boards, chalk, containers and brushes. </a:t>
                      </a:r>
                    </a:p>
                    <a:p>
                      <a:r>
                        <a:rPr lang="en-GB" sz="800" dirty="0" smtClean="0"/>
                        <a:t>Possible exploration/skills: Gross motor, fine motor</a:t>
                      </a:r>
                      <a:endParaRPr lang="en-GB" sz="800" dirty="0" smtClean="0">
                        <a:latin typeface="+mj-lt"/>
                      </a:endParaRPr>
                    </a:p>
                  </a:txBody>
                  <a:tcPr>
                    <a:solidFill>
                      <a:schemeClr val="bg1">
                        <a:lumMod val="85000"/>
                      </a:schemeClr>
                    </a:solidFill>
                  </a:tcPr>
                </a:tc>
                <a:tc>
                  <a:txBody>
                    <a:bodyPr/>
                    <a:lstStyle/>
                    <a:p>
                      <a:r>
                        <a:rPr lang="en-GB" sz="800" b="1" dirty="0" smtClean="0">
                          <a:latin typeface="+mj-lt"/>
                        </a:rPr>
                        <a:t>Sand/Water</a:t>
                      </a:r>
                    </a:p>
                    <a:p>
                      <a:r>
                        <a:rPr lang="en-GB" sz="800" dirty="0" smtClean="0">
                          <a:latin typeface="+mj-lt"/>
                        </a:rPr>
                        <a:t>Resources:  Sand and water trays.  Contents</a:t>
                      </a:r>
                      <a:r>
                        <a:rPr lang="en-GB" sz="800" baseline="0" dirty="0" smtClean="0">
                          <a:latin typeface="+mj-lt"/>
                        </a:rPr>
                        <a:t> changed weekly.  Sieves, tweezers, pouring, small world, guttering, pipets, funnels, </a:t>
                      </a:r>
                    </a:p>
                    <a:p>
                      <a:r>
                        <a:rPr lang="en-GB" sz="800" dirty="0" smtClean="0"/>
                        <a:t>Possible exploration/skills: Fine motor, gross motor, small world play, role play</a:t>
                      </a:r>
                      <a:endParaRPr lang="en-GB" sz="800" dirty="0">
                        <a:latin typeface="+mj-lt"/>
                      </a:endParaRPr>
                    </a:p>
                  </a:txBody>
                  <a:tcPr>
                    <a:solidFill>
                      <a:schemeClr val="bg1">
                        <a:lumMod val="85000"/>
                      </a:schemeClr>
                    </a:solidFill>
                  </a:tcPr>
                </a:tc>
                <a:tc>
                  <a:txBody>
                    <a:bodyPr/>
                    <a:lstStyle/>
                    <a:p>
                      <a:r>
                        <a:rPr lang="en-GB" sz="800" b="1" dirty="0" smtClean="0">
                          <a:latin typeface="+mj-lt"/>
                        </a:rPr>
                        <a:t>Bikes</a:t>
                      </a:r>
                    </a:p>
                    <a:p>
                      <a:r>
                        <a:rPr lang="en-GB" sz="800" dirty="0" smtClean="0">
                          <a:latin typeface="+mj-lt"/>
                        </a:rPr>
                        <a:t>Resources: Bikes, pushchairs,</a:t>
                      </a:r>
                      <a:r>
                        <a:rPr lang="en-GB" sz="800" baseline="0" dirty="0" smtClean="0">
                          <a:latin typeface="+mj-lt"/>
                        </a:rPr>
                        <a:t> scooters, road signs, timer.</a:t>
                      </a:r>
                    </a:p>
                    <a:p>
                      <a:r>
                        <a:rPr lang="en-GB" sz="800" baseline="0" dirty="0" smtClean="0">
                          <a:latin typeface="+mj-lt"/>
                        </a:rPr>
                        <a:t>Possible exploration/skills:  Gross motor control</a:t>
                      </a:r>
                      <a:endParaRPr lang="en-GB" sz="800" dirty="0">
                        <a:latin typeface="+mj-lt"/>
                      </a:endParaRPr>
                    </a:p>
                  </a:txBody>
                  <a:tcPr>
                    <a:solidFill>
                      <a:schemeClr val="bg1">
                        <a:lumMod val="85000"/>
                      </a:schemeClr>
                    </a:solidFill>
                  </a:tcPr>
                </a:tc>
                <a:tc>
                  <a:txBody>
                    <a:bodyPr/>
                    <a:lstStyle/>
                    <a:p>
                      <a:r>
                        <a:rPr lang="en-GB" sz="800" b="1" dirty="0" smtClean="0"/>
                        <a:t>Planters</a:t>
                      </a:r>
                    </a:p>
                    <a:p>
                      <a:r>
                        <a:rPr lang="en-GB" sz="800" dirty="0" smtClean="0"/>
                        <a:t>Resources: Planter with soil,</a:t>
                      </a:r>
                      <a:r>
                        <a:rPr lang="en-GB" sz="800" baseline="0" dirty="0" smtClean="0"/>
                        <a:t> herbs, flowers, vegetables.</a:t>
                      </a:r>
                    </a:p>
                    <a:p>
                      <a:r>
                        <a:rPr lang="en-GB" sz="800" dirty="0" smtClean="0"/>
                        <a:t>Possible exploration/ skills: Planting and caring for plants </a:t>
                      </a:r>
                      <a:endParaRPr lang="en-GB" sz="800" dirty="0">
                        <a:latin typeface="+mj-lt"/>
                      </a:endParaRPr>
                    </a:p>
                  </a:txBody>
                  <a:tcPr>
                    <a:solidFill>
                      <a:schemeClr val="bg1">
                        <a:lumMod val="85000"/>
                      </a:schemeClr>
                    </a:solidFill>
                  </a:tcPr>
                </a:tc>
                <a:extLst>
                  <a:ext uri="{0D108BD9-81ED-4DB2-BD59-A6C34878D82A}">
                    <a16:rowId xmlns:a16="http://schemas.microsoft.com/office/drawing/2014/main" xmlns="" val="3854720555"/>
                  </a:ext>
                </a:extLst>
              </a:tr>
              <a:tr h="728089">
                <a:tc vMerge="1">
                  <a:txBody>
                    <a:bodyPr/>
                    <a:lstStyle/>
                    <a:p>
                      <a:endParaRPr lang="en-GB" sz="1200" dirty="0">
                        <a:latin typeface="+mj-lt"/>
                      </a:endParaRPr>
                    </a:p>
                  </a:txBody>
                  <a:tcPr>
                    <a:solidFill>
                      <a:schemeClr val="bg1">
                        <a:lumMod val="85000"/>
                      </a:schemeClr>
                    </a:solidFill>
                  </a:tcPr>
                </a:tc>
                <a:tc>
                  <a:txBody>
                    <a:bodyPr/>
                    <a:lstStyle/>
                    <a:p>
                      <a:r>
                        <a:rPr lang="en-GB" sz="800" b="1" dirty="0" smtClean="0"/>
                        <a:t>Sports equipment </a:t>
                      </a:r>
                      <a:r>
                        <a:rPr lang="en-GB" sz="800" dirty="0" smtClean="0"/>
                        <a:t>Resources: Footballs, small balls, rackets, cricket bats, cup stilts, giant snakes and ladders, giant numeracy dice, bean bags, bean bag animals, quoits hoops. Possible exploration/skills: Physical skills, sorting and matching, counting</a:t>
                      </a:r>
                      <a:endParaRPr lang="en-GB" sz="800" dirty="0">
                        <a:latin typeface="+mj-lt"/>
                      </a:endParaRPr>
                    </a:p>
                  </a:txBody>
                  <a:tcPr>
                    <a:solidFill>
                      <a:schemeClr val="bg1">
                        <a:lumMod val="85000"/>
                      </a:schemeClr>
                    </a:solidFill>
                  </a:tcPr>
                </a:tc>
                <a:tc>
                  <a:txBody>
                    <a:bodyPr/>
                    <a:lstStyle/>
                    <a:p>
                      <a:r>
                        <a:rPr lang="en-GB" sz="800" b="1" dirty="0" smtClean="0">
                          <a:latin typeface="+mj-lt"/>
                        </a:rPr>
                        <a:t>Climbing frame/slide</a:t>
                      </a:r>
                    </a:p>
                    <a:p>
                      <a:r>
                        <a:rPr lang="en-GB" sz="800" dirty="0" smtClean="0">
                          <a:latin typeface="+mj-lt"/>
                        </a:rPr>
                        <a:t>Possible</a:t>
                      </a:r>
                      <a:r>
                        <a:rPr lang="en-GB" sz="800" baseline="0" dirty="0" smtClean="0">
                          <a:latin typeface="+mj-lt"/>
                        </a:rPr>
                        <a:t> exploration/skills:</a:t>
                      </a:r>
                    </a:p>
                    <a:p>
                      <a:r>
                        <a:rPr lang="en-GB" sz="800" baseline="0" dirty="0" smtClean="0">
                          <a:latin typeface="+mj-lt"/>
                        </a:rPr>
                        <a:t>Physical skills, climbing, balancing, risk taking.</a:t>
                      </a:r>
                    </a:p>
                    <a:p>
                      <a:endParaRPr lang="en-GB" sz="1000" dirty="0">
                        <a:latin typeface="+mj-lt"/>
                      </a:endParaRPr>
                    </a:p>
                  </a:txBody>
                  <a:tcPr>
                    <a:solidFill>
                      <a:schemeClr val="bg1">
                        <a:lumMod val="85000"/>
                      </a:schemeClr>
                    </a:solidFill>
                  </a:tcPr>
                </a:tc>
                <a:tc>
                  <a:txBody>
                    <a:bodyPr/>
                    <a:lstStyle/>
                    <a:p>
                      <a:r>
                        <a:rPr lang="en-GB" sz="800" b="1" dirty="0" smtClean="0"/>
                        <a:t>Painting Resources: Easel</a:t>
                      </a:r>
                      <a:r>
                        <a:rPr lang="en-GB" sz="800" b="1" baseline="0" dirty="0" smtClean="0"/>
                        <a:t> </a:t>
                      </a:r>
                      <a:r>
                        <a:rPr lang="en-GB" sz="800" dirty="0" smtClean="0"/>
                        <a:t>paint, brushes of different sizes. </a:t>
                      </a:r>
                    </a:p>
                    <a:p>
                      <a:r>
                        <a:rPr lang="en-GB" sz="800" dirty="0" smtClean="0"/>
                        <a:t>Possible exploration/skills: Gross motor, sensory play </a:t>
                      </a:r>
                      <a:endParaRPr lang="en-GB" sz="800" dirty="0">
                        <a:latin typeface="+mj-lt"/>
                      </a:endParaRPr>
                    </a:p>
                  </a:txBody>
                  <a:tcPr>
                    <a:solidFill>
                      <a:schemeClr val="bg1">
                        <a:lumMod val="85000"/>
                      </a:schemeClr>
                    </a:solidFill>
                  </a:tcPr>
                </a:tc>
                <a:tc>
                  <a:txBody>
                    <a:bodyPr/>
                    <a:lstStyle/>
                    <a:p>
                      <a:r>
                        <a:rPr lang="en-GB" sz="800" b="1" dirty="0" smtClean="0">
                          <a:latin typeface="+mj-lt"/>
                        </a:rPr>
                        <a:t>Tuff spot</a:t>
                      </a:r>
                    </a:p>
                    <a:p>
                      <a:r>
                        <a:rPr lang="en-GB" sz="800" dirty="0" smtClean="0">
                          <a:latin typeface="+mj-lt"/>
                        </a:rPr>
                        <a:t>Small world/sensory play </a:t>
                      </a:r>
                      <a:endParaRPr lang="en-GB" sz="800" dirty="0">
                        <a:latin typeface="+mj-lt"/>
                      </a:endParaRPr>
                    </a:p>
                  </a:txBody>
                  <a:tcPr>
                    <a:solidFill>
                      <a:schemeClr val="bg1">
                        <a:lumMod val="85000"/>
                      </a:schemeClr>
                    </a:solidFill>
                  </a:tcPr>
                </a:tc>
                <a:tc>
                  <a:txBody>
                    <a:bodyPr/>
                    <a:lstStyle/>
                    <a:p>
                      <a:r>
                        <a:rPr lang="en-GB" sz="800" b="1" dirty="0" smtClean="0"/>
                        <a:t>Dinosaur world </a:t>
                      </a:r>
                      <a:r>
                        <a:rPr lang="en-GB" sz="800" dirty="0" smtClean="0"/>
                        <a:t>Resources: Tyres with grass and gravel, dinosaurs, signage. </a:t>
                      </a:r>
                    </a:p>
                    <a:p>
                      <a:r>
                        <a:rPr lang="en-GB" sz="800" dirty="0" smtClean="0"/>
                        <a:t>Possible exploration/skills: Role play, letter recognition. </a:t>
                      </a:r>
                      <a:endParaRPr lang="en-GB" sz="800" dirty="0">
                        <a:latin typeface="+mj-lt"/>
                      </a:endParaRPr>
                    </a:p>
                  </a:txBody>
                  <a:tcPr>
                    <a:solidFill>
                      <a:schemeClr val="bg1">
                        <a:lumMod val="85000"/>
                      </a:schemeClr>
                    </a:solidFill>
                  </a:tcPr>
                </a:tc>
                <a:tc>
                  <a:txBody>
                    <a:bodyPr/>
                    <a:lstStyle/>
                    <a:p>
                      <a:r>
                        <a:rPr lang="en-GB" sz="800" b="1" dirty="0" smtClean="0">
                          <a:latin typeface="+mj-lt"/>
                        </a:rPr>
                        <a:t>Role Play</a:t>
                      </a:r>
                    </a:p>
                    <a:p>
                      <a:r>
                        <a:rPr lang="en-GB" sz="800" dirty="0" smtClean="0">
                          <a:latin typeface="+mj-lt"/>
                        </a:rPr>
                        <a:t>Ongoing role play area</a:t>
                      </a:r>
                      <a:r>
                        <a:rPr lang="en-GB" sz="800" baseline="0" dirty="0" smtClean="0">
                          <a:latin typeface="+mj-lt"/>
                        </a:rPr>
                        <a:t> changed to children’s interests.</a:t>
                      </a:r>
                      <a:endParaRPr lang="en-GB" sz="800" dirty="0">
                        <a:latin typeface="+mj-lt"/>
                      </a:endParaRPr>
                    </a:p>
                  </a:txBody>
                  <a:tcPr>
                    <a:solidFill>
                      <a:schemeClr val="bg1">
                        <a:lumMod val="85000"/>
                      </a:schemeClr>
                    </a:solidFill>
                  </a:tcPr>
                </a:tc>
                <a:tc>
                  <a:txBody>
                    <a:bodyPr/>
                    <a:lstStyle/>
                    <a:p>
                      <a:r>
                        <a:rPr lang="en-GB" sz="800" b="1" dirty="0" smtClean="0">
                          <a:latin typeface="+mj-lt"/>
                        </a:rPr>
                        <a:t>Log circle</a:t>
                      </a:r>
                    </a:p>
                    <a:p>
                      <a:r>
                        <a:rPr lang="en-GB" sz="800" dirty="0" smtClean="0">
                          <a:latin typeface="+mj-lt"/>
                        </a:rPr>
                        <a:t>Logs, chippings.</a:t>
                      </a:r>
                    </a:p>
                    <a:p>
                      <a:r>
                        <a:rPr lang="en-GB" sz="800" dirty="0" smtClean="0">
                          <a:latin typeface="+mj-lt"/>
                        </a:rPr>
                        <a:t>Possible</a:t>
                      </a:r>
                      <a:r>
                        <a:rPr lang="en-GB" sz="800" baseline="0" dirty="0" smtClean="0">
                          <a:latin typeface="+mj-lt"/>
                        </a:rPr>
                        <a:t> explorations/skills – Story telling, circle games, forest school skills.</a:t>
                      </a:r>
                      <a:endParaRPr lang="en-GB" sz="800" dirty="0">
                        <a:latin typeface="+mj-lt"/>
                      </a:endParaRPr>
                    </a:p>
                  </a:txBody>
                  <a:tcPr>
                    <a:solidFill>
                      <a:schemeClr val="bg1">
                        <a:lumMod val="85000"/>
                      </a:schemeClr>
                    </a:solidFill>
                  </a:tcPr>
                </a:tc>
                <a:tc>
                  <a:txBody>
                    <a:bodyPr/>
                    <a:lstStyle/>
                    <a:p>
                      <a:endParaRPr lang="en-GB" sz="1000">
                        <a:latin typeface="+mj-lt"/>
                      </a:endParaRPr>
                    </a:p>
                  </a:txBody>
                  <a:tcPr>
                    <a:solidFill>
                      <a:schemeClr val="bg1">
                        <a:lumMod val="85000"/>
                      </a:schemeClr>
                    </a:solidFill>
                  </a:tcPr>
                </a:tc>
                <a:tc>
                  <a:txBody>
                    <a:bodyPr/>
                    <a:lstStyle/>
                    <a:p>
                      <a:endParaRPr lang="en-GB" sz="1000" dirty="0">
                        <a:latin typeface="+mj-lt"/>
                      </a:endParaRPr>
                    </a:p>
                  </a:txBody>
                  <a:tcPr>
                    <a:solidFill>
                      <a:schemeClr val="bg1">
                        <a:lumMod val="85000"/>
                      </a:schemeClr>
                    </a:solidFill>
                  </a:tcPr>
                </a:tc>
                <a:extLst>
                  <a:ext uri="{0D108BD9-81ED-4DB2-BD59-A6C34878D82A}">
                    <a16:rowId xmlns:a16="http://schemas.microsoft.com/office/drawing/2014/main" xmlns="" val="1654128340"/>
                  </a:ext>
                </a:extLst>
              </a:tr>
            </a:tbl>
          </a:graphicData>
        </a:graphic>
      </p:graphicFrame>
      <p:sp>
        <p:nvSpPr>
          <p:cNvPr id="5" name="TextBox 4"/>
          <p:cNvSpPr txBox="1"/>
          <p:nvPr/>
        </p:nvSpPr>
        <p:spPr>
          <a:xfrm>
            <a:off x="3605889" y="73334"/>
            <a:ext cx="5168403" cy="646331"/>
          </a:xfrm>
          <a:prstGeom prst="rect">
            <a:avLst/>
          </a:prstGeom>
          <a:noFill/>
        </p:spPr>
        <p:txBody>
          <a:bodyPr wrap="none" rtlCol="0">
            <a:spAutoFit/>
          </a:bodyPr>
          <a:lstStyle/>
          <a:p>
            <a:r>
              <a:rPr lang="en-GB" sz="3600" dirty="0" smtClean="0">
                <a:latin typeface="Amatic SC" panose="020B0604020202020204" charset="-79"/>
                <a:cs typeface="Amatic SC" panose="020B0604020202020204" charset="-79"/>
              </a:rPr>
              <a:t>Continuous Provision Resources/Plan</a:t>
            </a:r>
            <a:endParaRPr lang="en-GB" sz="3600" dirty="0">
              <a:latin typeface="Amatic SC" panose="020B0604020202020204" charset="-79"/>
              <a:cs typeface="Amatic SC" panose="020B0604020202020204" charset="-79"/>
            </a:endParaRPr>
          </a:p>
        </p:txBody>
      </p:sp>
    </p:spTree>
    <p:extLst>
      <p:ext uri="{BB962C8B-B14F-4D97-AF65-F5344CB8AC3E}">
        <p14:creationId xmlns:p14="http://schemas.microsoft.com/office/powerpoint/2010/main" val="38461015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53FE212D-BFC9-4D6B-BB25-2170A4F1783E}"/>
              </a:ext>
            </a:extLst>
          </p:cNvPr>
          <p:cNvSpPr txBox="1">
            <a:spLocks/>
          </p:cNvSpPr>
          <p:nvPr/>
        </p:nvSpPr>
        <p:spPr>
          <a:xfrm>
            <a:off x="838200" y="-762372"/>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smtClean="0">
                <a:latin typeface="Amatic SC" panose="00000500000000000000" pitchFamily="2" charset="-79"/>
                <a:cs typeface="Amatic SC" panose="00000500000000000000" pitchFamily="2" charset="-79"/>
              </a:rPr>
              <a:t>Preschool </a:t>
            </a:r>
            <a:r>
              <a:rPr lang="en-US" sz="3600" dirty="0">
                <a:latin typeface="Amatic SC" panose="00000500000000000000" pitchFamily="2" charset="-79"/>
                <a:cs typeface="Amatic SC" panose="00000500000000000000" pitchFamily="2" charset="-79"/>
              </a:rPr>
              <a:t>Long Term Plan </a:t>
            </a:r>
            <a:endParaRPr lang="en-GB" sz="3600" dirty="0">
              <a:latin typeface="Amatic SC" panose="00000500000000000000" pitchFamily="2" charset="-79"/>
              <a:cs typeface="Amatic SC" panose="00000500000000000000" pitchFamily="2" charset="-79"/>
            </a:endParaRPr>
          </a:p>
        </p:txBody>
      </p:sp>
      <p:pic>
        <p:nvPicPr>
          <p:cNvPr id="2" name="Picture 1"/>
          <p:cNvPicPr>
            <a:picLocks noChangeAspect="1"/>
          </p:cNvPicPr>
          <p:nvPr/>
        </p:nvPicPr>
        <p:blipFill>
          <a:blip r:embed="rId2"/>
          <a:stretch>
            <a:fillRect/>
          </a:stretch>
        </p:blipFill>
        <p:spPr>
          <a:xfrm>
            <a:off x="267474" y="870208"/>
            <a:ext cx="5690143" cy="4318479"/>
          </a:xfrm>
          <a:prstGeom prst="rect">
            <a:avLst/>
          </a:prstGeom>
        </p:spPr>
      </p:pic>
      <p:pic>
        <p:nvPicPr>
          <p:cNvPr id="5" name="Picture 4"/>
          <p:cNvPicPr>
            <a:picLocks noChangeAspect="1"/>
          </p:cNvPicPr>
          <p:nvPr/>
        </p:nvPicPr>
        <p:blipFill>
          <a:blip r:embed="rId3"/>
          <a:stretch>
            <a:fillRect/>
          </a:stretch>
        </p:blipFill>
        <p:spPr>
          <a:xfrm>
            <a:off x="6261692" y="870208"/>
            <a:ext cx="5366278" cy="5634592"/>
          </a:xfrm>
          <a:prstGeom prst="rect">
            <a:avLst/>
          </a:prstGeom>
        </p:spPr>
      </p:pic>
    </p:spTree>
    <p:extLst>
      <p:ext uri="{BB962C8B-B14F-4D97-AF65-F5344CB8AC3E}">
        <p14:creationId xmlns:p14="http://schemas.microsoft.com/office/powerpoint/2010/main" val="19791241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53FE212D-BFC9-4D6B-BB25-2170A4F1783E}"/>
              </a:ext>
            </a:extLst>
          </p:cNvPr>
          <p:cNvSpPr txBox="1">
            <a:spLocks/>
          </p:cNvSpPr>
          <p:nvPr/>
        </p:nvSpPr>
        <p:spPr>
          <a:xfrm>
            <a:off x="838200" y="-762372"/>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smtClean="0">
                <a:latin typeface="Amatic SC" panose="00000500000000000000" pitchFamily="2" charset="-79"/>
                <a:cs typeface="Amatic SC" panose="00000500000000000000" pitchFamily="2" charset="-79"/>
              </a:rPr>
              <a:t>Preschool </a:t>
            </a:r>
            <a:r>
              <a:rPr lang="en-US" sz="3600" dirty="0">
                <a:latin typeface="Amatic SC" panose="00000500000000000000" pitchFamily="2" charset="-79"/>
                <a:cs typeface="Amatic SC" panose="00000500000000000000" pitchFamily="2" charset="-79"/>
              </a:rPr>
              <a:t>Long Term Plan </a:t>
            </a:r>
            <a:endParaRPr lang="en-GB" sz="3600" dirty="0">
              <a:latin typeface="Amatic SC" panose="00000500000000000000" pitchFamily="2" charset="-79"/>
              <a:cs typeface="Amatic SC" panose="00000500000000000000" pitchFamily="2" charset="-79"/>
            </a:endParaRPr>
          </a:p>
        </p:txBody>
      </p:sp>
      <p:pic>
        <p:nvPicPr>
          <p:cNvPr id="3" name="Picture 2"/>
          <p:cNvPicPr>
            <a:picLocks noChangeAspect="1"/>
          </p:cNvPicPr>
          <p:nvPr/>
        </p:nvPicPr>
        <p:blipFill>
          <a:blip r:embed="rId2"/>
          <a:stretch>
            <a:fillRect/>
          </a:stretch>
        </p:blipFill>
        <p:spPr>
          <a:xfrm>
            <a:off x="758788" y="823359"/>
            <a:ext cx="6569702" cy="5141506"/>
          </a:xfrm>
          <a:prstGeom prst="rect">
            <a:avLst/>
          </a:prstGeom>
        </p:spPr>
      </p:pic>
    </p:spTree>
    <p:extLst>
      <p:ext uri="{BB962C8B-B14F-4D97-AF65-F5344CB8AC3E}">
        <p14:creationId xmlns:p14="http://schemas.microsoft.com/office/powerpoint/2010/main" val="2445013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607192" y="88715"/>
            <a:ext cx="6536626" cy="6609797"/>
          </a:xfrm>
          <a:prstGeom prst="rect">
            <a:avLst/>
          </a:prstGeom>
        </p:spPr>
      </p:pic>
    </p:spTree>
    <p:extLst>
      <p:ext uri="{BB962C8B-B14F-4D97-AF65-F5344CB8AC3E}">
        <p14:creationId xmlns:p14="http://schemas.microsoft.com/office/powerpoint/2010/main" val="4363267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53FE212D-BFC9-4D6B-BB25-2170A4F1783E}"/>
              </a:ext>
            </a:extLst>
          </p:cNvPr>
          <p:cNvSpPr txBox="1">
            <a:spLocks/>
          </p:cNvSpPr>
          <p:nvPr/>
        </p:nvSpPr>
        <p:spPr>
          <a:xfrm>
            <a:off x="838200" y="-729843"/>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smtClean="0">
                <a:latin typeface="Amatic SC" panose="00000500000000000000" pitchFamily="2" charset="-79"/>
                <a:cs typeface="Amatic SC" panose="00000500000000000000" pitchFamily="2" charset="-79"/>
              </a:rPr>
              <a:t>Preschool </a:t>
            </a:r>
            <a:r>
              <a:rPr lang="en-US" sz="3600" dirty="0">
                <a:latin typeface="Amatic SC" panose="00000500000000000000" pitchFamily="2" charset="-79"/>
                <a:cs typeface="Amatic SC" panose="00000500000000000000" pitchFamily="2" charset="-79"/>
              </a:rPr>
              <a:t>Long Term Plan </a:t>
            </a:r>
            <a:endParaRPr lang="en-GB" sz="3600" dirty="0">
              <a:latin typeface="Amatic SC" panose="00000500000000000000" pitchFamily="2" charset="-79"/>
              <a:cs typeface="Amatic SC" panose="00000500000000000000" pitchFamily="2" charset="-79"/>
            </a:endParaRPr>
          </a:p>
        </p:txBody>
      </p:sp>
      <p:graphicFrame>
        <p:nvGraphicFramePr>
          <p:cNvPr id="3" name="Table 4">
            <a:extLst>
              <a:ext uri="{FF2B5EF4-FFF2-40B4-BE49-F238E27FC236}">
                <a16:creationId xmlns:a16="http://schemas.microsoft.com/office/drawing/2014/main" xmlns="" id="{C309D6EC-D8CA-42E0-9877-E82797564D7C}"/>
              </a:ext>
            </a:extLst>
          </p:cNvPr>
          <p:cNvGraphicFramePr>
            <a:graphicFrameLocks noGrp="1"/>
          </p:cNvGraphicFramePr>
          <p:nvPr>
            <p:extLst>
              <p:ext uri="{D42A27DB-BD31-4B8C-83A1-F6EECF244321}">
                <p14:modId xmlns:p14="http://schemas.microsoft.com/office/powerpoint/2010/main" val="3947302479"/>
              </p:ext>
            </p:extLst>
          </p:nvPr>
        </p:nvGraphicFramePr>
        <p:xfrm>
          <a:off x="366318" y="524472"/>
          <a:ext cx="11459364" cy="5237963"/>
        </p:xfrm>
        <a:graphic>
          <a:graphicData uri="http://schemas.openxmlformats.org/drawingml/2006/table">
            <a:tbl>
              <a:tblPr firstRow="1" bandRow="1">
                <a:tableStyleId>{5C22544A-7EE6-4342-B048-85BDC9FD1C3A}</a:tableStyleId>
              </a:tblPr>
              <a:tblGrid>
                <a:gridCol w="1637052">
                  <a:extLst>
                    <a:ext uri="{9D8B030D-6E8A-4147-A177-3AD203B41FA5}">
                      <a16:colId xmlns:a16="http://schemas.microsoft.com/office/drawing/2014/main" xmlns="" val="385991600"/>
                    </a:ext>
                  </a:extLst>
                </a:gridCol>
                <a:gridCol w="1637052">
                  <a:extLst>
                    <a:ext uri="{9D8B030D-6E8A-4147-A177-3AD203B41FA5}">
                      <a16:colId xmlns:a16="http://schemas.microsoft.com/office/drawing/2014/main" xmlns="" val="2865123548"/>
                    </a:ext>
                  </a:extLst>
                </a:gridCol>
                <a:gridCol w="1637052">
                  <a:extLst>
                    <a:ext uri="{9D8B030D-6E8A-4147-A177-3AD203B41FA5}">
                      <a16:colId xmlns:a16="http://schemas.microsoft.com/office/drawing/2014/main" xmlns="" val="872926247"/>
                    </a:ext>
                  </a:extLst>
                </a:gridCol>
                <a:gridCol w="1637052">
                  <a:extLst>
                    <a:ext uri="{9D8B030D-6E8A-4147-A177-3AD203B41FA5}">
                      <a16:colId xmlns:a16="http://schemas.microsoft.com/office/drawing/2014/main" xmlns="" val="1315738151"/>
                    </a:ext>
                  </a:extLst>
                </a:gridCol>
                <a:gridCol w="1637052">
                  <a:extLst>
                    <a:ext uri="{9D8B030D-6E8A-4147-A177-3AD203B41FA5}">
                      <a16:colId xmlns:a16="http://schemas.microsoft.com/office/drawing/2014/main" xmlns="" val="2709165749"/>
                    </a:ext>
                  </a:extLst>
                </a:gridCol>
                <a:gridCol w="1637052">
                  <a:extLst>
                    <a:ext uri="{9D8B030D-6E8A-4147-A177-3AD203B41FA5}">
                      <a16:colId xmlns:a16="http://schemas.microsoft.com/office/drawing/2014/main" xmlns="" val="2335150482"/>
                    </a:ext>
                  </a:extLst>
                </a:gridCol>
                <a:gridCol w="1637052">
                  <a:extLst>
                    <a:ext uri="{9D8B030D-6E8A-4147-A177-3AD203B41FA5}">
                      <a16:colId xmlns:a16="http://schemas.microsoft.com/office/drawing/2014/main" xmlns="" val="4046203905"/>
                    </a:ext>
                  </a:extLst>
                </a:gridCol>
              </a:tblGrid>
              <a:tr h="540848">
                <a:tc>
                  <a:txBody>
                    <a:bodyPr/>
                    <a:lstStyle/>
                    <a:p>
                      <a:pPr algn="ctr"/>
                      <a:endParaRPr lang="en-GB"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Autumn 1</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dirty="0">
                          <a:solidFill>
                            <a:schemeClr val="bg1">
                              <a:lumMod val="50000"/>
                            </a:schemeClr>
                          </a:solidFill>
                          <a:latin typeface="Amatic SC" panose="00000500000000000000" pitchFamily="2" charset="-79"/>
                          <a:cs typeface="Amatic SC" panose="00000500000000000000" pitchFamily="2" charset="-79"/>
                        </a:rPr>
                        <a:t>Autumn 2</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Spring 1</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Spring 2</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Summer 1</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Summer 2</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xmlns="" val="1913285939"/>
                  </a:ext>
                </a:extLst>
              </a:tr>
              <a:tr h="422123">
                <a:tc>
                  <a:txBody>
                    <a:bodyPr/>
                    <a:lstStyle/>
                    <a:p>
                      <a:pPr algn="ctr"/>
                      <a:r>
                        <a:rPr lang="en-US" sz="2000" b="0" dirty="0">
                          <a:latin typeface="Amatic SC" panose="00000500000000000000" pitchFamily="2" charset="-79"/>
                          <a:cs typeface="Amatic SC" panose="00000500000000000000" pitchFamily="2" charset="-79"/>
                        </a:rPr>
                        <a:t>General Themes </a:t>
                      </a:r>
                      <a:endParaRPr lang="en-GB" sz="20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2000" dirty="0">
                          <a:latin typeface="Amatic SC" panose="00000500000000000000" pitchFamily="2" charset="-79"/>
                          <a:cs typeface="Amatic SC" panose="00000500000000000000" pitchFamily="2" charset="-79"/>
                        </a:rPr>
                        <a:t>All About 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smtClean="0">
                          <a:latin typeface="Amatic SC" panose="00000500000000000000" pitchFamily="2" charset="-79"/>
                          <a:cs typeface="Amatic SC" panose="00000500000000000000" pitchFamily="2" charset="-79"/>
                        </a:rPr>
                        <a:t>Autumn</a:t>
                      </a: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2000" dirty="0" smtClean="0">
                          <a:latin typeface="Amatic SC" panose="00000500000000000000" pitchFamily="2" charset="-79"/>
                          <a:cs typeface="Amatic SC" panose="00000500000000000000" pitchFamily="2" charset="-79"/>
                        </a:rPr>
                        <a:t>Traditional tales</a:t>
                      </a: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smtClean="0">
                          <a:latin typeface="Amatic SC" panose="00000500000000000000" pitchFamily="2" charset="-79"/>
                          <a:cs typeface="Amatic SC" panose="00000500000000000000" pitchFamily="2" charset="-79"/>
                        </a:rPr>
                        <a:t>growing</a:t>
                      </a: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2000" dirty="0" smtClean="0">
                          <a:latin typeface="Amatic SC" panose="00000500000000000000" pitchFamily="2" charset="-79"/>
                          <a:cs typeface="Amatic SC" panose="00000500000000000000" pitchFamily="2" charset="-79"/>
                        </a:rPr>
                        <a:t>Mini beasts</a:t>
                      </a: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smtClean="0">
                          <a:latin typeface="Amatic SC" panose="00000500000000000000" pitchFamily="2" charset="-79"/>
                          <a:cs typeface="Amatic SC" panose="00000500000000000000" pitchFamily="2" charset="-79"/>
                        </a:rPr>
                        <a:t>The sea</a:t>
                      </a: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xmlns="" val="2272033691"/>
                  </a:ext>
                </a:extLst>
              </a:tr>
              <a:tr h="0">
                <a:tc rowSpan="2">
                  <a:txBody>
                    <a:bodyPr/>
                    <a:lstStyle/>
                    <a:p>
                      <a:pPr algn="r"/>
                      <a:r>
                        <a:rPr lang="en-US" sz="2400" b="1" dirty="0" smtClean="0">
                          <a:latin typeface="Amatic SC" panose="00000500000000000000" pitchFamily="2" charset="-79"/>
                          <a:cs typeface="Amatic SC" panose="00000500000000000000" pitchFamily="2" charset="-79"/>
                        </a:rPr>
                        <a:t>Transition to</a:t>
                      </a:r>
                    </a:p>
                    <a:p>
                      <a:pPr algn="ctr"/>
                      <a:r>
                        <a:rPr lang="en-US" sz="2400" b="1" dirty="0" smtClean="0">
                          <a:solidFill>
                            <a:schemeClr val="tx1"/>
                          </a:solidFill>
                          <a:latin typeface="Amatic SC" panose="00000500000000000000" pitchFamily="2" charset="-79"/>
                          <a:cs typeface="Amatic SC" panose="00000500000000000000" pitchFamily="2" charset="-79"/>
                        </a:rPr>
                        <a:t>Reception</a:t>
                      </a:r>
                      <a:endParaRPr lang="en-GB" sz="800" dirty="0">
                        <a:solidFill>
                          <a:schemeClr val="tx1"/>
                        </a:solidFill>
                        <a:latin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i="1"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6">
                  <a:txBody>
                    <a:bodyPr/>
                    <a:lstStyle/>
                    <a:p>
                      <a:pPr algn="ctr"/>
                      <a:endParaRPr lang="en-US" sz="8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algn="ct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algn="ct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xmlns="" val="3049813326"/>
                  </a:ext>
                </a:extLst>
              </a:tr>
              <a:tr h="0">
                <a:tc vMerge="1">
                  <a:txBody>
                    <a:bodyPr/>
                    <a:lstStyle/>
                    <a:p>
                      <a:pPr algn="ctr"/>
                      <a:r>
                        <a:rPr lang="en-US" sz="2400" b="1" dirty="0">
                          <a:latin typeface="Amatic SC" panose="00000500000000000000" pitchFamily="2" charset="-79"/>
                          <a:cs typeface="Amatic SC" panose="00000500000000000000" pitchFamily="2" charset="-79"/>
                        </a:rPr>
                        <a:t>Expressive Arts and Design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dirty="0">
                        <a:solidFill>
                          <a:schemeClr val="tx1"/>
                        </a:solidFill>
                        <a:latin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800" i="1" dirty="0">
                          <a:solidFill>
                            <a:schemeClr val="tx1"/>
                          </a:solidFill>
                          <a:latin typeface="+mn-lt"/>
                        </a:rPr>
                        <a:t>Painting, 3D modelling, messy play, collage, cutting, drama, role play, threading, moving to music, clay sculptures, following music patterns with instruments, singing songs linked to topics, making instruments, percussion.</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i="1" dirty="0">
                        <a:solidFill>
                          <a:schemeClr val="tx1"/>
                        </a:solidFill>
                        <a:latin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i="1" dirty="0"/>
                        <a:t>Children to produce a piece of art work each half term to be displayed for ‘Celebration wall’ for school / parents  to show how drawings have developed  - lots of  links to Fine Motor Skills. Children to explain their work to others. Children will have opportunities to learn and perform songs, nursery rhymes and poetry linked to their work / interests and passions. </a:t>
                      </a:r>
                      <a:endParaRPr lang="en-GB" sz="800" b="0" i="1"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1000" dirty="0">
                          <a:solidFill>
                            <a:schemeClr val="tx1"/>
                          </a:solidFill>
                        </a:rPr>
                        <a:t> </a:t>
                      </a:r>
                      <a:r>
                        <a:rPr lang="en-GB" sz="1000" dirty="0" smtClean="0">
                          <a:solidFill>
                            <a:schemeClr val="tx1"/>
                          </a:solidFill>
                        </a:rPr>
                        <a:t>Shared assembly time with Taw and </a:t>
                      </a:r>
                      <a:r>
                        <a:rPr lang="en-GB" sz="1000" dirty="0" err="1" smtClean="0">
                          <a:solidFill>
                            <a:schemeClr val="tx1"/>
                          </a:solidFill>
                        </a:rPr>
                        <a:t>Codden</a:t>
                      </a:r>
                      <a:r>
                        <a:rPr lang="en-GB" sz="1000" dirty="0" smtClean="0">
                          <a:solidFill>
                            <a:schemeClr val="tx1"/>
                          </a:solidFill>
                        </a:rPr>
                        <a:t> classes on Wednesday and Friday afternoons</a:t>
                      </a:r>
                      <a:r>
                        <a:rPr lang="en-GB" sz="1000" baseline="0" dirty="0" smtClean="0">
                          <a:solidFill>
                            <a:schemeClr val="tx1"/>
                          </a:solidFill>
                        </a:rPr>
                        <a:t> led by EYFS staff.</a:t>
                      </a:r>
                    </a:p>
                    <a:p>
                      <a:pPr algn="ctr"/>
                      <a:endParaRPr lang="en-GB" sz="1000" baseline="0" dirty="0" smtClean="0">
                        <a:solidFill>
                          <a:schemeClr val="tx1"/>
                        </a:solidFill>
                      </a:endParaRPr>
                    </a:p>
                    <a:p>
                      <a:pPr algn="ctr"/>
                      <a:r>
                        <a:rPr lang="en-GB" sz="1000" baseline="0" dirty="0" smtClean="0">
                          <a:solidFill>
                            <a:schemeClr val="tx1"/>
                          </a:solidFill>
                        </a:rPr>
                        <a:t>Pre school staff to support school starters settle into </a:t>
                      </a:r>
                      <a:r>
                        <a:rPr lang="en-GB" sz="1000" baseline="0" dirty="0" err="1" smtClean="0">
                          <a:solidFill>
                            <a:schemeClr val="tx1"/>
                          </a:solidFill>
                        </a:rPr>
                        <a:t>Codden</a:t>
                      </a:r>
                      <a:r>
                        <a:rPr lang="en-GB" sz="1000" baseline="0" dirty="0" smtClean="0">
                          <a:solidFill>
                            <a:schemeClr val="tx1"/>
                          </a:solidFill>
                        </a:rPr>
                        <a:t> class.</a:t>
                      </a:r>
                    </a:p>
                    <a:p>
                      <a:pPr algn="ctr"/>
                      <a:endParaRPr lang="en-GB" sz="1000" baseline="0" dirty="0" smtClean="0">
                        <a:solidFill>
                          <a:schemeClr val="tx1"/>
                        </a:solidFill>
                      </a:endParaRPr>
                    </a:p>
                    <a:p>
                      <a:pPr algn="ctr"/>
                      <a:r>
                        <a:rPr lang="en-GB" sz="1000" baseline="0" dirty="0" smtClean="0">
                          <a:solidFill>
                            <a:schemeClr val="tx1"/>
                          </a:solidFill>
                        </a:rPr>
                        <a:t>Taw and </a:t>
                      </a:r>
                      <a:r>
                        <a:rPr lang="en-GB" sz="1000" baseline="0" dirty="0" err="1" smtClean="0">
                          <a:solidFill>
                            <a:schemeClr val="tx1"/>
                          </a:solidFill>
                        </a:rPr>
                        <a:t>Codden</a:t>
                      </a:r>
                      <a:r>
                        <a:rPr lang="en-GB" sz="1000" baseline="0" dirty="0" smtClean="0">
                          <a:solidFill>
                            <a:schemeClr val="tx1"/>
                          </a:solidFill>
                        </a:rPr>
                        <a:t> classes to eat lunch together in the school hall.</a:t>
                      </a:r>
                    </a:p>
                    <a:p>
                      <a:pPr algn="ctr"/>
                      <a:endParaRPr lang="en-GB" sz="1000" baseline="0" dirty="0" smtClean="0">
                        <a:solidFill>
                          <a:schemeClr val="tx1"/>
                        </a:solidFill>
                      </a:endParaRPr>
                    </a:p>
                    <a:p>
                      <a:pPr algn="ctr"/>
                      <a:r>
                        <a:rPr lang="en-GB" sz="1000" baseline="0" dirty="0" smtClean="0">
                          <a:solidFill>
                            <a:schemeClr val="tx1"/>
                          </a:solidFill>
                        </a:rPr>
                        <a:t>Shared garden space and free flow Fridays.</a:t>
                      </a:r>
                    </a:p>
                    <a:p>
                      <a:pPr algn="ctr"/>
                      <a:endParaRPr lang="en-GB" sz="1000" baseline="0" dirty="0" smtClean="0">
                        <a:solidFill>
                          <a:schemeClr val="tx1"/>
                        </a:solidFill>
                      </a:endParaRPr>
                    </a:p>
                    <a:p>
                      <a:pPr algn="ctr"/>
                      <a:r>
                        <a:rPr lang="en-GB" sz="1000" baseline="0" dirty="0" smtClean="0">
                          <a:solidFill>
                            <a:schemeClr val="tx1"/>
                          </a:solidFill>
                        </a:rPr>
                        <a:t>All About Me sheet brought into school by families about their child.</a:t>
                      </a:r>
                    </a:p>
                    <a:p>
                      <a:pPr algn="ctr"/>
                      <a:endParaRPr lang="en-GB" sz="1000" baseline="0" dirty="0" smtClean="0">
                        <a:solidFill>
                          <a:schemeClr val="tx1"/>
                        </a:solidFill>
                      </a:endParaRPr>
                    </a:p>
                    <a:p>
                      <a:pPr algn="ctr"/>
                      <a:r>
                        <a:rPr lang="en-GB" sz="1000" baseline="0" dirty="0" smtClean="0">
                          <a:solidFill>
                            <a:schemeClr val="tx1"/>
                          </a:solidFill>
                        </a:rPr>
                        <a:t>Settling in parents meeting.</a:t>
                      </a:r>
                    </a:p>
                    <a:p>
                      <a:pPr algn="ctr"/>
                      <a:endParaRPr lang="en-US" sz="1000"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indent="0" algn="ctr" defTabSz="914400" rtl="0" eaLnBrk="1" fontAlgn="auto" latinLnBrk="0" hangingPunct="1">
                        <a:lnSpc>
                          <a:spcPct val="107000"/>
                        </a:lnSpc>
                        <a:spcBef>
                          <a:spcPts val="0"/>
                        </a:spcBef>
                        <a:spcAft>
                          <a:spcPts val="800"/>
                        </a:spcAft>
                        <a:buClrTx/>
                        <a:buSzTx/>
                        <a:buFontTx/>
                        <a:buNone/>
                        <a:tabLst/>
                        <a:defRPr/>
                      </a:pPr>
                      <a:r>
                        <a:rPr lang="en-GB" sz="1000" dirty="0" smtClean="0">
                          <a:solidFill>
                            <a:schemeClr val="tx1"/>
                          </a:solidFill>
                        </a:rPr>
                        <a:t>Shared assembly time with Taw and </a:t>
                      </a:r>
                      <a:r>
                        <a:rPr lang="en-GB" sz="1000" dirty="0" err="1" smtClean="0">
                          <a:solidFill>
                            <a:schemeClr val="tx1"/>
                          </a:solidFill>
                        </a:rPr>
                        <a:t>Codden</a:t>
                      </a:r>
                      <a:r>
                        <a:rPr lang="en-GB" sz="1000" dirty="0" smtClean="0">
                          <a:solidFill>
                            <a:schemeClr val="tx1"/>
                          </a:solidFill>
                        </a:rPr>
                        <a:t> classes on Wednesday and Friday afternoons</a:t>
                      </a:r>
                      <a:r>
                        <a:rPr lang="en-GB" sz="1000" baseline="0" dirty="0" smtClean="0">
                          <a:solidFill>
                            <a:schemeClr val="tx1"/>
                          </a:solidFill>
                        </a:rPr>
                        <a:t> led by EYFS staff.</a:t>
                      </a:r>
                    </a:p>
                    <a:p>
                      <a:pPr marL="0" marR="0" indent="0" algn="ctr" defTabSz="914400" rtl="0" eaLnBrk="1" fontAlgn="auto" latinLnBrk="0" hangingPunct="1">
                        <a:lnSpc>
                          <a:spcPct val="107000"/>
                        </a:lnSpc>
                        <a:spcBef>
                          <a:spcPts val="0"/>
                        </a:spcBef>
                        <a:spcAft>
                          <a:spcPts val="800"/>
                        </a:spcAft>
                        <a:buClrTx/>
                        <a:buSzTx/>
                        <a:buFontTx/>
                        <a:buNone/>
                        <a:tabLst/>
                        <a:defRPr/>
                      </a:pPr>
                      <a:r>
                        <a:rPr lang="en-GB" sz="1000" baseline="0" dirty="0" smtClean="0">
                          <a:solidFill>
                            <a:schemeClr val="tx1"/>
                          </a:solidFill>
                        </a:rPr>
                        <a:t>Taw and </a:t>
                      </a:r>
                      <a:r>
                        <a:rPr lang="en-GB" sz="1000" baseline="0" dirty="0" err="1" smtClean="0">
                          <a:solidFill>
                            <a:schemeClr val="tx1"/>
                          </a:solidFill>
                        </a:rPr>
                        <a:t>Codden</a:t>
                      </a:r>
                      <a:r>
                        <a:rPr lang="en-GB" sz="1000" baseline="0" dirty="0" smtClean="0">
                          <a:solidFill>
                            <a:schemeClr val="tx1"/>
                          </a:solidFill>
                        </a:rPr>
                        <a:t> classes to eat lunch together in the school hall.</a:t>
                      </a:r>
                    </a:p>
                    <a:p>
                      <a:pPr marL="0" marR="0" indent="0" algn="ctr" defTabSz="914400" rtl="0" eaLnBrk="1" fontAlgn="auto" latinLnBrk="0" hangingPunct="1">
                        <a:lnSpc>
                          <a:spcPct val="107000"/>
                        </a:lnSpc>
                        <a:spcBef>
                          <a:spcPts val="0"/>
                        </a:spcBef>
                        <a:spcAft>
                          <a:spcPts val="800"/>
                        </a:spcAft>
                        <a:buClrTx/>
                        <a:buSzTx/>
                        <a:buFontTx/>
                        <a:buNone/>
                        <a:tabLst/>
                        <a:defRPr/>
                      </a:pPr>
                      <a:endParaRPr lang="en-GB" sz="1000" baseline="0" dirty="0" smtClean="0">
                        <a:solidFill>
                          <a:schemeClr val="tx1"/>
                        </a:solidFill>
                      </a:endParaRPr>
                    </a:p>
                    <a:p>
                      <a:pPr marL="0" marR="0" indent="0" algn="ctr" defTabSz="914400" rtl="0" eaLnBrk="1" fontAlgn="auto" latinLnBrk="0" hangingPunct="1">
                        <a:lnSpc>
                          <a:spcPct val="107000"/>
                        </a:lnSpc>
                        <a:spcBef>
                          <a:spcPts val="0"/>
                        </a:spcBef>
                        <a:spcAft>
                          <a:spcPts val="800"/>
                        </a:spcAft>
                        <a:buClrTx/>
                        <a:buSzTx/>
                        <a:buFontTx/>
                        <a:buNone/>
                        <a:tabLst/>
                        <a:defRPr/>
                      </a:pPr>
                      <a:r>
                        <a:rPr lang="en-GB" sz="1000" baseline="0" dirty="0" smtClean="0">
                          <a:solidFill>
                            <a:schemeClr val="tx1"/>
                          </a:solidFill>
                        </a:rPr>
                        <a:t>Shared Christmas party and Christmas songs with Taw and </a:t>
                      </a:r>
                      <a:r>
                        <a:rPr lang="en-GB" sz="1000" baseline="0" dirty="0" err="1" smtClean="0">
                          <a:solidFill>
                            <a:schemeClr val="tx1"/>
                          </a:solidFill>
                        </a:rPr>
                        <a:t>Codden</a:t>
                      </a:r>
                      <a:r>
                        <a:rPr lang="en-GB" sz="1000" baseline="0" dirty="0" smtClean="0">
                          <a:solidFill>
                            <a:schemeClr val="tx1"/>
                          </a:solidFill>
                        </a:rPr>
                        <a:t> Classes.</a:t>
                      </a:r>
                    </a:p>
                    <a:p>
                      <a:pPr marL="0" marR="0" indent="0" algn="ctr" defTabSz="914400" rtl="0" eaLnBrk="1" fontAlgn="auto" latinLnBrk="0" hangingPunct="1">
                        <a:lnSpc>
                          <a:spcPct val="107000"/>
                        </a:lnSpc>
                        <a:spcBef>
                          <a:spcPts val="0"/>
                        </a:spcBef>
                        <a:spcAft>
                          <a:spcPts val="800"/>
                        </a:spcAft>
                        <a:buClrTx/>
                        <a:buSzTx/>
                        <a:buFontTx/>
                        <a:buNone/>
                        <a:tabLst/>
                        <a:defRPr/>
                      </a:pPr>
                      <a:endParaRPr lang="en-GB" sz="1000" baseline="0" dirty="0" smtClean="0">
                        <a:solidFill>
                          <a:schemeClr val="tx1"/>
                        </a:solidFill>
                      </a:endParaRPr>
                    </a:p>
                    <a:p>
                      <a:pPr marL="0" marR="0" indent="0" algn="ctr" defTabSz="914400" rtl="0" eaLnBrk="1" fontAlgn="auto" latinLnBrk="0" hangingPunct="1">
                        <a:lnSpc>
                          <a:spcPct val="107000"/>
                        </a:lnSpc>
                        <a:spcBef>
                          <a:spcPts val="0"/>
                        </a:spcBef>
                        <a:spcAft>
                          <a:spcPts val="800"/>
                        </a:spcAft>
                        <a:buClrTx/>
                        <a:buSzTx/>
                        <a:buFontTx/>
                        <a:buNone/>
                        <a:tabLst/>
                        <a:defRPr/>
                      </a:pPr>
                      <a:endParaRPr lang="en-US" sz="1000" dirty="0" smtClean="0"/>
                    </a:p>
                    <a:p>
                      <a:pPr algn="ctr">
                        <a:lnSpc>
                          <a:spcPct val="107000"/>
                        </a:lnSpc>
                        <a:spcAft>
                          <a:spcPts val="800"/>
                        </a:spcAft>
                      </a:pPr>
                      <a:endParaRPr lang="en-US" sz="1000"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en-GB" sz="1000" dirty="0" smtClean="0">
                          <a:solidFill>
                            <a:schemeClr val="tx1"/>
                          </a:solidFill>
                        </a:rPr>
                        <a:t>Shared assembly time with Taw and </a:t>
                      </a:r>
                      <a:r>
                        <a:rPr lang="en-GB" sz="1000" dirty="0" err="1" smtClean="0">
                          <a:solidFill>
                            <a:schemeClr val="tx1"/>
                          </a:solidFill>
                        </a:rPr>
                        <a:t>Codden</a:t>
                      </a:r>
                      <a:r>
                        <a:rPr lang="en-GB" sz="1000" dirty="0" smtClean="0">
                          <a:solidFill>
                            <a:schemeClr val="tx1"/>
                          </a:solidFill>
                        </a:rPr>
                        <a:t> classes on Wednesday and Friday afternoons</a:t>
                      </a:r>
                      <a:r>
                        <a:rPr lang="en-GB" sz="1000" baseline="0" dirty="0" smtClean="0">
                          <a:solidFill>
                            <a:schemeClr val="tx1"/>
                          </a:solidFill>
                        </a:rPr>
                        <a:t> led by EYFS staff.</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GB" sz="1000" baseline="0" dirty="0" smtClean="0">
                          <a:solidFill>
                            <a:schemeClr val="tx1"/>
                          </a:solidFill>
                        </a:rPr>
                        <a:t>Taw and </a:t>
                      </a:r>
                      <a:r>
                        <a:rPr lang="en-GB" sz="1000" baseline="0" dirty="0" err="1" smtClean="0">
                          <a:solidFill>
                            <a:schemeClr val="tx1"/>
                          </a:solidFill>
                        </a:rPr>
                        <a:t>Codden</a:t>
                      </a:r>
                      <a:r>
                        <a:rPr lang="en-GB" sz="1000" baseline="0" dirty="0" smtClean="0">
                          <a:solidFill>
                            <a:schemeClr val="tx1"/>
                          </a:solidFill>
                        </a:rPr>
                        <a:t> classes to eat lunch together in the school hall.</a:t>
                      </a:r>
                    </a:p>
                    <a:p>
                      <a:pPr marL="0" marR="0" lvl="0" indent="0" algn="ctr" defTabSz="914400" rtl="0" eaLnBrk="1" fontAlgn="auto" latinLnBrk="0" hangingPunct="1">
                        <a:lnSpc>
                          <a:spcPct val="107000"/>
                        </a:lnSpc>
                        <a:spcBef>
                          <a:spcPts val="0"/>
                        </a:spcBef>
                        <a:spcAft>
                          <a:spcPts val="800"/>
                        </a:spcAft>
                        <a:buClrTx/>
                        <a:buSzTx/>
                        <a:buFontTx/>
                        <a:buNone/>
                        <a:tabLst/>
                        <a:defRPr/>
                      </a:pPr>
                      <a:endParaRPr lang="en-GB" sz="1000" baseline="0" dirty="0" smtClean="0">
                        <a:solidFill>
                          <a:schemeClr val="tx1"/>
                        </a:solidFill>
                      </a:endParaRPr>
                    </a:p>
                    <a:p>
                      <a:pPr marL="0" marR="0" lvl="0" indent="0" algn="ctr" defTabSz="914400" rtl="0" eaLnBrk="1" fontAlgn="auto" latinLnBrk="0" hangingPunct="1">
                        <a:lnSpc>
                          <a:spcPct val="107000"/>
                        </a:lnSpc>
                        <a:spcBef>
                          <a:spcPts val="0"/>
                        </a:spcBef>
                        <a:spcAft>
                          <a:spcPts val="800"/>
                        </a:spcAft>
                        <a:buClrTx/>
                        <a:buSzTx/>
                        <a:buFontTx/>
                        <a:buNone/>
                        <a:tabLst/>
                        <a:defRPr/>
                      </a:pPr>
                      <a:endParaRPr lang="en-US" sz="1000" dirty="0" smtClean="0"/>
                    </a:p>
                    <a:p>
                      <a:pPr marL="0" marR="0" lvl="0" indent="0" algn="ctr" defTabSz="914400" rtl="0" eaLnBrk="1" fontAlgn="auto" latinLnBrk="0" hangingPunct="1">
                        <a:lnSpc>
                          <a:spcPct val="107000"/>
                        </a:lnSpc>
                        <a:spcBef>
                          <a:spcPts val="0"/>
                        </a:spcBef>
                        <a:spcAft>
                          <a:spcPts val="800"/>
                        </a:spcAft>
                        <a:buClrTx/>
                        <a:buSzTx/>
                        <a:buFontTx/>
                        <a:buNone/>
                        <a:tabLst/>
                        <a:defRPr/>
                      </a:pPr>
                      <a:endParaRPr lang="en-GB" sz="1000" dirty="0">
                        <a:solidFill>
                          <a:schemeClr val="tx1"/>
                        </a:solidFil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indent="0" algn="ctr" defTabSz="914400" rtl="0" eaLnBrk="1" fontAlgn="auto" latinLnBrk="0" hangingPunct="1">
                        <a:lnSpc>
                          <a:spcPct val="107000"/>
                        </a:lnSpc>
                        <a:spcBef>
                          <a:spcPts val="0"/>
                        </a:spcBef>
                        <a:spcAft>
                          <a:spcPts val="800"/>
                        </a:spcAft>
                        <a:buClrTx/>
                        <a:buSzTx/>
                        <a:buFontTx/>
                        <a:buNone/>
                        <a:tabLst/>
                        <a:defRPr/>
                      </a:pPr>
                      <a:r>
                        <a:rPr lang="en-GB" sz="1000" dirty="0" smtClean="0">
                          <a:solidFill>
                            <a:schemeClr val="tx1"/>
                          </a:solidFill>
                        </a:rPr>
                        <a:t>Shared assembly time with Taw and </a:t>
                      </a:r>
                      <a:r>
                        <a:rPr lang="en-GB" sz="1000" dirty="0" err="1" smtClean="0">
                          <a:solidFill>
                            <a:schemeClr val="tx1"/>
                          </a:solidFill>
                        </a:rPr>
                        <a:t>Codden</a:t>
                      </a:r>
                      <a:r>
                        <a:rPr lang="en-GB" sz="1000" dirty="0" smtClean="0">
                          <a:solidFill>
                            <a:schemeClr val="tx1"/>
                          </a:solidFill>
                        </a:rPr>
                        <a:t> classes on Wednesday and Friday afternoons</a:t>
                      </a:r>
                      <a:r>
                        <a:rPr lang="en-GB" sz="1000" baseline="0" dirty="0" smtClean="0">
                          <a:solidFill>
                            <a:schemeClr val="tx1"/>
                          </a:solidFill>
                        </a:rPr>
                        <a:t> led by EYFS staff.</a:t>
                      </a:r>
                    </a:p>
                    <a:p>
                      <a:pPr marL="0" marR="0" indent="0" algn="ctr" defTabSz="914400" rtl="0" eaLnBrk="1" fontAlgn="auto" latinLnBrk="0" hangingPunct="1">
                        <a:lnSpc>
                          <a:spcPct val="107000"/>
                        </a:lnSpc>
                        <a:spcBef>
                          <a:spcPts val="0"/>
                        </a:spcBef>
                        <a:spcAft>
                          <a:spcPts val="800"/>
                        </a:spcAft>
                        <a:buClrTx/>
                        <a:buSzTx/>
                        <a:buFontTx/>
                        <a:buNone/>
                        <a:tabLst/>
                        <a:defRPr/>
                      </a:pPr>
                      <a:r>
                        <a:rPr lang="en-GB" sz="1000" baseline="0" dirty="0" smtClean="0">
                          <a:solidFill>
                            <a:schemeClr val="tx1"/>
                          </a:solidFill>
                        </a:rPr>
                        <a:t>Taw and </a:t>
                      </a:r>
                      <a:r>
                        <a:rPr lang="en-GB" sz="1000" baseline="0" dirty="0" err="1" smtClean="0">
                          <a:solidFill>
                            <a:schemeClr val="tx1"/>
                          </a:solidFill>
                        </a:rPr>
                        <a:t>Codden</a:t>
                      </a:r>
                      <a:r>
                        <a:rPr lang="en-GB" sz="1000" baseline="0" dirty="0" smtClean="0">
                          <a:solidFill>
                            <a:schemeClr val="tx1"/>
                          </a:solidFill>
                        </a:rPr>
                        <a:t> classes to eat lunch together in the school hall.</a:t>
                      </a:r>
                    </a:p>
                    <a:p>
                      <a:pPr marL="0" marR="0" indent="0" algn="ctr" defTabSz="914400" rtl="0" eaLnBrk="1" fontAlgn="auto" latinLnBrk="0" hangingPunct="1">
                        <a:lnSpc>
                          <a:spcPct val="107000"/>
                        </a:lnSpc>
                        <a:spcBef>
                          <a:spcPts val="0"/>
                        </a:spcBef>
                        <a:spcAft>
                          <a:spcPts val="800"/>
                        </a:spcAft>
                        <a:buClrTx/>
                        <a:buSzTx/>
                        <a:buFontTx/>
                        <a:buNone/>
                        <a:tabLst/>
                        <a:defRPr/>
                      </a:pPr>
                      <a:endParaRPr lang="en-GB" sz="1000" baseline="0" dirty="0" smtClean="0">
                        <a:solidFill>
                          <a:schemeClr val="tx1"/>
                        </a:solidFill>
                      </a:endParaRPr>
                    </a:p>
                    <a:p>
                      <a:pPr marL="0" marR="0" indent="0" algn="ctr" defTabSz="914400" rtl="0" eaLnBrk="1" fontAlgn="auto" latinLnBrk="0" hangingPunct="1">
                        <a:lnSpc>
                          <a:spcPct val="107000"/>
                        </a:lnSpc>
                        <a:spcBef>
                          <a:spcPts val="0"/>
                        </a:spcBef>
                        <a:spcAft>
                          <a:spcPts val="800"/>
                        </a:spcAft>
                        <a:buClrTx/>
                        <a:buSzTx/>
                        <a:buFontTx/>
                        <a:buNone/>
                        <a:tabLst/>
                        <a:defRPr/>
                      </a:pPr>
                      <a:endParaRPr lang="en-GB" sz="1000" baseline="0" dirty="0" smtClean="0">
                        <a:solidFill>
                          <a:schemeClr val="tx1"/>
                        </a:solidFill>
                      </a:endParaRPr>
                    </a:p>
                    <a:p>
                      <a:pPr marL="0" marR="0" indent="0" algn="ctr" defTabSz="914400" rtl="0" eaLnBrk="1" fontAlgn="auto" latinLnBrk="0" hangingPunct="1">
                        <a:lnSpc>
                          <a:spcPct val="107000"/>
                        </a:lnSpc>
                        <a:spcBef>
                          <a:spcPts val="0"/>
                        </a:spcBef>
                        <a:spcAft>
                          <a:spcPts val="800"/>
                        </a:spcAft>
                        <a:buClrTx/>
                        <a:buSzTx/>
                        <a:buFontTx/>
                        <a:buNone/>
                        <a:tabLst/>
                        <a:defRPr/>
                      </a:pPr>
                      <a:endParaRPr lang="en-GB" sz="1000" baseline="0" dirty="0" smtClean="0">
                        <a:solidFill>
                          <a:schemeClr val="tx1"/>
                        </a:solidFill>
                      </a:endParaRPr>
                    </a:p>
                    <a:p>
                      <a:pPr marL="0" marR="0" indent="0" algn="ctr" defTabSz="914400" rtl="0" eaLnBrk="1" fontAlgn="auto" latinLnBrk="0" hangingPunct="1">
                        <a:lnSpc>
                          <a:spcPct val="107000"/>
                        </a:lnSpc>
                        <a:spcBef>
                          <a:spcPts val="0"/>
                        </a:spcBef>
                        <a:spcAft>
                          <a:spcPts val="800"/>
                        </a:spcAft>
                        <a:buClrTx/>
                        <a:buSzTx/>
                        <a:buFontTx/>
                        <a:buNone/>
                        <a:tabLst/>
                        <a:defRPr/>
                      </a:pPr>
                      <a:endParaRPr lang="en-US" sz="1000" dirty="0" smtClean="0"/>
                    </a:p>
                    <a:p>
                      <a:pPr algn="ctr">
                        <a:lnSpc>
                          <a:spcPct val="107000"/>
                        </a:lnSpc>
                        <a:spcAft>
                          <a:spcPts val="800"/>
                        </a:spcAft>
                      </a:pPr>
                      <a:endParaRPr lang="en-GB" sz="1000" dirty="0">
                        <a:solidFill>
                          <a:schemeClr val="tx1"/>
                        </a:solidFil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00" dirty="0" smtClean="0">
                          <a:solidFill>
                            <a:schemeClr val="tx1"/>
                          </a:solidFill>
                        </a:rPr>
                        <a:t>Shared assembly time with Taw and </a:t>
                      </a:r>
                      <a:r>
                        <a:rPr lang="en-GB" sz="1000" dirty="0" err="1" smtClean="0">
                          <a:solidFill>
                            <a:schemeClr val="tx1"/>
                          </a:solidFill>
                        </a:rPr>
                        <a:t>Codden</a:t>
                      </a:r>
                      <a:r>
                        <a:rPr lang="en-GB" sz="1000" dirty="0" smtClean="0">
                          <a:solidFill>
                            <a:schemeClr val="tx1"/>
                          </a:solidFill>
                        </a:rPr>
                        <a:t> classes on Wednesday and Friday afternoons</a:t>
                      </a:r>
                      <a:r>
                        <a:rPr lang="en-GB" sz="1000" baseline="0" dirty="0" smtClean="0">
                          <a:solidFill>
                            <a:schemeClr val="tx1"/>
                          </a:solidFill>
                        </a:rPr>
                        <a:t> led by EYFS staff.</a:t>
                      </a:r>
                    </a:p>
                    <a:p>
                      <a:pPr marL="0" marR="0" indent="0" algn="ctr" defTabSz="914400" rtl="0" eaLnBrk="1" fontAlgn="auto" latinLnBrk="0" hangingPunct="1">
                        <a:lnSpc>
                          <a:spcPct val="100000"/>
                        </a:lnSpc>
                        <a:spcBef>
                          <a:spcPts val="0"/>
                        </a:spcBef>
                        <a:spcAft>
                          <a:spcPts val="0"/>
                        </a:spcAft>
                        <a:buClrTx/>
                        <a:buSzTx/>
                        <a:buFontTx/>
                        <a:buNone/>
                        <a:tabLst/>
                        <a:defRPr/>
                      </a:pPr>
                      <a:endParaRPr lang="en-GB" sz="1000" baseline="0" dirty="0" smtClean="0">
                        <a:solidFill>
                          <a:schemeClr val="tx1"/>
                        </a:solidFill>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GB" sz="1000" baseline="0" dirty="0" smtClean="0">
                          <a:solidFill>
                            <a:schemeClr val="tx1"/>
                          </a:solidFill>
                        </a:rPr>
                        <a:t>School starters in Taw encouraged to get own lunches in the hall at lunch time and return dirty dishes.</a:t>
                      </a:r>
                    </a:p>
                    <a:p>
                      <a:pPr marL="0" marR="0" indent="0" algn="ctr" defTabSz="914400" rtl="0" eaLnBrk="1" fontAlgn="auto" latinLnBrk="0" hangingPunct="1">
                        <a:lnSpc>
                          <a:spcPct val="100000"/>
                        </a:lnSpc>
                        <a:spcBef>
                          <a:spcPts val="0"/>
                        </a:spcBef>
                        <a:spcAft>
                          <a:spcPts val="0"/>
                        </a:spcAft>
                        <a:buClrTx/>
                        <a:buSzTx/>
                        <a:buFontTx/>
                        <a:buNone/>
                        <a:tabLst/>
                        <a:defRPr/>
                      </a:pPr>
                      <a:endParaRPr lang="en-GB" sz="1000" baseline="0" dirty="0" smtClean="0">
                        <a:solidFill>
                          <a:schemeClr val="tx1"/>
                        </a:solidFill>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GB" sz="1000" baseline="0" dirty="0" smtClean="0">
                          <a:solidFill>
                            <a:schemeClr val="tx1"/>
                          </a:solidFill>
                        </a:rPr>
                        <a:t>Shared Ugly Bug Ball with Taw and </a:t>
                      </a:r>
                      <a:r>
                        <a:rPr lang="en-GB" sz="1000" baseline="0" dirty="0" err="1" smtClean="0">
                          <a:solidFill>
                            <a:schemeClr val="tx1"/>
                          </a:solidFill>
                        </a:rPr>
                        <a:t>Codden</a:t>
                      </a:r>
                      <a:r>
                        <a:rPr lang="en-GB" sz="1000" baseline="0" dirty="0" smtClean="0">
                          <a:solidFill>
                            <a:schemeClr val="tx1"/>
                          </a:solidFill>
                        </a:rPr>
                        <a:t> Class.</a:t>
                      </a:r>
                    </a:p>
                    <a:p>
                      <a:pPr marL="0" marR="0" indent="0" algn="ctr" defTabSz="914400" rtl="0" eaLnBrk="1" fontAlgn="auto" latinLnBrk="0" hangingPunct="1">
                        <a:lnSpc>
                          <a:spcPct val="100000"/>
                        </a:lnSpc>
                        <a:spcBef>
                          <a:spcPts val="0"/>
                        </a:spcBef>
                        <a:spcAft>
                          <a:spcPts val="0"/>
                        </a:spcAft>
                        <a:buClrTx/>
                        <a:buSzTx/>
                        <a:buFontTx/>
                        <a:buNone/>
                        <a:tabLst/>
                        <a:defRPr/>
                      </a:pPr>
                      <a:endParaRPr lang="en-US" sz="1000" dirty="0" smtClean="0"/>
                    </a:p>
                    <a:p>
                      <a:pPr algn="ctr"/>
                      <a:r>
                        <a:rPr lang="en-GB" sz="1000" dirty="0">
                          <a:solidFill>
                            <a:schemeClr val="tx1"/>
                          </a:solidFill>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r>
                        <a:rPr lang="en-GB" sz="1000" dirty="0" smtClean="0">
                          <a:solidFill>
                            <a:schemeClr val="tx1"/>
                          </a:solidFill>
                        </a:rPr>
                        <a:t>School Starters in Preschool to</a:t>
                      </a:r>
                      <a:r>
                        <a:rPr lang="en-GB" sz="1000" baseline="0" dirty="0" smtClean="0">
                          <a:solidFill>
                            <a:schemeClr val="tx1"/>
                          </a:solidFill>
                        </a:rPr>
                        <a:t> have Assembly in </a:t>
                      </a:r>
                      <a:r>
                        <a:rPr lang="en-GB" sz="1000" baseline="0" dirty="0" err="1" smtClean="0">
                          <a:solidFill>
                            <a:schemeClr val="tx1"/>
                          </a:solidFill>
                        </a:rPr>
                        <a:t>Codden</a:t>
                      </a:r>
                      <a:r>
                        <a:rPr lang="en-GB" sz="1000" baseline="0" dirty="0" smtClean="0">
                          <a:solidFill>
                            <a:schemeClr val="tx1"/>
                          </a:solidFill>
                        </a:rPr>
                        <a:t> class with DC and LP, the younger children to have assembly with preschool staff on Wednesday and Friday Afternoons.</a:t>
                      </a:r>
                    </a:p>
                    <a:p>
                      <a:pPr algn="ctr"/>
                      <a:endParaRPr lang="en-GB" sz="1000" baseline="0" dirty="0" smtClean="0">
                        <a:solidFill>
                          <a:schemeClr val="tx1"/>
                        </a:solidFill>
                      </a:endParaRPr>
                    </a:p>
                    <a:p>
                      <a:pPr algn="ctr"/>
                      <a:r>
                        <a:rPr lang="en-GB" sz="1000" baseline="0" dirty="0" smtClean="0">
                          <a:solidFill>
                            <a:schemeClr val="tx1"/>
                          </a:solidFill>
                        </a:rPr>
                        <a:t>LP/DC visit new school starters in their settings if different from school pre </a:t>
                      </a:r>
                      <a:r>
                        <a:rPr lang="en-GB" sz="1000" baseline="0" dirty="0" err="1" smtClean="0">
                          <a:solidFill>
                            <a:schemeClr val="tx1"/>
                          </a:solidFill>
                        </a:rPr>
                        <a:t>school.LP</a:t>
                      </a:r>
                      <a:r>
                        <a:rPr lang="en-GB" sz="1000" baseline="0" dirty="0" smtClean="0">
                          <a:solidFill>
                            <a:schemeClr val="tx1"/>
                          </a:solidFill>
                        </a:rPr>
                        <a:t>/DC Meet parents of SEN </a:t>
                      </a:r>
                      <a:r>
                        <a:rPr lang="en-GB" sz="1000" baseline="0" dirty="0" err="1" smtClean="0">
                          <a:solidFill>
                            <a:schemeClr val="tx1"/>
                          </a:solidFill>
                        </a:rPr>
                        <a:t>chn</a:t>
                      </a:r>
                      <a:r>
                        <a:rPr lang="en-GB" sz="1000" baseline="0" dirty="0" smtClean="0">
                          <a:solidFill>
                            <a:schemeClr val="tx1"/>
                          </a:solidFill>
                        </a:rPr>
                        <a:t> starting school.</a:t>
                      </a:r>
                    </a:p>
                    <a:p>
                      <a:pPr algn="ctr"/>
                      <a:endParaRPr lang="en-GB" sz="1000" baseline="0" dirty="0" smtClean="0">
                        <a:solidFill>
                          <a:schemeClr val="tx1"/>
                        </a:solidFill>
                      </a:endParaRPr>
                    </a:p>
                    <a:p>
                      <a:pPr algn="ctr"/>
                      <a:r>
                        <a:rPr lang="en-GB" sz="1000" baseline="0" dirty="0" smtClean="0">
                          <a:solidFill>
                            <a:schemeClr val="tx1"/>
                          </a:solidFill>
                        </a:rPr>
                        <a:t>Shared pirate day with Taw and </a:t>
                      </a:r>
                      <a:r>
                        <a:rPr lang="en-GB" sz="1000" baseline="0" dirty="0" err="1" smtClean="0">
                          <a:solidFill>
                            <a:schemeClr val="tx1"/>
                          </a:solidFill>
                        </a:rPr>
                        <a:t>Codden</a:t>
                      </a:r>
                      <a:r>
                        <a:rPr lang="en-GB" sz="1000" baseline="0" dirty="0" smtClean="0">
                          <a:solidFill>
                            <a:schemeClr val="tx1"/>
                          </a:solidFill>
                        </a:rPr>
                        <a:t> class.</a:t>
                      </a:r>
                    </a:p>
                    <a:p>
                      <a:pPr algn="ctr"/>
                      <a:endParaRPr lang="en-GB" sz="1000" baseline="0" dirty="0" smtClean="0">
                        <a:solidFill>
                          <a:schemeClr val="tx1"/>
                        </a:solidFill>
                      </a:endParaRPr>
                    </a:p>
                    <a:p>
                      <a:pPr algn="ctr"/>
                      <a:r>
                        <a:rPr lang="en-GB" sz="1000" baseline="0" dirty="0" smtClean="0">
                          <a:solidFill>
                            <a:schemeClr val="tx1"/>
                          </a:solidFill>
                        </a:rPr>
                        <a:t>Current Reception Children to attend a transition session with new class teacher.</a:t>
                      </a:r>
                    </a:p>
                    <a:p>
                      <a:pPr algn="ctr"/>
                      <a:endParaRPr lang="en-GB" sz="1000" baseline="0" dirty="0" smtClean="0">
                        <a:solidFill>
                          <a:schemeClr val="tx1"/>
                        </a:solidFill>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GB" sz="1000" baseline="0" dirty="0" smtClean="0">
                          <a:solidFill>
                            <a:schemeClr val="tx1"/>
                          </a:solidFill>
                        </a:rPr>
                        <a:t>School starters in Taw encouraged to get own lunches in the hall at lunch time and return dirty dishes.</a:t>
                      </a:r>
                    </a:p>
                    <a:p>
                      <a:pPr algn="ctr"/>
                      <a:endParaRPr lang="en-GB" sz="1000" baseline="0" dirty="0" smtClean="0">
                        <a:solidFill>
                          <a:schemeClr val="tx1"/>
                        </a:solidFil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xmlns="" val="663662612"/>
                  </a:ext>
                </a:extLst>
              </a:tr>
            </a:tbl>
          </a:graphicData>
        </a:graphic>
      </p:graphicFrame>
    </p:spTree>
    <p:extLst>
      <p:ext uri="{BB962C8B-B14F-4D97-AF65-F5344CB8AC3E}">
        <p14:creationId xmlns:p14="http://schemas.microsoft.com/office/powerpoint/2010/main" val="25348050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53FE212D-BFC9-4D6B-BB25-2170A4F1783E}"/>
              </a:ext>
            </a:extLst>
          </p:cNvPr>
          <p:cNvSpPr txBox="1">
            <a:spLocks/>
          </p:cNvSpPr>
          <p:nvPr/>
        </p:nvSpPr>
        <p:spPr>
          <a:xfrm>
            <a:off x="838200" y="-729843"/>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smtClean="0">
                <a:latin typeface="Amatic SC" panose="00000500000000000000" pitchFamily="2" charset="-79"/>
                <a:cs typeface="Amatic SC" panose="00000500000000000000" pitchFamily="2" charset="-79"/>
              </a:rPr>
              <a:t>Preschool </a:t>
            </a:r>
            <a:r>
              <a:rPr lang="en-US" sz="3600" dirty="0">
                <a:latin typeface="Amatic SC" panose="00000500000000000000" pitchFamily="2" charset="-79"/>
                <a:cs typeface="Amatic SC" panose="00000500000000000000" pitchFamily="2" charset="-79"/>
              </a:rPr>
              <a:t>Long Term Plan </a:t>
            </a:r>
            <a:endParaRPr lang="en-GB" sz="3600" dirty="0">
              <a:latin typeface="Amatic SC" panose="00000500000000000000" pitchFamily="2" charset="-79"/>
              <a:cs typeface="Amatic SC" panose="00000500000000000000" pitchFamily="2" charset="-79"/>
            </a:endParaRPr>
          </a:p>
        </p:txBody>
      </p:sp>
      <p:graphicFrame>
        <p:nvGraphicFramePr>
          <p:cNvPr id="3" name="Table 4">
            <a:extLst>
              <a:ext uri="{FF2B5EF4-FFF2-40B4-BE49-F238E27FC236}">
                <a16:creationId xmlns:a16="http://schemas.microsoft.com/office/drawing/2014/main" xmlns="" id="{C309D6EC-D8CA-42E0-9877-E82797564D7C}"/>
              </a:ext>
            </a:extLst>
          </p:cNvPr>
          <p:cNvGraphicFramePr>
            <a:graphicFrameLocks noGrp="1"/>
          </p:cNvGraphicFramePr>
          <p:nvPr>
            <p:extLst>
              <p:ext uri="{D42A27DB-BD31-4B8C-83A1-F6EECF244321}">
                <p14:modId xmlns:p14="http://schemas.microsoft.com/office/powerpoint/2010/main" val="3911148770"/>
              </p:ext>
            </p:extLst>
          </p:nvPr>
        </p:nvGraphicFramePr>
        <p:xfrm>
          <a:off x="133491" y="501550"/>
          <a:ext cx="11925018" cy="6320166"/>
        </p:xfrm>
        <a:graphic>
          <a:graphicData uri="http://schemas.openxmlformats.org/drawingml/2006/table">
            <a:tbl>
              <a:tblPr firstRow="1" bandRow="1">
                <a:tableStyleId>{5C22544A-7EE6-4342-B048-85BDC9FD1C3A}</a:tableStyleId>
              </a:tblPr>
              <a:tblGrid>
                <a:gridCol w="1550363">
                  <a:extLst>
                    <a:ext uri="{9D8B030D-6E8A-4147-A177-3AD203B41FA5}">
                      <a16:colId xmlns:a16="http://schemas.microsoft.com/office/drawing/2014/main" xmlns="" val="385991600"/>
                    </a:ext>
                  </a:extLst>
                </a:gridCol>
                <a:gridCol w="1867214">
                  <a:extLst>
                    <a:ext uri="{9D8B030D-6E8A-4147-A177-3AD203B41FA5}">
                      <a16:colId xmlns:a16="http://schemas.microsoft.com/office/drawing/2014/main" xmlns="" val="2865123548"/>
                    </a:ext>
                  </a:extLst>
                </a:gridCol>
                <a:gridCol w="1953087">
                  <a:extLst>
                    <a:ext uri="{9D8B030D-6E8A-4147-A177-3AD203B41FA5}">
                      <a16:colId xmlns:a16="http://schemas.microsoft.com/office/drawing/2014/main" xmlns="" val="872926247"/>
                    </a:ext>
                  </a:extLst>
                </a:gridCol>
                <a:gridCol w="1571348">
                  <a:extLst>
                    <a:ext uri="{9D8B030D-6E8A-4147-A177-3AD203B41FA5}">
                      <a16:colId xmlns:a16="http://schemas.microsoft.com/office/drawing/2014/main" xmlns="" val="1315738151"/>
                    </a:ext>
                  </a:extLst>
                </a:gridCol>
                <a:gridCol w="1660124">
                  <a:extLst>
                    <a:ext uri="{9D8B030D-6E8A-4147-A177-3AD203B41FA5}">
                      <a16:colId xmlns:a16="http://schemas.microsoft.com/office/drawing/2014/main" xmlns="" val="2709165749"/>
                    </a:ext>
                  </a:extLst>
                </a:gridCol>
                <a:gridCol w="1651247">
                  <a:extLst>
                    <a:ext uri="{9D8B030D-6E8A-4147-A177-3AD203B41FA5}">
                      <a16:colId xmlns:a16="http://schemas.microsoft.com/office/drawing/2014/main" xmlns="" val="2335150482"/>
                    </a:ext>
                  </a:extLst>
                </a:gridCol>
                <a:gridCol w="1671635">
                  <a:extLst>
                    <a:ext uri="{9D8B030D-6E8A-4147-A177-3AD203B41FA5}">
                      <a16:colId xmlns:a16="http://schemas.microsoft.com/office/drawing/2014/main" xmlns="" val="4046203905"/>
                    </a:ext>
                  </a:extLst>
                </a:gridCol>
              </a:tblGrid>
              <a:tr h="261930">
                <a:tc>
                  <a:txBody>
                    <a:bodyPr/>
                    <a:lstStyle/>
                    <a:p>
                      <a:pPr algn="ctr"/>
                      <a:endParaRPr lang="en-GB"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bg1">
                              <a:lumMod val="50000"/>
                            </a:schemeClr>
                          </a:solidFill>
                          <a:latin typeface="Amatic SC" panose="00000500000000000000" pitchFamily="2" charset="-79"/>
                          <a:cs typeface="Amatic SC" panose="00000500000000000000" pitchFamily="2" charset="-79"/>
                        </a:rPr>
                        <a:t>Autumn 1</a:t>
                      </a:r>
                      <a:endParaRPr lang="en-GB" sz="24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bg1">
                              <a:lumMod val="50000"/>
                            </a:schemeClr>
                          </a:solidFill>
                          <a:latin typeface="Amatic SC" panose="00000500000000000000" pitchFamily="2" charset="-79"/>
                          <a:cs typeface="Amatic SC" panose="00000500000000000000" pitchFamily="2" charset="-79"/>
                        </a:rPr>
                        <a:t>Autumn 2</a:t>
                      </a:r>
                      <a:endParaRPr lang="en-GB" sz="24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2400" dirty="0">
                          <a:solidFill>
                            <a:schemeClr val="bg1">
                              <a:lumMod val="50000"/>
                            </a:schemeClr>
                          </a:solidFill>
                          <a:latin typeface="Amatic SC" panose="00000500000000000000" pitchFamily="2" charset="-79"/>
                          <a:cs typeface="Amatic SC" panose="00000500000000000000" pitchFamily="2" charset="-79"/>
                        </a:rPr>
                        <a:t>Spring 1</a:t>
                      </a:r>
                      <a:endParaRPr lang="en-GB" sz="24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2400" dirty="0">
                          <a:solidFill>
                            <a:schemeClr val="bg1">
                              <a:lumMod val="50000"/>
                            </a:schemeClr>
                          </a:solidFill>
                          <a:latin typeface="Amatic SC" panose="00000500000000000000" pitchFamily="2" charset="-79"/>
                          <a:cs typeface="Amatic SC" panose="00000500000000000000" pitchFamily="2" charset="-79"/>
                        </a:rPr>
                        <a:t>Spring 2</a:t>
                      </a:r>
                      <a:endParaRPr lang="en-GB" sz="24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2400" dirty="0">
                          <a:solidFill>
                            <a:schemeClr val="bg1">
                              <a:lumMod val="50000"/>
                            </a:schemeClr>
                          </a:solidFill>
                          <a:latin typeface="Amatic SC" panose="00000500000000000000" pitchFamily="2" charset="-79"/>
                          <a:cs typeface="Amatic SC" panose="00000500000000000000" pitchFamily="2" charset="-79"/>
                        </a:rPr>
                        <a:t>Summer 1</a:t>
                      </a:r>
                      <a:endParaRPr lang="en-GB" sz="24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r>
                        <a:rPr lang="en-US" sz="2400" dirty="0">
                          <a:solidFill>
                            <a:schemeClr val="bg1">
                              <a:lumMod val="50000"/>
                            </a:schemeClr>
                          </a:solidFill>
                          <a:latin typeface="Amatic SC" panose="00000500000000000000" pitchFamily="2" charset="-79"/>
                          <a:cs typeface="Amatic SC" panose="00000500000000000000" pitchFamily="2" charset="-79"/>
                        </a:rPr>
                        <a:t>Summer 2</a:t>
                      </a:r>
                      <a:endParaRPr lang="en-GB" sz="24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xmlns="" val="1913285939"/>
                  </a:ext>
                </a:extLst>
              </a:tr>
              <a:tr h="2296806">
                <a:tc>
                  <a:txBody>
                    <a:bodyPr/>
                    <a:lstStyle/>
                    <a:p>
                      <a:pPr algn="ctr"/>
                      <a:r>
                        <a:rPr lang="en-US" sz="1800" b="0" dirty="0">
                          <a:latin typeface="Amatic SC" panose="00000500000000000000" pitchFamily="2" charset="-79"/>
                          <a:cs typeface="Amatic SC" panose="00000500000000000000" pitchFamily="2" charset="-79"/>
                        </a:rPr>
                        <a:t>General Themes </a:t>
                      </a:r>
                    </a:p>
                    <a:p>
                      <a:pPr algn="ctr"/>
                      <a:r>
                        <a:rPr lang="en-US" sz="1600" b="1" dirty="0">
                          <a:latin typeface="Amatic SC" panose="00000500000000000000" pitchFamily="2" charset="-79"/>
                          <a:cs typeface="Amatic SC" panose="00000500000000000000" pitchFamily="2" charset="-79"/>
                        </a:rPr>
                        <a:t>NB: </a:t>
                      </a:r>
                      <a:r>
                        <a:rPr lang="en-US" sz="1600" b="1" i="1" dirty="0">
                          <a:latin typeface="Amatic SC" panose="00000500000000000000" pitchFamily="2" charset="-79"/>
                          <a:cs typeface="Amatic SC" panose="00000500000000000000" pitchFamily="2" charset="-79"/>
                        </a:rPr>
                        <a:t>These themes may be adapted at various points to allow for children’s interests to flow through the provision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2000" b="1" dirty="0">
                          <a:solidFill>
                            <a:srgbClr val="7030A0"/>
                          </a:solidFill>
                          <a:latin typeface="Amatic SC" panose="00000500000000000000" pitchFamily="2" charset="-79"/>
                          <a:cs typeface="Amatic SC" panose="00000500000000000000" pitchFamily="2" charset="-79"/>
                        </a:rPr>
                        <a:t>All About me!</a:t>
                      </a:r>
                    </a:p>
                    <a:p>
                      <a:pPr algn="ctr"/>
                      <a:r>
                        <a:rPr lang="en-US" sz="1050" dirty="0">
                          <a:solidFill>
                            <a:schemeClr val="tx1"/>
                          </a:solidFill>
                          <a:latin typeface="+mn-lt"/>
                          <a:cs typeface="Amatic SC" panose="00000500000000000000" pitchFamily="2" charset="-79"/>
                        </a:rPr>
                        <a:t>Starting school / my new class / New Beginnings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smtClean="0">
                          <a:solidFill>
                            <a:schemeClr val="tx1"/>
                          </a:solidFill>
                          <a:latin typeface="+mn-lt"/>
                          <a:cs typeface="Amatic SC" panose="00000500000000000000" pitchFamily="2" charset="-79"/>
                        </a:rPr>
                        <a:t>Staying </a:t>
                      </a:r>
                      <a:r>
                        <a:rPr lang="en-US" sz="1050" dirty="0">
                          <a:solidFill>
                            <a:schemeClr val="tx1"/>
                          </a:solidFill>
                          <a:latin typeface="+mn-lt"/>
                          <a:cs typeface="Amatic SC" panose="00000500000000000000" pitchFamily="2" charset="-79"/>
                        </a:rPr>
                        <a:t>healthy / Food  / Human body</a:t>
                      </a:r>
                    </a:p>
                    <a:p>
                      <a:pPr algn="ctr"/>
                      <a:r>
                        <a:rPr lang="en-US" sz="1050" dirty="0">
                          <a:solidFill>
                            <a:schemeClr val="tx1"/>
                          </a:solidFill>
                          <a:latin typeface="+mn-lt"/>
                          <a:cs typeface="Amatic SC" panose="00000500000000000000" pitchFamily="2" charset="-79"/>
                        </a:rPr>
                        <a:t>How have I changed? </a:t>
                      </a:r>
                    </a:p>
                    <a:p>
                      <a:pPr algn="ctr"/>
                      <a:r>
                        <a:rPr lang="en-US" sz="1050" dirty="0">
                          <a:solidFill>
                            <a:schemeClr val="tx1"/>
                          </a:solidFill>
                          <a:latin typeface="+mn-lt"/>
                          <a:cs typeface="Amatic SC" panose="00000500000000000000" pitchFamily="2" charset="-79"/>
                        </a:rPr>
                        <a:t>My family / PSED focus </a:t>
                      </a:r>
                    </a:p>
                    <a:p>
                      <a:pPr algn="ctr"/>
                      <a:r>
                        <a:rPr lang="en-US" sz="1050" dirty="0">
                          <a:solidFill>
                            <a:schemeClr val="tx1"/>
                          </a:solidFill>
                          <a:latin typeface="+mn-lt"/>
                          <a:cs typeface="Amatic SC" panose="00000500000000000000" pitchFamily="2" charset="-79"/>
                        </a:rPr>
                        <a:t>What </a:t>
                      </a:r>
                      <a:r>
                        <a:rPr lang="en-US" sz="1050" dirty="0" smtClean="0">
                          <a:solidFill>
                            <a:schemeClr val="tx1"/>
                          </a:solidFill>
                          <a:latin typeface="+mn-lt"/>
                          <a:cs typeface="Amatic SC" panose="00000500000000000000" pitchFamily="2" charset="-79"/>
                        </a:rPr>
                        <a:t>do I like/dislike?</a:t>
                      </a:r>
                      <a:endParaRPr lang="en-US" sz="1050" dirty="0">
                        <a:solidFill>
                          <a:schemeClr val="tx1"/>
                        </a:solidFill>
                        <a:latin typeface="+mn-lt"/>
                        <a:cs typeface="Amatic SC" panose="00000500000000000000" pitchFamily="2" charset="-79"/>
                      </a:endParaRPr>
                    </a:p>
                    <a:p>
                      <a:pPr algn="ctr"/>
                      <a:r>
                        <a:rPr lang="en-US" sz="1050" dirty="0" smtClean="0">
                          <a:solidFill>
                            <a:schemeClr val="tx1"/>
                          </a:solidFill>
                          <a:latin typeface="+mn-lt"/>
                          <a:cs typeface="Amatic SC" panose="00000500000000000000" pitchFamily="2" charset="-79"/>
                        </a:rPr>
                        <a:t>Being </a:t>
                      </a:r>
                      <a:r>
                        <a:rPr lang="en-US" sz="1050" dirty="0">
                          <a:solidFill>
                            <a:schemeClr val="tx1"/>
                          </a:solidFill>
                          <a:latin typeface="+mn-lt"/>
                          <a:cs typeface="Amatic SC" panose="00000500000000000000" pitchFamily="2" charset="-79"/>
                        </a:rPr>
                        <a:t>kind / staying safe </a:t>
                      </a:r>
                      <a:endParaRPr lang="en-GB" sz="105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smtClean="0">
                          <a:solidFill>
                            <a:srgbClr val="7030A0"/>
                          </a:solidFill>
                          <a:latin typeface="Amatic SC" panose="00000500000000000000" pitchFamily="2" charset="-79"/>
                          <a:cs typeface="Amatic SC" panose="00000500000000000000" pitchFamily="2" charset="-79"/>
                        </a:rPr>
                        <a:t>Autumn</a:t>
                      </a:r>
                      <a:endParaRPr lang="en-US" sz="2000" b="1" dirty="0">
                        <a:solidFill>
                          <a:srgbClr val="7030A0"/>
                        </a:solidFill>
                        <a:latin typeface="Amatic SC" panose="00000500000000000000" pitchFamily="2" charset="-79"/>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smtClean="0">
                          <a:solidFill>
                            <a:schemeClr val="tx1"/>
                          </a:solidFill>
                          <a:latin typeface="+mn-lt"/>
                          <a:cs typeface="Amatic SC" panose="00000500000000000000" pitchFamily="2" charset="-79"/>
                        </a:rPr>
                        <a:t>Hedgehogs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smtClean="0">
                          <a:solidFill>
                            <a:schemeClr val="tx1"/>
                          </a:solidFill>
                          <a:latin typeface="+mn-lt"/>
                          <a:cs typeface="Amatic SC" panose="00000500000000000000" pitchFamily="2" charset="-79"/>
                        </a:rPr>
                        <a:t>Bonfire Night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smtClean="0">
                          <a:solidFill>
                            <a:schemeClr val="tx1"/>
                          </a:solidFill>
                          <a:latin typeface="+mn-lt"/>
                          <a:cs typeface="Amatic SC" panose="00000500000000000000" pitchFamily="2" charset="-79"/>
                        </a:rPr>
                        <a:t>Diwali</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smtClean="0">
                          <a:solidFill>
                            <a:schemeClr val="tx1"/>
                          </a:solidFill>
                          <a:latin typeface="+mn-lt"/>
                          <a:cs typeface="Amatic SC" panose="00000500000000000000" pitchFamily="2" charset="-79"/>
                        </a:rPr>
                        <a:t>Hibernation</a:t>
                      </a:r>
                      <a:endParaRPr lang="en-US" sz="1050" dirty="0">
                        <a:solidFill>
                          <a:schemeClr val="tx1"/>
                        </a:solidFill>
                        <a:latin typeface="+mn-lt"/>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The Nativity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At the Panto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Christmas Lists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Letters to Father Christmas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2000" b="1" dirty="0" smtClean="0">
                          <a:solidFill>
                            <a:srgbClr val="CC66FF"/>
                          </a:solidFill>
                          <a:latin typeface="Amatic SC" panose="00000500000000000000" pitchFamily="2" charset="-79"/>
                          <a:cs typeface="Amatic SC" panose="00000500000000000000" pitchFamily="2" charset="-79"/>
                        </a:rPr>
                        <a:t>Traditional Tales</a:t>
                      </a:r>
                    </a:p>
                    <a:p>
                      <a:pPr algn="ctr"/>
                      <a:r>
                        <a:rPr lang="en-US" sz="1000" b="0" dirty="0" smtClean="0">
                          <a:solidFill>
                            <a:schemeClr val="tx1"/>
                          </a:solidFill>
                          <a:latin typeface="+mn-lt"/>
                          <a:cs typeface="Amatic SC" panose="00000500000000000000" pitchFamily="2" charset="-79"/>
                        </a:rPr>
                        <a:t>Chinese New Year</a:t>
                      </a:r>
                    </a:p>
                    <a:p>
                      <a:pPr algn="ctr"/>
                      <a:r>
                        <a:rPr lang="en-US" sz="1000" b="0" dirty="0" smtClean="0">
                          <a:solidFill>
                            <a:schemeClr val="tx1"/>
                          </a:solidFill>
                          <a:latin typeface="+mn-lt"/>
                          <a:cs typeface="Amatic SC" panose="00000500000000000000" pitchFamily="2" charset="-79"/>
                        </a:rPr>
                        <a:t>Three</a:t>
                      </a:r>
                      <a:r>
                        <a:rPr lang="en-US" sz="1000" b="0" baseline="0" dirty="0" smtClean="0">
                          <a:solidFill>
                            <a:schemeClr val="tx1"/>
                          </a:solidFill>
                          <a:latin typeface="+mn-lt"/>
                          <a:cs typeface="Amatic SC" panose="00000500000000000000" pitchFamily="2" charset="-79"/>
                        </a:rPr>
                        <a:t> Little Pigs</a:t>
                      </a:r>
                      <a:endParaRPr lang="en-US" sz="1000" b="0" dirty="0" smtClean="0">
                        <a:solidFill>
                          <a:schemeClr val="tx1"/>
                        </a:solidFill>
                        <a:latin typeface="+mn-lt"/>
                        <a:cs typeface="Amatic SC" panose="00000500000000000000" pitchFamily="2" charset="-79"/>
                      </a:endParaRPr>
                    </a:p>
                    <a:p>
                      <a:pPr algn="ctr"/>
                      <a:endParaRPr lang="en-US" sz="2000" b="1" dirty="0">
                        <a:solidFill>
                          <a:srgbClr val="CC66FF"/>
                        </a:solidFill>
                        <a:latin typeface="+mj-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2000" b="1" dirty="0" smtClean="0">
                          <a:solidFill>
                            <a:srgbClr val="CC66FF"/>
                          </a:solidFill>
                          <a:latin typeface="Amatic SC" panose="00000500000000000000" pitchFamily="2" charset="-79"/>
                          <a:cs typeface="Amatic SC" panose="00000500000000000000" pitchFamily="2" charset="-79"/>
                        </a:rPr>
                        <a:t>Growing</a:t>
                      </a:r>
                      <a:r>
                        <a:rPr lang="en-US" sz="2000" b="1" baseline="0" dirty="0" smtClean="0">
                          <a:solidFill>
                            <a:srgbClr val="CC66FF"/>
                          </a:solidFill>
                          <a:latin typeface="Amatic SC" panose="00000500000000000000" pitchFamily="2" charset="-79"/>
                          <a:cs typeface="Amatic SC" panose="00000500000000000000" pitchFamily="2" charset="-79"/>
                        </a:rPr>
                        <a:t> </a:t>
                      </a:r>
                      <a:r>
                        <a:rPr lang="en-US" sz="2000" b="1" baseline="0" dirty="0" err="1" smtClean="0">
                          <a:solidFill>
                            <a:srgbClr val="CC66FF"/>
                          </a:solidFill>
                          <a:latin typeface="Amatic SC" panose="00000500000000000000" pitchFamily="2" charset="-79"/>
                          <a:cs typeface="Amatic SC" panose="00000500000000000000" pitchFamily="2" charset="-79"/>
                        </a:rPr>
                        <a:t>PLants</a:t>
                      </a:r>
                      <a:endParaRPr lang="en-US" sz="2000" b="1" dirty="0">
                        <a:solidFill>
                          <a:srgbClr val="CC66FF"/>
                        </a:solidFill>
                        <a:latin typeface="Amatic SC" panose="00000500000000000000" pitchFamily="2" charset="-79"/>
                        <a:cs typeface="Amatic SC" panose="00000500000000000000" pitchFamily="2" charset="-79"/>
                      </a:endParaRPr>
                    </a:p>
                    <a:p>
                      <a:pPr algn="ctr"/>
                      <a:r>
                        <a:rPr lang="en-US" sz="1050" dirty="0">
                          <a:solidFill>
                            <a:schemeClr val="tx1"/>
                          </a:solidFill>
                          <a:latin typeface="+mn-lt"/>
                          <a:cs typeface="Amatic SC" panose="00000500000000000000" pitchFamily="2" charset="-79"/>
                        </a:rPr>
                        <a:t>Plants &amp; Flowers </a:t>
                      </a:r>
                      <a:endParaRPr lang="en-US" sz="1050" dirty="0" smtClean="0">
                        <a:solidFill>
                          <a:schemeClr val="tx1"/>
                        </a:solidFill>
                        <a:latin typeface="+mn-lt"/>
                        <a:cs typeface="Amatic SC" panose="00000500000000000000" pitchFamily="2" charset="-79"/>
                      </a:endParaRPr>
                    </a:p>
                    <a:p>
                      <a:pPr algn="ctr"/>
                      <a:r>
                        <a:rPr lang="en-US" sz="1050" dirty="0" smtClean="0">
                          <a:solidFill>
                            <a:schemeClr val="tx1"/>
                          </a:solidFill>
                          <a:latin typeface="+mn-lt"/>
                          <a:cs typeface="Amatic SC" panose="00000500000000000000" pitchFamily="2" charset="-79"/>
                        </a:rPr>
                        <a:t>Jack and the Beanstalk</a:t>
                      </a:r>
                      <a:endParaRPr lang="en-US" sz="1050" dirty="0">
                        <a:solidFill>
                          <a:schemeClr val="tx1"/>
                        </a:solidFill>
                        <a:latin typeface="+mn-lt"/>
                        <a:cs typeface="Amatic SC" panose="00000500000000000000" pitchFamily="2" charset="-79"/>
                      </a:endParaRPr>
                    </a:p>
                    <a:p>
                      <a:pPr algn="ctr"/>
                      <a:r>
                        <a:rPr lang="en-US" sz="1050" dirty="0">
                          <a:solidFill>
                            <a:schemeClr val="tx1"/>
                          </a:solidFill>
                          <a:latin typeface="+mn-lt"/>
                          <a:cs typeface="Amatic SC" panose="00000500000000000000" pitchFamily="2" charset="-79"/>
                        </a:rPr>
                        <a:t>Weather / seasons </a:t>
                      </a:r>
                    </a:p>
                    <a:p>
                      <a:pPr algn="ctr"/>
                      <a:r>
                        <a:rPr lang="en-US" sz="1050" dirty="0" smtClean="0">
                          <a:solidFill>
                            <a:schemeClr val="tx1"/>
                          </a:solidFill>
                          <a:latin typeface="+mn-lt"/>
                          <a:cs typeface="Amatic SC" panose="00000500000000000000" pitchFamily="2" charset="-79"/>
                        </a:rPr>
                        <a:t>The </a:t>
                      </a:r>
                      <a:r>
                        <a:rPr lang="en-US" sz="1050" dirty="0">
                          <a:solidFill>
                            <a:schemeClr val="tx1"/>
                          </a:solidFill>
                          <a:latin typeface="+mn-lt"/>
                          <a:cs typeface="Amatic SC" panose="00000500000000000000" pitchFamily="2" charset="-79"/>
                        </a:rPr>
                        <a:t>great outdoors </a:t>
                      </a:r>
                    </a:p>
                    <a:p>
                      <a:pPr algn="ctr"/>
                      <a:r>
                        <a:rPr lang="en-US" sz="1050" dirty="0" smtClean="0">
                          <a:solidFill>
                            <a:schemeClr val="tx1"/>
                          </a:solidFill>
                          <a:latin typeface="+mn-lt"/>
                          <a:cs typeface="Amatic SC" panose="00000500000000000000" pitchFamily="2" charset="-79"/>
                        </a:rPr>
                        <a:t>Planting </a:t>
                      </a:r>
                      <a:r>
                        <a:rPr lang="en-US" sz="1050" dirty="0">
                          <a:solidFill>
                            <a:schemeClr val="tx1"/>
                          </a:solidFill>
                          <a:latin typeface="+mn-lt"/>
                          <a:cs typeface="Amatic SC" panose="00000500000000000000" pitchFamily="2" charset="-79"/>
                        </a:rPr>
                        <a:t>seeds </a:t>
                      </a:r>
                    </a:p>
                    <a:p>
                      <a:pPr algn="ctr"/>
                      <a:r>
                        <a:rPr lang="en-US" sz="1050" dirty="0">
                          <a:solidFill>
                            <a:schemeClr val="tx1"/>
                          </a:solidFill>
                          <a:latin typeface="+mn-lt"/>
                          <a:cs typeface="Amatic SC" panose="00000500000000000000" pitchFamily="2" charset="-79"/>
                        </a:rPr>
                        <a:t>Make a sculpture: Andy Goldsworthy </a:t>
                      </a:r>
                      <a:endParaRPr lang="en-US" sz="1050" dirty="0" smtClean="0">
                        <a:solidFill>
                          <a:schemeClr val="tx1"/>
                        </a:solidFill>
                        <a:latin typeface="+mn-lt"/>
                        <a:cs typeface="Amatic SC" panose="00000500000000000000" pitchFamily="2" charset="-79"/>
                      </a:endParaRPr>
                    </a:p>
                    <a:p>
                      <a:pPr algn="ctr"/>
                      <a:r>
                        <a:rPr lang="en-US" sz="1050" dirty="0" smtClean="0">
                          <a:solidFill>
                            <a:schemeClr val="tx1"/>
                          </a:solidFill>
                          <a:latin typeface="+mn-lt"/>
                          <a:cs typeface="Amatic SC" panose="00000500000000000000" pitchFamily="2" charset="-79"/>
                        </a:rPr>
                        <a:t>Easter</a:t>
                      </a:r>
                      <a:endParaRPr lang="en-US" sz="105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2000" b="1" dirty="0" err="1" smtClean="0">
                          <a:solidFill>
                            <a:srgbClr val="00B0F0"/>
                          </a:solidFill>
                          <a:latin typeface="Amatic SC" panose="00000500000000000000" pitchFamily="2" charset="-79"/>
                          <a:cs typeface="Amatic SC" panose="00000500000000000000" pitchFamily="2" charset="-79"/>
                        </a:rPr>
                        <a:t>Minibeasts</a:t>
                      </a:r>
                      <a:endParaRPr lang="en-US" sz="2000" b="1" dirty="0" smtClean="0">
                        <a:solidFill>
                          <a:srgbClr val="00B0F0"/>
                        </a:solidFill>
                        <a:latin typeface="Amatic SC" panose="00000500000000000000" pitchFamily="2" charset="-79"/>
                        <a:cs typeface="Amatic SC" panose="00000500000000000000" pitchFamily="2" charset="-79"/>
                      </a:endParaRPr>
                    </a:p>
                    <a:p>
                      <a:pPr algn="ctr"/>
                      <a:r>
                        <a:rPr lang="en-US" sz="1000" b="0" dirty="0" smtClean="0">
                          <a:solidFill>
                            <a:schemeClr val="tx1"/>
                          </a:solidFill>
                          <a:latin typeface="+mn-lt"/>
                          <a:cs typeface="Amatic SC" panose="00000500000000000000" pitchFamily="2" charset="-79"/>
                        </a:rPr>
                        <a:t>Habitats</a:t>
                      </a:r>
                    </a:p>
                    <a:p>
                      <a:pPr algn="ctr"/>
                      <a:r>
                        <a:rPr lang="en-US" sz="1000" b="0" dirty="0" smtClean="0">
                          <a:solidFill>
                            <a:schemeClr val="tx1"/>
                          </a:solidFill>
                          <a:latin typeface="+mn-lt"/>
                          <a:cs typeface="Amatic SC" panose="00000500000000000000" pitchFamily="2" charset="-79"/>
                        </a:rPr>
                        <a:t>Life cycles</a:t>
                      </a:r>
                    </a:p>
                    <a:p>
                      <a:pPr algn="ctr"/>
                      <a:r>
                        <a:rPr lang="en-US" sz="1000" b="0" dirty="0" smtClean="0">
                          <a:solidFill>
                            <a:schemeClr val="tx1"/>
                          </a:solidFill>
                          <a:latin typeface="+mn-lt"/>
                          <a:cs typeface="Amatic SC" panose="00000500000000000000" pitchFamily="2" charset="-79"/>
                        </a:rPr>
                        <a:t>Mini beasts</a:t>
                      </a:r>
                    </a:p>
                    <a:p>
                      <a:pPr algn="ctr"/>
                      <a:endParaRPr lang="en-US" sz="1000" b="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solidFill>
                            <a:srgbClr val="00B0F0"/>
                          </a:solidFill>
                          <a:latin typeface="Amatic SC" panose="00000500000000000000" pitchFamily="2" charset="-79"/>
                          <a:cs typeface="Amatic SC" panose="00000500000000000000" pitchFamily="2" charset="-79"/>
                        </a:rPr>
                        <a:t>Fun at the Seaside!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Under the sea</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Off on holiday / clothes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Where in the world shall we go? </a:t>
                      </a:r>
                      <a:endParaRPr lang="en-US" sz="1050" dirty="0" smtClean="0">
                        <a:solidFill>
                          <a:schemeClr val="tx1"/>
                        </a:solidFill>
                        <a:latin typeface="+mn-lt"/>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smtClean="0">
                          <a:solidFill>
                            <a:schemeClr val="tx1"/>
                          </a:solidFill>
                          <a:latin typeface="+mn-lt"/>
                          <a:cs typeface="Amatic SC" panose="00000500000000000000" pitchFamily="2" charset="-79"/>
                        </a:rPr>
                        <a:t>Pirates</a:t>
                      </a:r>
                      <a:endParaRPr lang="en-US" sz="1050" dirty="0">
                        <a:solidFill>
                          <a:schemeClr val="tx1"/>
                        </a:solidFill>
                        <a:latin typeface="+mn-lt"/>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Send me a postcard! </a:t>
                      </a:r>
                    </a:p>
                    <a:p>
                      <a:pPr algn="ctr"/>
                      <a:r>
                        <a:rPr lang="en-US" sz="1050" dirty="0">
                          <a:solidFill>
                            <a:schemeClr val="tx1"/>
                          </a:solidFill>
                          <a:latin typeface="+mn-lt"/>
                          <a:cs typeface="Amatic SC" panose="00000500000000000000" pitchFamily="2" charset="-79"/>
                        </a:rPr>
                        <a:t>Marine life  </a:t>
                      </a:r>
                    </a:p>
                    <a:p>
                      <a:pPr algn="ctr"/>
                      <a:r>
                        <a:rPr lang="en-US" sz="1050" dirty="0" smtClean="0">
                          <a:solidFill>
                            <a:schemeClr val="tx1"/>
                          </a:solidFill>
                          <a:latin typeface="+mn-lt"/>
                          <a:cs typeface="Amatic SC" panose="00000500000000000000" pitchFamily="2" charset="-79"/>
                        </a:rPr>
                        <a:t>Seaside </a:t>
                      </a:r>
                      <a:r>
                        <a:rPr lang="en-US" sz="1050" dirty="0">
                          <a:solidFill>
                            <a:schemeClr val="tx1"/>
                          </a:solidFill>
                          <a:latin typeface="+mn-lt"/>
                          <a:cs typeface="Amatic SC" panose="00000500000000000000" pitchFamily="2" charset="-79"/>
                        </a:rPr>
                        <a:t>in the past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Compare: Now and then! </a:t>
                      </a:r>
                    </a:p>
                    <a:p>
                      <a:pPr algn="ctr"/>
                      <a:r>
                        <a:rPr lang="en-US" sz="1050" dirty="0">
                          <a:solidFill>
                            <a:schemeClr val="tx1"/>
                          </a:solidFill>
                          <a:latin typeface="+mn-lt"/>
                          <a:cs typeface="Amatic SC" panose="00000500000000000000" pitchFamily="2" charset="-79"/>
                        </a:rPr>
                        <a:t>Seaside art </a:t>
                      </a:r>
                    </a:p>
                    <a:p>
                      <a:pPr algn="ctr"/>
                      <a:endParaRPr lang="en-GB" sz="160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xmlns="" val="2272033691"/>
                  </a:ext>
                </a:extLst>
              </a:tr>
              <a:tr h="1371041">
                <a:tc>
                  <a:txBody>
                    <a:bodyPr/>
                    <a:lstStyle/>
                    <a:p>
                      <a:pPr algn="ctr"/>
                      <a:r>
                        <a:rPr lang="en-US" sz="2400" b="1" dirty="0">
                          <a:latin typeface="Amatic SC" panose="00000500000000000000" pitchFamily="2" charset="-79"/>
                          <a:cs typeface="Amatic SC" panose="00000500000000000000" pitchFamily="2" charset="-79"/>
                        </a:rPr>
                        <a:t>Possible Texts and </a:t>
                      </a:r>
                    </a:p>
                    <a:p>
                      <a:pPr algn="ctr"/>
                      <a:r>
                        <a:rPr lang="en-US" sz="2400" b="1" dirty="0">
                          <a:latin typeface="Amatic SC" panose="00000500000000000000" pitchFamily="2" charset="-79"/>
                          <a:cs typeface="Amatic SC" panose="00000500000000000000" pitchFamily="2" charset="-79"/>
                        </a:rPr>
                        <a:t>‘old favourites’ </a:t>
                      </a:r>
                      <a:endParaRPr lang="en-GB" sz="2400" b="1"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smtClean="0">
                          <a:solidFill>
                            <a:schemeClr val="tx1"/>
                          </a:solidFill>
                          <a:latin typeface="+mn-lt"/>
                          <a:cs typeface="RM Typerighter old" panose="00000400000000000000" pitchFamily="2" charset="-79"/>
                        </a:rPr>
                        <a:t>Goat Goes to</a:t>
                      </a:r>
                      <a:r>
                        <a:rPr lang="en-US" sz="1050" baseline="0" dirty="0" smtClean="0">
                          <a:solidFill>
                            <a:schemeClr val="tx1"/>
                          </a:solidFill>
                          <a:latin typeface="+mn-lt"/>
                          <a:cs typeface="RM Typerighter old" panose="00000400000000000000" pitchFamily="2" charset="-79"/>
                        </a:rPr>
                        <a:t> playgroup</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aseline="0" dirty="0" err="1" smtClean="0">
                          <a:solidFill>
                            <a:schemeClr val="tx1"/>
                          </a:solidFill>
                          <a:latin typeface="+mn-lt"/>
                          <a:cs typeface="RM Typerighter old" panose="00000400000000000000" pitchFamily="2" charset="-79"/>
                        </a:rPr>
                        <a:t>Olivers</a:t>
                      </a:r>
                      <a:r>
                        <a:rPr lang="en-US" sz="1050" baseline="0" dirty="0" smtClean="0">
                          <a:solidFill>
                            <a:schemeClr val="tx1"/>
                          </a:solidFill>
                          <a:latin typeface="+mn-lt"/>
                          <a:cs typeface="RM Typerighter old" panose="00000400000000000000" pitchFamily="2" charset="-79"/>
                        </a:rPr>
                        <a:t> Vegetables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aseline="0" dirty="0" smtClean="0">
                          <a:solidFill>
                            <a:schemeClr val="tx1"/>
                          </a:solidFill>
                          <a:latin typeface="+mn-lt"/>
                          <a:cs typeface="RM Typerighter old" panose="00000400000000000000" pitchFamily="2" charset="-79"/>
                        </a:rPr>
                        <a:t>The Enormous Turnip</a:t>
                      </a:r>
                      <a:endParaRPr lang="en-US" sz="1050" dirty="0" smtClean="0">
                        <a:solidFill>
                          <a:schemeClr val="tx1"/>
                        </a:solidFill>
                        <a:latin typeface="+mn-lt"/>
                        <a:cs typeface="RM Typerighter old" panose="000004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smtClean="0">
                          <a:solidFill>
                            <a:schemeClr val="tx1"/>
                          </a:solidFill>
                          <a:latin typeface="+mn-lt"/>
                          <a:cs typeface="RM Typerighter old" panose="00000400000000000000" pitchFamily="2" charset="-79"/>
                        </a:rPr>
                        <a:t>Owl</a:t>
                      </a:r>
                      <a:r>
                        <a:rPr lang="en-US" sz="1050" baseline="0" dirty="0" smtClean="0">
                          <a:solidFill>
                            <a:schemeClr val="tx1"/>
                          </a:solidFill>
                          <a:latin typeface="+mn-lt"/>
                          <a:cs typeface="RM Typerighter old" panose="00000400000000000000" pitchFamily="2" charset="-79"/>
                        </a:rPr>
                        <a:t> Babies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aseline="0" dirty="0" smtClean="0">
                          <a:solidFill>
                            <a:schemeClr val="tx1"/>
                          </a:solidFill>
                          <a:latin typeface="+mn-lt"/>
                          <a:cs typeface="RM Typerighter old" panose="00000400000000000000" pitchFamily="2" charset="-79"/>
                        </a:rPr>
                        <a:t>Bonfire Poem</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aseline="0" dirty="0" smtClean="0">
                          <a:solidFill>
                            <a:schemeClr val="tx1"/>
                          </a:solidFill>
                          <a:latin typeface="+mn-lt"/>
                          <a:cs typeface="RM Typerighter old" panose="00000400000000000000" pitchFamily="2" charset="-79"/>
                        </a:rPr>
                        <a:t>Hedgehog </a:t>
                      </a:r>
                      <a:r>
                        <a:rPr lang="en-US" sz="1050" baseline="0" dirty="0" err="1" smtClean="0">
                          <a:solidFill>
                            <a:schemeClr val="tx1"/>
                          </a:solidFill>
                          <a:latin typeface="+mn-lt"/>
                          <a:cs typeface="RM Typerighter old" panose="00000400000000000000" pitchFamily="2" charset="-79"/>
                        </a:rPr>
                        <a:t>Howdee</a:t>
                      </a:r>
                      <a:endParaRPr lang="en-US" sz="1050" dirty="0" smtClean="0">
                        <a:solidFill>
                          <a:schemeClr val="tx1"/>
                        </a:solidFill>
                        <a:latin typeface="+mn-lt"/>
                        <a:cs typeface="RM Typerighter old" panose="000004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smtClean="0">
                          <a:solidFill>
                            <a:schemeClr val="tx1"/>
                          </a:solidFill>
                          <a:latin typeface="+mn-lt"/>
                          <a:cs typeface="RM Typerighter old" panose="00000400000000000000" pitchFamily="2" charset="-79"/>
                        </a:rPr>
                        <a:t>Dear</a:t>
                      </a:r>
                      <a:r>
                        <a:rPr lang="en-US" sz="1050" baseline="0" dirty="0" smtClean="0">
                          <a:solidFill>
                            <a:schemeClr val="tx1"/>
                          </a:solidFill>
                          <a:latin typeface="+mn-lt"/>
                          <a:cs typeface="RM Typerighter old" panose="00000400000000000000" pitchFamily="2" charset="-79"/>
                        </a:rPr>
                        <a:t> Santa</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smtClean="0">
                          <a:solidFill>
                            <a:schemeClr val="tx1"/>
                          </a:solidFill>
                          <a:latin typeface="+mn-lt"/>
                          <a:cs typeface="RM Typerighter old" panose="00000400000000000000" pitchFamily="2" charset="-79"/>
                        </a:rPr>
                        <a:t>Christmas </a:t>
                      </a:r>
                      <a:r>
                        <a:rPr lang="en-US" sz="1050" dirty="0">
                          <a:solidFill>
                            <a:schemeClr val="tx1"/>
                          </a:solidFill>
                          <a:latin typeface="+mn-lt"/>
                          <a:cs typeface="RM Typerighter old" panose="00000400000000000000" pitchFamily="2" charset="-79"/>
                        </a:rPr>
                        <a:t>Story / Nativity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50" dirty="0">
                        <a:solidFill>
                          <a:schemeClr val="tx1"/>
                        </a:solidFill>
                        <a:latin typeface="+mn-lt"/>
                        <a:cs typeface="RM Typerighter old" panose="000004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5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smtClean="0">
                          <a:solidFill>
                            <a:schemeClr val="tx1"/>
                          </a:solidFill>
                          <a:latin typeface="+mn-lt"/>
                          <a:cs typeface="RM Typerighter old" panose="00000400000000000000" pitchFamily="2" charset="-79"/>
                        </a:rPr>
                        <a:t>Goldilocks</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smtClean="0">
                          <a:solidFill>
                            <a:schemeClr val="tx1"/>
                          </a:solidFill>
                          <a:latin typeface="+mn-lt"/>
                          <a:cs typeface="RM Typerighter old" panose="00000400000000000000" pitchFamily="2" charset="-79"/>
                        </a:rPr>
                        <a:t>The</a:t>
                      </a:r>
                      <a:r>
                        <a:rPr lang="en-GB" sz="1050" baseline="0" dirty="0" smtClean="0">
                          <a:solidFill>
                            <a:schemeClr val="tx1"/>
                          </a:solidFill>
                          <a:latin typeface="+mn-lt"/>
                          <a:cs typeface="RM Typerighter old" panose="00000400000000000000" pitchFamily="2" charset="-79"/>
                        </a:rPr>
                        <a:t> Three Little Pigs</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aseline="0" dirty="0" smtClean="0">
                          <a:solidFill>
                            <a:schemeClr val="tx1"/>
                          </a:solidFill>
                          <a:latin typeface="+mn-lt"/>
                          <a:cs typeface="RM Typerighter old" panose="00000400000000000000" pitchFamily="2" charset="-79"/>
                        </a:rPr>
                        <a:t>The Billy Goats Gruff</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50" baseline="0" dirty="0" smtClean="0">
                        <a:solidFill>
                          <a:schemeClr val="tx1"/>
                        </a:solidFill>
                        <a:latin typeface="+mn-lt"/>
                        <a:cs typeface="RM Typerighter old" panose="000004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50" dirty="0">
                        <a:solidFill>
                          <a:schemeClr val="tx1"/>
                        </a:solidFill>
                        <a:latin typeface="+mn-lt"/>
                        <a:cs typeface="RM Typerighter old" panose="000004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RM Typerighter old" panose="00000400000000000000" pitchFamily="2" charset="-79"/>
                        </a:rPr>
                        <a:t>The Tiny Seed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RM Typerighter old" panose="00000400000000000000" pitchFamily="2" charset="-79"/>
                        </a:rPr>
                        <a:t>Oliver’s Vegetables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RM Typerighter old" panose="00000400000000000000" pitchFamily="2" charset="-79"/>
                        </a:rPr>
                        <a:t>Jack and the Beanstalk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RM Typerighter old" panose="00000400000000000000" pitchFamily="2" charset="-79"/>
                        </a:rPr>
                        <a:t>One Plastic Bag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RM Typerighter old" panose="00000400000000000000" pitchFamily="2" charset="-79"/>
                        </a:rPr>
                        <a:t>Jasper’s Beanstalk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smtClean="0"/>
                        <a:t>A seed in Need</a:t>
                      </a:r>
                      <a:endParaRPr lang="en-GB" sz="1050" dirty="0">
                        <a:solidFill>
                          <a:schemeClr val="tx1"/>
                        </a:solidFill>
                        <a:latin typeface="+mn-lt"/>
                        <a:cs typeface="RM Typerighter old" panose="000004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smtClean="0">
                          <a:solidFill>
                            <a:schemeClr val="tx1"/>
                          </a:solidFill>
                          <a:latin typeface="+mn-lt"/>
                          <a:cs typeface="RM Typerighter old" panose="00000400000000000000" pitchFamily="2" charset="-79"/>
                        </a:rPr>
                        <a:t>The</a:t>
                      </a:r>
                      <a:r>
                        <a:rPr lang="en-US" sz="1050" baseline="0" dirty="0" smtClean="0">
                          <a:solidFill>
                            <a:schemeClr val="tx1"/>
                          </a:solidFill>
                          <a:latin typeface="+mn-lt"/>
                          <a:cs typeface="RM Typerighter old" panose="00000400000000000000" pitchFamily="2" charset="-79"/>
                        </a:rPr>
                        <a:t> Hungry Caterpillar</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aseline="0" dirty="0" smtClean="0">
                          <a:solidFill>
                            <a:schemeClr val="tx1"/>
                          </a:solidFill>
                          <a:latin typeface="+mn-lt"/>
                          <a:cs typeface="RM Typerighter old" panose="00000400000000000000" pitchFamily="2" charset="-79"/>
                        </a:rPr>
                        <a:t>I love Bugs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aseline="0" dirty="0" smtClean="0">
                          <a:solidFill>
                            <a:schemeClr val="tx1"/>
                          </a:solidFill>
                          <a:latin typeface="+mn-lt"/>
                          <a:cs typeface="RM Typerighter old" panose="00000400000000000000" pitchFamily="2" charset="-79"/>
                        </a:rPr>
                        <a:t>What am I poems</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5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r>
                        <a:rPr lang="en-US" sz="1050" dirty="0">
                          <a:solidFill>
                            <a:schemeClr val="tx1"/>
                          </a:solidFill>
                          <a:latin typeface="+mn-lt"/>
                          <a:cs typeface="RM Typerighter old" panose="00000400000000000000" pitchFamily="2" charset="-79"/>
                        </a:rPr>
                        <a:t>Lighthouse Keeper’s Lunch</a:t>
                      </a:r>
                    </a:p>
                    <a:p>
                      <a:pPr algn="ctr"/>
                      <a:r>
                        <a:rPr lang="en-US" sz="1050" dirty="0" smtClean="0">
                          <a:solidFill>
                            <a:schemeClr val="tx1"/>
                          </a:solidFill>
                          <a:latin typeface="+mn-lt"/>
                          <a:cs typeface="RM Typerighter old" panose="00000400000000000000" pitchFamily="2" charset="-79"/>
                        </a:rPr>
                        <a:t>The Pirates Next door</a:t>
                      </a:r>
                    </a:p>
                    <a:p>
                      <a:pPr algn="ctr"/>
                      <a:r>
                        <a:rPr lang="en-US" sz="1050" dirty="0" smtClean="0">
                          <a:solidFill>
                            <a:schemeClr val="tx1"/>
                          </a:solidFill>
                          <a:latin typeface="+mn-lt"/>
                          <a:cs typeface="RM Typerighter old" panose="00000400000000000000" pitchFamily="2" charset="-79"/>
                        </a:rPr>
                        <a:t>Commotion in the Ocean</a:t>
                      </a:r>
                    </a:p>
                    <a:p>
                      <a:pPr algn="ctr"/>
                      <a:r>
                        <a:rPr lang="en-US" sz="1050" dirty="0" smtClean="0">
                          <a:solidFill>
                            <a:schemeClr val="tx1"/>
                          </a:solidFill>
                          <a:latin typeface="+mn-lt"/>
                          <a:cs typeface="RM Typerighter old" panose="00000400000000000000" pitchFamily="2" charset="-79"/>
                        </a:rPr>
                        <a:t>Non fiction – Sea Creatures</a:t>
                      </a:r>
                    </a:p>
                    <a:p>
                      <a:pPr algn="ctr"/>
                      <a:r>
                        <a:rPr lang="en-US" sz="1050" dirty="0" smtClean="0">
                          <a:solidFill>
                            <a:schemeClr val="tx1"/>
                          </a:solidFill>
                          <a:latin typeface="+mn-lt"/>
                          <a:cs typeface="RM Typerighter old" panose="00000400000000000000" pitchFamily="2" charset="-79"/>
                        </a:rPr>
                        <a:t>Lost</a:t>
                      </a:r>
                      <a:r>
                        <a:rPr lang="en-US" sz="1050" baseline="0" dirty="0" smtClean="0">
                          <a:solidFill>
                            <a:schemeClr val="tx1"/>
                          </a:solidFill>
                          <a:latin typeface="+mn-lt"/>
                          <a:cs typeface="RM Typerighter old" panose="00000400000000000000" pitchFamily="2" charset="-79"/>
                        </a:rPr>
                        <a:t> and Found</a:t>
                      </a:r>
                      <a:endParaRPr lang="en-US" sz="1050" dirty="0" smtClean="0">
                        <a:solidFill>
                          <a:schemeClr val="tx1"/>
                        </a:solidFill>
                        <a:latin typeface="+mn-lt"/>
                        <a:cs typeface="RM Typerighter old" panose="000004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xmlns="" val="2507345316"/>
                  </a:ext>
                </a:extLst>
              </a:tr>
              <a:tr h="1245256">
                <a:tc>
                  <a:txBody>
                    <a:bodyPr/>
                    <a:lstStyle/>
                    <a:p>
                      <a:pPr algn="ctr"/>
                      <a:r>
                        <a:rPr lang="en-US" sz="2000" b="1" dirty="0">
                          <a:latin typeface="Amatic SC" panose="00000500000000000000" pitchFamily="2" charset="-79"/>
                          <a:cs typeface="Amatic SC" panose="00000500000000000000" pitchFamily="2" charset="-79"/>
                        </a:rPr>
                        <a:t>‘Wow’ </a:t>
                      </a:r>
                      <a:r>
                        <a:rPr lang="en-US" sz="2000" b="1" dirty="0" smtClean="0">
                          <a:latin typeface="Amatic SC" panose="00000500000000000000" pitchFamily="2" charset="-79"/>
                          <a:cs typeface="Amatic SC" panose="00000500000000000000" pitchFamily="2" charset="-79"/>
                        </a:rPr>
                        <a:t>moments/Special</a:t>
                      </a:r>
                      <a:r>
                        <a:rPr lang="en-US" sz="2000" b="1" baseline="0" dirty="0" smtClean="0">
                          <a:latin typeface="Amatic SC" panose="00000500000000000000" pitchFamily="2" charset="-79"/>
                          <a:cs typeface="Amatic SC" panose="00000500000000000000" pitchFamily="2" charset="-79"/>
                        </a:rPr>
                        <a:t> Days/events</a:t>
                      </a:r>
                      <a:endParaRPr lang="en-GB" sz="2000" b="1" dirty="0">
                        <a:solidFill>
                          <a:srgbClr val="0070C0"/>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050" dirty="0" smtClean="0">
                          <a:solidFill>
                            <a:schemeClr val="tx1"/>
                          </a:solidFill>
                          <a:latin typeface="+mn-lt"/>
                          <a:cs typeface="Amatic SC" panose="00000500000000000000" pitchFamily="2" charset="-79"/>
                        </a:rPr>
                        <a:t>Remembrance </a:t>
                      </a:r>
                      <a:r>
                        <a:rPr lang="en-US" sz="1050" dirty="0">
                          <a:solidFill>
                            <a:schemeClr val="tx1"/>
                          </a:solidFill>
                          <a:latin typeface="+mn-lt"/>
                          <a:cs typeface="Amatic SC" panose="00000500000000000000" pitchFamily="2" charset="-79"/>
                        </a:rPr>
                        <a:t>Day </a:t>
                      </a:r>
                    </a:p>
                    <a:p>
                      <a:pPr algn="ctr"/>
                      <a:r>
                        <a:rPr lang="en-US" sz="1050" dirty="0" smtClean="0">
                          <a:solidFill>
                            <a:schemeClr val="tx1"/>
                          </a:solidFill>
                          <a:latin typeface="+mn-lt"/>
                          <a:cs typeface="Amatic SC" panose="00000500000000000000" pitchFamily="2" charset="-79"/>
                        </a:rPr>
                        <a:t>Harvest </a:t>
                      </a:r>
                      <a:r>
                        <a:rPr lang="en-US" sz="1050" dirty="0">
                          <a:solidFill>
                            <a:schemeClr val="tx1"/>
                          </a:solidFill>
                          <a:latin typeface="+mn-lt"/>
                          <a:cs typeface="Amatic SC" panose="00000500000000000000" pitchFamily="2" charset="-79"/>
                        </a:rPr>
                        <a:t>Time </a:t>
                      </a:r>
                    </a:p>
                    <a:p>
                      <a:pPr algn="ctr"/>
                      <a:r>
                        <a:rPr lang="en-US" sz="1050" dirty="0" smtClean="0">
                          <a:solidFill>
                            <a:schemeClr val="tx1"/>
                          </a:solidFill>
                          <a:latin typeface="+mn-lt"/>
                          <a:cs typeface="Amatic SC" panose="00000500000000000000" pitchFamily="2" charset="-79"/>
                        </a:rPr>
                        <a:t>Birthdays</a:t>
                      </a:r>
                    </a:p>
                    <a:p>
                      <a:pPr algn="ctr"/>
                      <a:r>
                        <a:rPr lang="en-US" sz="1050" dirty="0" smtClean="0">
                          <a:solidFill>
                            <a:schemeClr val="tx1"/>
                          </a:solidFill>
                          <a:latin typeface="+mn-lt"/>
                          <a:cs typeface="Amatic SC" panose="00000500000000000000" pitchFamily="2" charset="-79"/>
                        </a:rPr>
                        <a:t>Harvest Meal – Prepare apple crumble</a:t>
                      </a:r>
                      <a:endParaRPr lang="en-US" sz="105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Guy Fawkes / Bonfire Night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Christmas Time  / Nativity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Diwali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smtClean="0">
                          <a:solidFill>
                            <a:schemeClr val="tx1"/>
                          </a:solidFill>
                          <a:latin typeface="+mn-lt"/>
                          <a:cs typeface="Amatic SC" panose="00000500000000000000" pitchFamily="2" charset="-79"/>
                        </a:rPr>
                        <a:t>Road </a:t>
                      </a:r>
                      <a:r>
                        <a:rPr lang="en-US" sz="1050" dirty="0">
                          <a:solidFill>
                            <a:schemeClr val="tx1"/>
                          </a:solidFill>
                          <a:latin typeface="+mn-lt"/>
                          <a:cs typeface="Amatic SC" panose="00000500000000000000" pitchFamily="2" charset="-79"/>
                        </a:rPr>
                        <a:t>Safety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smtClean="0">
                          <a:solidFill>
                            <a:schemeClr val="tx1"/>
                          </a:solidFill>
                          <a:latin typeface="+mn-lt"/>
                          <a:cs typeface="Amatic SC" panose="00000500000000000000" pitchFamily="2" charset="-79"/>
                        </a:rPr>
                        <a:t>Children </a:t>
                      </a:r>
                      <a:r>
                        <a:rPr lang="en-US" sz="1050" dirty="0">
                          <a:solidFill>
                            <a:schemeClr val="tx1"/>
                          </a:solidFill>
                          <a:latin typeface="+mn-lt"/>
                          <a:cs typeface="Amatic SC" panose="00000500000000000000" pitchFamily="2" charset="-79"/>
                        </a:rPr>
                        <a:t>in Need</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Anti- Bullying Week </a:t>
                      </a:r>
                      <a:endParaRPr lang="en-US" sz="1050" dirty="0" smtClean="0">
                        <a:solidFill>
                          <a:schemeClr val="tx1"/>
                        </a:solidFill>
                        <a:latin typeface="+mn-lt"/>
                        <a:cs typeface="Amatic SC" panose="00000500000000000000" pitchFamily="2" charset="-79"/>
                      </a:endParaRPr>
                    </a:p>
                    <a:p>
                      <a:pPr algn="ctr"/>
                      <a:r>
                        <a:rPr lang="en-US" sz="1050" dirty="0" smtClean="0">
                          <a:solidFill>
                            <a:schemeClr val="tx1"/>
                          </a:solidFill>
                          <a:latin typeface="+mn-lt"/>
                          <a:cs typeface="Amatic SC" panose="00000500000000000000" pitchFamily="2" charset="-79"/>
                        </a:rPr>
                        <a:t>Nativity</a:t>
                      </a:r>
                    </a:p>
                    <a:p>
                      <a:pPr algn="ctr"/>
                      <a:r>
                        <a:rPr lang="en-US" sz="1050" dirty="0" smtClean="0">
                          <a:solidFill>
                            <a:schemeClr val="tx1"/>
                          </a:solidFill>
                          <a:latin typeface="+mn-lt"/>
                          <a:cs typeface="Amatic SC" panose="00000500000000000000" pitchFamily="2" charset="-79"/>
                        </a:rPr>
                        <a:t>Christingle</a:t>
                      </a:r>
                    </a:p>
                    <a:p>
                      <a:pPr algn="ctr"/>
                      <a:r>
                        <a:rPr lang="en-US" sz="1050" dirty="0" smtClean="0">
                          <a:solidFill>
                            <a:schemeClr val="tx1"/>
                          </a:solidFill>
                          <a:latin typeface="+mn-lt"/>
                          <a:cs typeface="Amatic SC" panose="00000500000000000000" pitchFamily="2" charset="-79"/>
                        </a:rPr>
                        <a:t>Christmas</a:t>
                      </a:r>
                      <a:r>
                        <a:rPr lang="en-US" sz="1050" baseline="0" dirty="0" smtClean="0">
                          <a:solidFill>
                            <a:schemeClr val="tx1"/>
                          </a:solidFill>
                          <a:latin typeface="+mn-lt"/>
                          <a:cs typeface="Amatic SC" panose="00000500000000000000" pitchFamily="2" charset="-79"/>
                        </a:rPr>
                        <a:t> Shop</a:t>
                      </a:r>
                    </a:p>
                    <a:p>
                      <a:pPr algn="ctr"/>
                      <a:r>
                        <a:rPr lang="en-US" sz="1050" baseline="0" dirty="0" smtClean="0">
                          <a:solidFill>
                            <a:schemeClr val="tx1"/>
                          </a:solidFill>
                          <a:latin typeface="+mn-lt"/>
                          <a:cs typeface="Amatic SC" panose="00000500000000000000" pitchFamily="2" charset="-79"/>
                        </a:rPr>
                        <a:t>Autumn Walk to the village churchyard.</a:t>
                      </a:r>
                      <a:endParaRPr lang="en-US" sz="1050" dirty="0" smtClean="0">
                        <a:solidFill>
                          <a:schemeClr val="tx1"/>
                        </a:solidFill>
                        <a:latin typeface="+mn-lt"/>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5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1050" dirty="0" smtClean="0">
                          <a:solidFill>
                            <a:schemeClr val="tx1"/>
                          </a:solidFill>
                          <a:latin typeface="+mn-lt"/>
                          <a:cs typeface="Amatic SC" panose="00000500000000000000" pitchFamily="2" charset="-79"/>
                        </a:rPr>
                        <a:t>Chinese Restaurant</a:t>
                      </a:r>
                      <a:r>
                        <a:rPr lang="en-US" sz="1050" baseline="0" dirty="0" smtClean="0">
                          <a:solidFill>
                            <a:schemeClr val="tx1"/>
                          </a:solidFill>
                          <a:latin typeface="+mn-lt"/>
                          <a:cs typeface="Amatic SC" panose="00000500000000000000" pitchFamily="2" charset="-79"/>
                        </a:rPr>
                        <a:t> </a:t>
                      </a:r>
                    </a:p>
                    <a:p>
                      <a:pPr algn="ctr"/>
                      <a:r>
                        <a:rPr lang="en-US" sz="1050" baseline="0" dirty="0" smtClean="0">
                          <a:solidFill>
                            <a:schemeClr val="tx1"/>
                          </a:solidFill>
                          <a:latin typeface="+mn-lt"/>
                          <a:cs typeface="Amatic SC" panose="00000500000000000000" pitchFamily="2" charset="-79"/>
                        </a:rPr>
                        <a:t>Taste Chinese Food</a:t>
                      </a:r>
                    </a:p>
                    <a:p>
                      <a:pPr algn="ctr"/>
                      <a:r>
                        <a:rPr lang="en-US" sz="1050" baseline="0" dirty="0" smtClean="0">
                          <a:solidFill>
                            <a:schemeClr val="tx1"/>
                          </a:solidFill>
                          <a:latin typeface="+mn-lt"/>
                          <a:cs typeface="Amatic SC" panose="00000500000000000000" pitchFamily="2" charset="-79"/>
                        </a:rPr>
                        <a:t>Dentist Visit – Teeth Cleaning </a:t>
                      </a:r>
                    </a:p>
                    <a:p>
                      <a:pPr algn="ctr"/>
                      <a:r>
                        <a:rPr lang="en-US" sz="1050" baseline="0" dirty="0" smtClean="0">
                          <a:solidFill>
                            <a:schemeClr val="tx1"/>
                          </a:solidFill>
                          <a:latin typeface="+mn-lt"/>
                          <a:cs typeface="Amatic SC" panose="00000500000000000000" pitchFamily="2" charset="-79"/>
                        </a:rPr>
                        <a:t>World Book Day</a:t>
                      </a:r>
                      <a:endParaRPr lang="en-US" sz="105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Walk to the park / Picnic </a:t>
                      </a:r>
                      <a:endParaRPr lang="en-GB" sz="1050" dirty="0">
                        <a:solidFill>
                          <a:schemeClr val="tx1"/>
                        </a:solidFill>
                        <a:latin typeface="+mn-lt"/>
                        <a:cs typeface="Amatic SC" panose="00000500000000000000" pitchFamily="2" charset="-79"/>
                      </a:endParaRPr>
                    </a:p>
                    <a:p>
                      <a:pPr algn="ctr"/>
                      <a:r>
                        <a:rPr lang="en-GB" sz="1050" dirty="0">
                          <a:solidFill>
                            <a:schemeClr val="tx1"/>
                          </a:solidFill>
                          <a:latin typeface="+mn-lt"/>
                          <a:cs typeface="Amatic SC" panose="00000500000000000000" pitchFamily="2" charset="-79"/>
                        </a:rPr>
                        <a:t>Planting seeds </a:t>
                      </a:r>
                      <a:endParaRPr lang="en-GB" sz="1050" dirty="0" smtClean="0">
                        <a:solidFill>
                          <a:schemeClr val="tx1"/>
                        </a:solidFill>
                        <a:latin typeface="+mn-lt"/>
                        <a:cs typeface="Amatic SC" panose="00000500000000000000" pitchFamily="2" charset="-79"/>
                      </a:endParaRPr>
                    </a:p>
                    <a:p>
                      <a:pPr algn="ctr"/>
                      <a:r>
                        <a:rPr lang="en-GB" sz="1050" dirty="0" smtClean="0">
                          <a:solidFill>
                            <a:schemeClr val="tx1"/>
                          </a:solidFill>
                          <a:latin typeface="+mn-lt"/>
                          <a:cs typeface="Amatic SC" panose="00000500000000000000" pitchFamily="2" charset="-79"/>
                        </a:rPr>
                        <a:t>Trip to </a:t>
                      </a:r>
                      <a:r>
                        <a:rPr lang="en-GB" sz="1050" dirty="0" err="1" smtClean="0">
                          <a:solidFill>
                            <a:schemeClr val="tx1"/>
                          </a:solidFill>
                          <a:latin typeface="+mn-lt"/>
                          <a:cs typeface="Amatic SC" panose="00000500000000000000" pitchFamily="2" charset="-79"/>
                        </a:rPr>
                        <a:t>Rosemoor</a:t>
                      </a:r>
                      <a:endParaRPr lang="en-GB" sz="1050" dirty="0">
                        <a:solidFill>
                          <a:schemeClr val="tx1"/>
                        </a:solidFill>
                        <a:latin typeface="+mn-lt"/>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smtClean="0">
                          <a:solidFill>
                            <a:schemeClr val="tx1"/>
                          </a:solidFill>
                          <a:latin typeface="+mn-lt"/>
                          <a:cs typeface="Amatic SC" panose="00000500000000000000" pitchFamily="2" charset="-79"/>
                        </a:rPr>
                        <a:t>Mother’s </a:t>
                      </a:r>
                      <a:r>
                        <a:rPr lang="en-US" sz="1050" dirty="0">
                          <a:solidFill>
                            <a:schemeClr val="tx1"/>
                          </a:solidFill>
                          <a:latin typeface="+mn-lt"/>
                          <a:cs typeface="Amatic SC" panose="00000500000000000000" pitchFamily="2" charset="-79"/>
                        </a:rPr>
                        <a:t>Day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Queen’s Birthday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Science Week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Eater Egg Hunt </a:t>
                      </a:r>
                      <a:endParaRPr lang="en-GB" sz="105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1050" dirty="0" smtClean="0">
                          <a:solidFill>
                            <a:schemeClr val="tx1"/>
                          </a:solidFill>
                          <a:latin typeface="+mn-lt"/>
                          <a:cs typeface="Amatic SC" panose="00000500000000000000" pitchFamily="2" charset="-79"/>
                        </a:rPr>
                        <a:t>Watch</a:t>
                      </a:r>
                      <a:r>
                        <a:rPr lang="en-US" sz="1050" baseline="0" dirty="0" smtClean="0">
                          <a:solidFill>
                            <a:schemeClr val="tx1"/>
                          </a:solidFill>
                          <a:latin typeface="+mn-lt"/>
                          <a:cs typeface="Amatic SC" panose="00000500000000000000" pitchFamily="2" charset="-79"/>
                        </a:rPr>
                        <a:t> caterpillars hatch</a:t>
                      </a:r>
                    </a:p>
                    <a:p>
                      <a:pPr algn="ctr"/>
                      <a:r>
                        <a:rPr lang="en-US" sz="1050" baseline="0" dirty="0" smtClean="0">
                          <a:solidFill>
                            <a:schemeClr val="tx1"/>
                          </a:solidFill>
                          <a:latin typeface="+mn-lt"/>
                          <a:cs typeface="Amatic SC" panose="00000500000000000000" pitchFamily="2" charset="-79"/>
                        </a:rPr>
                        <a:t>Ugly Bug Ball</a:t>
                      </a:r>
                      <a:endParaRPr lang="en-US" sz="105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r>
                        <a:rPr lang="en-US" sz="1050" dirty="0">
                          <a:solidFill>
                            <a:schemeClr val="tx1"/>
                          </a:solidFill>
                          <a:latin typeface="+mn-lt"/>
                          <a:cs typeface="Amatic SC" panose="00000500000000000000" pitchFamily="2" charset="-79"/>
                        </a:rPr>
                        <a:t>Visit to the beach </a:t>
                      </a:r>
                    </a:p>
                    <a:p>
                      <a:pPr algn="ctr"/>
                      <a:r>
                        <a:rPr lang="en-US" sz="1050" dirty="0" smtClean="0">
                          <a:solidFill>
                            <a:schemeClr val="tx1"/>
                          </a:solidFill>
                          <a:latin typeface="+mn-lt"/>
                          <a:cs typeface="Amatic SC" panose="00000500000000000000" pitchFamily="2" charset="-79"/>
                        </a:rPr>
                        <a:t>Father’s </a:t>
                      </a:r>
                      <a:r>
                        <a:rPr lang="en-US" sz="1050" dirty="0">
                          <a:solidFill>
                            <a:schemeClr val="tx1"/>
                          </a:solidFill>
                          <a:latin typeface="+mn-lt"/>
                          <a:cs typeface="Amatic SC" panose="00000500000000000000" pitchFamily="2" charset="-79"/>
                        </a:rPr>
                        <a:t>Day </a:t>
                      </a:r>
                    </a:p>
                    <a:p>
                      <a:pPr algn="ctr"/>
                      <a:r>
                        <a:rPr lang="en-US" sz="1050" dirty="0" smtClean="0">
                          <a:solidFill>
                            <a:schemeClr val="tx1"/>
                          </a:solidFill>
                          <a:latin typeface="+mn-lt"/>
                          <a:cs typeface="Amatic SC" panose="00000500000000000000" pitchFamily="2" charset="-79"/>
                        </a:rPr>
                        <a:t>Pirate </a:t>
                      </a:r>
                      <a:r>
                        <a:rPr lang="en-US" sz="1050" dirty="0">
                          <a:solidFill>
                            <a:schemeClr val="tx1"/>
                          </a:solidFill>
                          <a:latin typeface="+mn-lt"/>
                          <a:cs typeface="Amatic SC" panose="00000500000000000000" pitchFamily="2" charset="-79"/>
                        </a:rPr>
                        <a:t>Day </a:t>
                      </a:r>
                    </a:p>
                    <a:p>
                      <a:pPr algn="ctr"/>
                      <a:endParaRPr lang="en-GB" sz="105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xmlns="" val="663662612"/>
                  </a:ext>
                </a:extLst>
              </a:tr>
            </a:tbl>
          </a:graphicData>
        </a:graphic>
      </p:graphicFrame>
    </p:spTree>
    <p:extLst>
      <p:ext uri="{BB962C8B-B14F-4D97-AF65-F5344CB8AC3E}">
        <p14:creationId xmlns:p14="http://schemas.microsoft.com/office/powerpoint/2010/main" val="37939437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53FE212D-BFC9-4D6B-BB25-2170A4F1783E}"/>
              </a:ext>
            </a:extLst>
          </p:cNvPr>
          <p:cNvSpPr txBox="1">
            <a:spLocks/>
          </p:cNvSpPr>
          <p:nvPr/>
        </p:nvSpPr>
        <p:spPr>
          <a:xfrm>
            <a:off x="838200" y="-729843"/>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smtClean="0">
                <a:latin typeface="Amatic SC" panose="00000500000000000000" pitchFamily="2" charset="-79"/>
                <a:cs typeface="Amatic SC" panose="00000500000000000000" pitchFamily="2" charset="-79"/>
              </a:rPr>
              <a:t>Preschool </a:t>
            </a:r>
            <a:r>
              <a:rPr lang="en-US" sz="3600" dirty="0">
                <a:latin typeface="Amatic SC" panose="00000500000000000000" pitchFamily="2" charset="-79"/>
                <a:cs typeface="Amatic SC" panose="00000500000000000000" pitchFamily="2" charset="-79"/>
              </a:rPr>
              <a:t>Long Term Plan </a:t>
            </a:r>
            <a:endParaRPr lang="en-GB" sz="3600" dirty="0">
              <a:latin typeface="Amatic SC" panose="00000500000000000000" pitchFamily="2" charset="-79"/>
              <a:cs typeface="Amatic SC" panose="00000500000000000000" pitchFamily="2" charset="-79"/>
            </a:endParaRPr>
          </a:p>
        </p:txBody>
      </p:sp>
      <p:graphicFrame>
        <p:nvGraphicFramePr>
          <p:cNvPr id="3" name="Table 4">
            <a:extLst>
              <a:ext uri="{FF2B5EF4-FFF2-40B4-BE49-F238E27FC236}">
                <a16:creationId xmlns:a16="http://schemas.microsoft.com/office/drawing/2014/main" xmlns="" id="{C309D6EC-D8CA-42E0-9877-E82797564D7C}"/>
              </a:ext>
            </a:extLst>
          </p:cNvPr>
          <p:cNvGraphicFramePr>
            <a:graphicFrameLocks noGrp="1"/>
          </p:cNvGraphicFramePr>
          <p:nvPr>
            <p:extLst>
              <p:ext uri="{D42A27DB-BD31-4B8C-83A1-F6EECF244321}">
                <p14:modId xmlns:p14="http://schemas.microsoft.com/office/powerpoint/2010/main" val="3675071703"/>
              </p:ext>
            </p:extLst>
          </p:nvPr>
        </p:nvGraphicFramePr>
        <p:xfrm>
          <a:off x="366318" y="476214"/>
          <a:ext cx="11459364" cy="5883271"/>
        </p:xfrm>
        <a:graphic>
          <a:graphicData uri="http://schemas.openxmlformats.org/drawingml/2006/table">
            <a:tbl>
              <a:tblPr firstRow="1" bandRow="1">
                <a:tableStyleId>{5C22544A-7EE6-4342-B048-85BDC9FD1C3A}</a:tableStyleId>
              </a:tblPr>
              <a:tblGrid>
                <a:gridCol w="1637052">
                  <a:extLst>
                    <a:ext uri="{9D8B030D-6E8A-4147-A177-3AD203B41FA5}">
                      <a16:colId xmlns:a16="http://schemas.microsoft.com/office/drawing/2014/main" xmlns="" val="385991600"/>
                    </a:ext>
                  </a:extLst>
                </a:gridCol>
                <a:gridCol w="1637052">
                  <a:extLst>
                    <a:ext uri="{9D8B030D-6E8A-4147-A177-3AD203B41FA5}">
                      <a16:colId xmlns:a16="http://schemas.microsoft.com/office/drawing/2014/main" xmlns="" val="2865123548"/>
                    </a:ext>
                  </a:extLst>
                </a:gridCol>
                <a:gridCol w="1637052">
                  <a:extLst>
                    <a:ext uri="{9D8B030D-6E8A-4147-A177-3AD203B41FA5}">
                      <a16:colId xmlns:a16="http://schemas.microsoft.com/office/drawing/2014/main" xmlns="" val="872926247"/>
                    </a:ext>
                  </a:extLst>
                </a:gridCol>
                <a:gridCol w="1637052">
                  <a:extLst>
                    <a:ext uri="{9D8B030D-6E8A-4147-A177-3AD203B41FA5}">
                      <a16:colId xmlns:a16="http://schemas.microsoft.com/office/drawing/2014/main" xmlns="" val="1315738151"/>
                    </a:ext>
                  </a:extLst>
                </a:gridCol>
                <a:gridCol w="1637052">
                  <a:extLst>
                    <a:ext uri="{9D8B030D-6E8A-4147-A177-3AD203B41FA5}">
                      <a16:colId xmlns:a16="http://schemas.microsoft.com/office/drawing/2014/main" xmlns="" val="2709165749"/>
                    </a:ext>
                  </a:extLst>
                </a:gridCol>
                <a:gridCol w="1637052">
                  <a:extLst>
                    <a:ext uri="{9D8B030D-6E8A-4147-A177-3AD203B41FA5}">
                      <a16:colId xmlns:a16="http://schemas.microsoft.com/office/drawing/2014/main" xmlns="" val="2335150482"/>
                    </a:ext>
                  </a:extLst>
                </a:gridCol>
                <a:gridCol w="1637052">
                  <a:extLst>
                    <a:ext uri="{9D8B030D-6E8A-4147-A177-3AD203B41FA5}">
                      <a16:colId xmlns:a16="http://schemas.microsoft.com/office/drawing/2014/main" xmlns="" val="4046203905"/>
                    </a:ext>
                  </a:extLst>
                </a:gridCol>
              </a:tblGrid>
              <a:tr h="555020">
                <a:tc>
                  <a:txBody>
                    <a:bodyPr/>
                    <a:lstStyle/>
                    <a:p>
                      <a:pPr algn="ctr"/>
                      <a:endParaRPr lang="en-GB"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dirty="0">
                          <a:solidFill>
                            <a:schemeClr val="bg1">
                              <a:lumMod val="50000"/>
                            </a:schemeClr>
                          </a:solidFill>
                          <a:latin typeface="Amatic SC" panose="00000500000000000000" pitchFamily="2" charset="-79"/>
                          <a:cs typeface="Amatic SC" panose="00000500000000000000" pitchFamily="2" charset="-79"/>
                        </a:rPr>
                        <a:t>Autumn 1</a:t>
                      </a:r>
                      <a:endParaRPr lang="en-GB" sz="32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dirty="0">
                          <a:solidFill>
                            <a:schemeClr val="bg1">
                              <a:lumMod val="50000"/>
                            </a:schemeClr>
                          </a:solidFill>
                          <a:latin typeface="Amatic SC" panose="00000500000000000000" pitchFamily="2" charset="-79"/>
                          <a:cs typeface="Amatic SC" panose="00000500000000000000" pitchFamily="2" charset="-79"/>
                        </a:rPr>
                        <a:t>Autumn 2</a:t>
                      </a:r>
                      <a:endParaRPr lang="en-GB" sz="32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r>
                        <a:rPr lang="en-US" sz="3200" dirty="0">
                          <a:solidFill>
                            <a:schemeClr val="bg1">
                              <a:lumMod val="50000"/>
                            </a:schemeClr>
                          </a:solidFill>
                          <a:latin typeface="Amatic SC" panose="00000500000000000000" pitchFamily="2" charset="-79"/>
                          <a:cs typeface="Amatic SC" panose="00000500000000000000" pitchFamily="2" charset="-79"/>
                        </a:rPr>
                        <a:t>Spring 1</a:t>
                      </a:r>
                      <a:endParaRPr lang="en-GB" sz="32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3200" dirty="0">
                          <a:solidFill>
                            <a:schemeClr val="bg1">
                              <a:lumMod val="50000"/>
                            </a:schemeClr>
                          </a:solidFill>
                          <a:latin typeface="Amatic SC" panose="00000500000000000000" pitchFamily="2" charset="-79"/>
                          <a:cs typeface="Amatic SC" panose="00000500000000000000" pitchFamily="2" charset="-79"/>
                        </a:rPr>
                        <a:t>Spring 2</a:t>
                      </a:r>
                      <a:endParaRPr lang="en-GB" sz="32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3200" dirty="0">
                          <a:solidFill>
                            <a:schemeClr val="bg1">
                              <a:lumMod val="50000"/>
                            </a:schemeClr>
                          </a:solidFill>
                          <a:latin typeface="Amatic SC" panose="00000500000000000000" pitchFamily="2" charset="-79"/>
                          <a:cs typeface="Amatic SC" panose="00000500000000000000" pitchFamily="2" charset="-79"/>
                        </a:rPr>
                        <a:t>Summer 1</a:t>
                      </a:r>
                      <a:endParaRPr lang="en-GB" sz="32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r>
                        <a:rPr lang="en-US" sz="3200" dirty="0">
                          <a:solidFill>
                            <a:schemeClr val="bg1">
                              <a:lumMod val="50000"/>
                            </a:schemeClr>
                          </a:solidFill>
                          <a:latin typeface="Amatic SC" panose="00000500000000000000" pitchFamily="2" charset="-79"/>
                          <a:cs typeface="Amatic SC" panose="00000500000000000000" pitchFamily="2" charset="-79"/>
                        </a:rPr>
                        <a:t>Summer 2</a:t>
                      </a:r>
                      <a:endParaRPr lang="en-GB" sz="32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xmlns="" val="1913285939"/>
                  </a:ext>
                </a:extLst>
              </a:tr>
              <a:tr h="442768">
                <a:tc>
                  <a:txBody>
                    <a:bodyPr/>
                    <a:lstStyle/>
                    <a:p>
                      <a:pPr algn="ctr"/>
                      <a:r>
                        <a:rPr lang="en-US" sz="2000" b="0" dirty="0">
                          <a:latin typeface="Amatic SC" panose="00000500000000000000" pitchFamily="2" charset="-79"/>
                          <a:cs typeface="Amatic SC" panose="00000500000000000000" pitchFamily="2" charset="-79"/>
                        </a:rPr>
                        <a:t>General Themes </a:t>
                      </a:r>
                      <a:endParaRPr lang="en-GB" sz="20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2000" dirty="0">
                          <a:latin typeface="Amatic SC" panose="00000500000000000000" pitchFamily="2" charset="-79"/>
                          <a:cs typeface="Amatic SC" panose="00000500000000000000" pitchFamily="2" charset="-79"/>
                        </a:rPr>
                        <a:t>All About 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smtClean="0">
                          <a:latin typeface="Amatic SC" panose="00000500000000000000" pitchFamily="2" charset="-79"/>
                          <a:cs typeface="Amatic SC" panose="00000500000000000000" pitchFamily="2" charset="-79"/>
                        </a:rPr>
                        <a:t>Autumn</a:t>
                      </a: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r>
                        <a:rPr lang="en-US" sz="2000" dirty="0" smtClean="0">
                          <a:latin typeface="Amatic SC" panose="00000500000000000000" pitchFamily="2" charset="-79"/>
                          <a:cs typeface="Amatic SC" panose="00000500000000000000" pitchFamily="2" charset="-79"/>
                        </a:rPr>
                        <a:t>Traditional Tales</a:t>
                      </a: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smtClean="0">
                          <a:latin typeface="Amatic SC" panose="00000500000000000000" pitchFamily="2" charset="-79"/>
                          <a:cs typeface="Amatic SC" panose="00000500000000000000" pitchFamily="2" charset="-79"/>
                        </a:rPr>
                        <a:t>Growing </a:t>
                      </a: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2000" dirty="0" smtClean="0">
                          <a:latin typeface="Amatic SC" panose="00000500000000000000" pitchFamily="2" charset="-79"/>
                          <a:cs typeface="Amatic SC" panose="00000500000000000000" pitchFamily="2" charset="-79"/>
                        </a:rPr>
                        <a:t>Mini Beasts</a:t>
                      </a: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smtClean="0">
                          <a:latin typeface="Amatic SC" panose="00000500000000000000" pitchFamily="2" charset="-79"/>
                          <a:cs typeface="Amatic SC" panose="00000500000000000000" pitchFamily="2" charset="-79"/>
                        </a:rPr>
                        <a:t>The Sea</a:t>
                      </a: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xmlns="" val="2272033691"/>
                  </a:ext>
                </a:extLst>
              </a:tr>
              <a:tr h="1630503">
                <a:tc rowSpan="2">
                  <a:txBody>
                    <a:bodyPr/>
                    <a:lstStyle/>
                    <a:p>
                      <a:pPr algn="ctr"/>
                      <a:r>
                        <a:rPr lang="en-US" sz="8000" b="0" dirty="0">
                          <a:latin typeface="Amatic SC" panose="00000500000000000000" pitchFamily="2" charset="-79"/>
                          <a:cs typeface="Amatic SC" panose="00000500000000000000" pitchFamily="2" charset="-79"/>
                        </a:rPr>
                        <a:t> </a:t>
                      </a:r>
                      <a:endParaRPr lang="en-US" sz="8000" b="0" dirty="0" smtClean="0">
                        <a:latin typeface="Amatic SC" panose="00000500000000000000" pitchFamily="2" charset="-79"/>
                        <a:cs typeface="Amatic SC" panose="00000500000000000000" pitchFamily="2" charset="-79"/>
                      </a:endParaRPr>
                    </a:p>
                    <a:p>
                      <a:pPr algn="ctr"/>
                      <a:endParaRPr lang="en-US" sz="2800" b="0" dirty="0">
                        <a:latin typeface="Amatic SC" panose="00000500000000000000" pitchFamily="2" charset="-79"/>
                        <a:cs typeface="Amatic SC" panose="00000500000000000000" pitchFamily="2" charset="-79"/>
                      </a:endParaRPr>
                    </a:p>
                    <a:p>
                      <a:pPr algn="ctr"/>
                      <a:r>
                        <a:rPr lang="en-US" sz="3200" b="0" dirty="0" smtClean="0">
                          <a:latin typeface="Amatic SC" panose="00000500000000000000" pitchFamily="2" charset="-79"/>
                          <a:cs typeface="Amatic SC" panose="00000500000000000000" pitchFamily="2" charset="-79"/>
                        </a:rPr>
                        <a:t>Over </a:t>
                      </a:r>
                      <a:r>
                        <a:rPr lang="en-US" sz="3200" b="0" dirty="0">
                          <a:latin typeface="Amatic SC" panose="00000500000000000000" pitchFamily="2" charset="-79"/>
                          <a:cs typeface="Amatic SC" panose="00000500000000000000" pitchFamily="2" charset="-79"/>
                        </a:rPr>
                        <a:t>Arching Principles </a:t>
                      </a:r>
                      <a:endParaRPr lang="en-GB" sz="32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6">
                  <a:txBody>
                    <a:bodyPr/>
                    <a:lstStyle/>
                    <a:p>
                      <a:pPr algn="ctr"/>
                      <a:r>
                        <a:rPr lang="en-US" sz="1200" b="1" dirty="0">
                          <a:solidFill>
                            <a:schemeClr val="bg1">
                              <a:lumMod val="50000"/>
                            </a:schemeClr>
                          </a:solidFill>
                          <a:latin typeface="+mn-lt"/>
                          <a:cs typeface="Amatic SC" panose="00000500000000000000" pitchFamily="2" charset="-79"/>
                        </a:rPr>
                        <a:t>Characteristics of Effective Learning </a:t>
                      </a:r>
                    </a:p>
                    <a:p>
                      <a:r>
                        <a:rPr lang="en-US" sz="1200" b="1" dirty="0">
                          <a:solidFill>
                            <a:srgbClr val="FF33CC"/>
                          </a:solidFill>
                          <a:latin typeface="+mn-lt"/>
                          <a:cs typeface="Amatic SC" panose="00000500000000000000" pitchFamily="2" charset="-79"/>
                        </a:rPr>
                        <a:t>Playing and exploring: </a:t>
                      </a:r>
                      <a:r>
                        <a:rPr lang="en-US" sz="1200" dirty="0">
                          <a:latin typeface="+mn-lt"/>
                          <a:cs typeface="RM Typerighter old" panose="00000400000000000000" pitchFamily="2" charset="-79"/>
                        </a:rPr>
                        <a:t>- Children investigate and experience things, and ‘have a go’. </a:t>
                      </a:r>
                      <a:r>
                        <a:rPr lang="en-GB" sz="1200" dirty="0">
                          <a:solidFill>
                            <a:srgbClr val="000000"/>
                          </a:solidFill>
                          <a:effectLst/>
                          <a:latin typeface="+mn-lt"/>
                          <a:ea typeface="Calibri" panose="020F0502020204030204" pitchFamily="34" charset="0"/>
                          <a:cs typeface="Acumin Pro"/>
                        </a:rPr>
                        <a:t>Children who actively participate in their </a:t>
                      </a:r>
                      <a:r>
                        <a:rPr lang="en-GB" sz="1200" dirty="0">
                          <a:solidFill>
                            <a:srgbClr val="000000"/>
                          </a:solidFill>
                          <a:latin typeface="+mn-lt"/>
                          <a:ea typeface="Calibri" panose="020F0502020204030204" pitchFamily="34" charset="0"/>
                          <a:cs typeface="Acumin Pro"/>
                        </a:rPr>
                        <a:t>own play </a:t>
                      </a:r>
                      <a:r>
                        <a:rPr lang="en-GB" sz="1200" dirty="0">
                          <a:solidFill>
                            <a:srgbClr val="000000"/>
                          </a:solidFill>
                          <a:effectLst/>
                          <a:latin typeface="+mn-lt"/>
                          <a:ea typeface="Calibri" panose="020F0502020204030204" pitchFamily="34" charset="0"/>
                          <a:cs typeface="Acumin Pro"/>
                        </a:rPr>
                        <a:t>develop a larger store of information and experiences to draw on which positively supports their learning </a:t>
                      </a:r>
                      <a:endParaRPr lang="en-US" sz="1200" dirty="0">
                        <a:latin typeface="+mn-lt"/>
                        <a:cs typeface="RM Typerighter old" panose="00000400000000000000" pitchFamily="2" charset="-79"/>
                      </a:endParaRPr>
                    </a:p>
                    <a:p>
                      <a:r>
                        <a:rPr lang="en-US" sz="1200" b="1" dirty="0">
                          <a:solidFill>
                            <a:srgbClr val="FF33CC"/>
                          </a:solidFill>
                          <a:latin typeface="+mn-lt"/>
                          <a:cs typeface="Amatic SC" panose="00000500000000000000" pitchFamily="2" charset="-79"/>
                        </a:rPr>
                        <a:t>Active learning: </a:t>
                      </a:r>
                      <a:r>
                        <a:rPr lang="en-US" sz="1200" dirty="0">
                          <a:latin typeface="+mn-lt"/>
                          <a:cs typeface="RM Typerighter old" panose="00000400000000000000" pitchFamily="2" charset="-79"/>
                        </a:rPr>
                        <a:t>- Children concentrate and keep on trying if they encounter difficulties. They are proud of their own achievements. </a:t>
                      </a:r>
                      <a:r>
                        <a:rPr lang="en-GB" sz="1200" dirty="0">
                          <a:effectLst/>
                          <a:latin typeface="+mn-lt"/>
                          <a:ea typeface="Calibri" panose="020F0502020204030204" pitchFamily="34" charset="0"/>
                          <a:cs typeface="RM Typerighter old" panose="00000400000000000000" pitchFamily="2" charset="-79"/>
                        </a:rPr>
                        <a:t>For children to develop into self-regulating, lifelong learners they are required to take ownership, accept challenges and learn persistence.</a:t>
                      </a:r>
                    </a:p>
                    <a:p>
                      <a:r>
                        <a:rPr lang="en-US" sz="1200" b="1" dirty="0">
                          <a:solidFill>
                            <a:srgbClr val="FF33CC"/>
                          </a:solidFill>
                          <a:latin typeface="+mn-lt"/>
                          <a:cs typeface="Amatic SC" panose="00000500000000000000" pitchFamily="2" charset="-79"/>
                        </a:rPr>
                        <a:t>Creating and thinking critically: </a:t>
                      </a:r>
                      <a:r>
                        <a:rPr lang="en-US" sz="1200" dirty="0">
                          <a:latin typeface="+mn-lt"/>
                          <a:cs typeface="RM Typerighter old" panose="00000400000000000000" pitchFamily="2" charset="-79"/>
                        </a:rPr>
                        <a:t>- Children develop their own ideas and make links between these ideas. </a:t>
                      </a:r>
                      <a:r>
                        <a:rPr lang="en-GB" sz="1200" dirty="0">
                          <a:effectLst/>
                          <a:latin typeface="+mn-lt"/>
                          <a:ea typeface="Calibri" panose="020F0502020204030204" pitchFamily="34" charset="0"/>
                          <a:cs typeface="RM Typerighter old" panose="00000400000000000000" pitchFamily="2" charset="-79"/>
                        </a:rPr>
                        <a:t>They think flexibly and rationally, drawing on previous experiences which help them to solve problems and reach conclusions.</a:t>
                      </a:r>
                      <a:r>
                        <a:rPr lang="en-GB" sz="1200" dirty="0">
                          <a:effectLst/>
                          <a:latin typeface="+mn-lt"/>
                          <a:ea typeface="Calibri" panose="020F0502020204030204" pitchFamily="34" charset="0"/>
                          <a:cs typeface="Arial" panose="020B0604020202020204" pitchFamily="34" charset="0"/>
                        </a:rPr>
                        <a:t> </a:t>
                      </a:r>
                    </a:p>
                    <a:p>
                      <a:endParaRPr lang="en-GB" sz="1200" dirty="0">
                        <a:latin typeface="+mn-lt"/>
                        <a:cs typeface="RM Typerighter old" panose="000004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hMerge="1">
                  <a:txBody>
                    <a:bodyPr/>
                    <a:lstStyle/>
                    <a:p>
                      <a:pPr algn="ctr"/>
                      <a:endParaRPr lang="en-GB" sz="1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pPr algn="ctr"/>
                      <a:endParaRPr lang="en-GB"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pPr algn="ctr"/>
                      <a:endParaRPr lang="en-US" sz="1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hMerge="1">
                  <a:txBody>
                    <a:bodyPr/>
                    <a:lstStyle/>
                    <a:p>
                      <a:pPr algn="ctr"/>
                      <a:endParaRPr lang="en-GB"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xmlns="" val="2507345316"/>
                  </a:ext>
                </a:extLst>
              </a:tr>
              <a:tr h="2621592">
                <a:tc vMerge="1">
                  <a:txBody>
                    <a:bodyPr/>
                    <a:lstStyle/>
                    <a:p>
                      <a:pPr algn="ctr"/>
                      <a:r>
                        <a:rPr lang="en-US" sz="3200" b="0" dirty="0">
                          <a:latin typeface="Amatic SC" panose="00000500000000000000" pitchFamily="2" charset="-79"/>
                          <a:cs typeface="Amatic SC" panose="00000500000000000000" pitchFamily="2" charset="-79"/>
                        </a:rPr>
                        <a:t>Over Arching Principles </a:t>
                      </a:r>
                      <a:endParaRPr lang="en-GB" sz="32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6">
                  <a:txBody>
                    <a:bodyPr/>
                    <a:lstStyle/>
                    <a:p>
                      <a:r>
                        <a:rPr lang="en-US" sz="1200" b="1" i="0" dirty="0">
                          <a:solidFill>
                            <a:srgbClr val="7030A0"/>
                          </a:solidFill>
                          <a:latin typeface="+mn-lt"/>
                          <a:cs typeface="Amatic SC" panose="00000500000000000000" pitchFamily="2" charset="-79"/>
                        </a:rPr>
                        <a:t>Unique Child: </a:t>
                      </a:r>
                      <a:r>
                        <a:rPr lang="en-US" sz="1200" i="0" dirty="0">
                          <a:latin typeface="+mn-lt"/>
                          <a:cs typeface="RM Typerighter old" panose="00000400000000000000" pitchFamily="2" charset="-79"/>
                        </a:rPr>
                        <a:t>Every child is unique and has the potential to be resilient, capable, confident and self-assured.  </a:t>
                      </a:r>
                    </a:p>
                    <a:p>
                      <a:r>
                        <a:rPr lang="en-US" sz="1200" b="1" i="0" dirty="0">
                          <a:solidFill>
                            <a:srgbClr val="7030A0"/>
                          </a:solidFill>
                          <a:latin typeface="+mn-lt"/>
                          <a:cs typeface="Amatic SC" panose="00000500000000000000" pitchFamily="2" charset="-79"/>
                        </a:rPr>
                        <a:t>Positive Relationships: </a:t>
                      </a:r>
                      <a:r>
                        <a:rPr lang="en-US" sz="1200" i="0" dirty="0">
                          <a:latin typeface="+mn-lt"/>
                          <a:cs typeface="RM Typerighter old" panose="00000400000000000000" pitchFamily="2" charset="-79"/>
                        </a:rPr>
                        <a:t>Children flourish with warm, strong &amp; positive partnerships between all staff and parents/carers. This promotes independence across the EYFS curriculum. Children and practitioners are NOT alone – embrace each community. </a:t>
                      </a:r>
                    </a:p>
                    <a:p>
                      <a:r>
                        <a:rPr lang="en-US" sz="1200" b="1" i="0" dirty="0">
                          <a:solidFill>
                            <a:srgbClr val="7030A0"/>
                          </a:solidFill>
                          <a:latin typeface="+mn-lt"/>
                          <a:cs typeface="Amatic SC" panose="00000500000000000000" pitchFamily="2" charset="-79"/>
                        </a:rPr>
                        <a:t>Enabling environments: </a:t>
                      </a:r>
                      <a:r>
                        <a:rPr lang="en-US" sz="1200" i="0" dirty="0">
                          <a:latin typeface="+mn-lt"/>
                          <a:cs typeface="RM Typerighter old" panose="00000400000000000000" pitchFamily="2" charset="-79"/>
                        </a:rPr>
                        <a:t>Children learn and develop well in safe and secure environments where routines are established and where adults respond to their individual needs and passions and help them to build upon their learning over time. </a:t>
                      </a:r>
                    </a:p>
                    <a:p>
                      <a:r>
                        <a:rPr lang="en-US" sz="1200" b="1" i="0" dirty="0">
                          <a:solidFill>
                            <a:srgbClr val="7030A0"/>
                          </a:solidFill>
                          <a:latin typeface="+mn-lt"/>
                          <a:cs typeface="Amatic SC" panose="00000500000000000000" pitchFamily="2" charset="-79"/>
                        </a:rPr>
                        <a:t>Learning and Development: </a:t>
                      </a:r>
                      <a:r>
                        <a:rPr lang="en-US" sz="1200" i="0" dirty="0">
                          <a:latin typeface="+mn-lt"/>
                          <a:cs typeface="RM Typerighter old" panose="00000400000000000000" pitchFamily="2" charset="-79"/>
                        </a:rPr>
                        <a:t>Children develop and learn at different rates (not in different ways as it stated 2017). We must be aware of children who need greater support than others. </a:t>
                      </a:r>
                    </a:p>
                    <a:p>
                      <a:endParaRPr lang="en-US" sz="1200" i="1" dirty="0">
                        <a:latin typeface="+mn-lt"/>
                        <a:cs typeface="RM Typerighter old" panose="00000400000000000000" pitchFamily="2" charset="-79"/>
                      </a:endParaRPr>
                    </a:p>
                    <a:p>
                      <a:r>
                        <a:rPr lang="en-US" sz="1200" i="1" dirty="0">
                          <a:latin typeface="+mn-lt"/>
                          <a:cs typeface="RM Typerighter old" panose="00000400000000000000" pitchFamily="2" charset="-79"/>
                        </a:rPr>
                        <a:t>PLAY: </a:t>
                      </a:r>
                      <a:r>
                        <a:rPr lang="en-US" sz="1200" b="0" i="1" kern="1200" dirty="0">
                          <a:solidFill>
                            <a:schemeClr val="dk1"/>
                          </a:solidFill>
                          <a:effectLst/>
                          <a:latin typeface="+mn-lt"/>
                          <a:ea typeface="+mn-ea"/>
                          <a:cs typeface="+mn-cs"/>
                        </a:rPr>
                        <a:t>At </a:t>
                      </a:r>
                      <a:r>
                        <a:rPr lang="en-US" sz="1200" b="0" i="1" kern="1200" dirty="0" smtClean="0">
                          <a:solidFill>
                            <a:schemeClr val="dk1"/>
                          </a:solidFill>
                          <a:effectLst/>
                          <a:latin typeface="+mn-lt"/>
                          <a:ea typeface="+mn-ea"/>
                          <a:cs typeface="+mn-cs"/>
                        </a:rPr>
                        <a:t>Bishops </a:t>
                      </a:r>
                      <a:r>
                        <a:rPr lang="en-US" sz="1200" b="0" i="1" kern="1200" dirty="0" err="1" smtClean="0">
                          <a:solidFill>
                            <a:schemeClr val="dk1"/>
                          </a:solidFill>
                          <a:effectLst/>
                          <a:latin typeface="+mn-lt"/>
                          <a:ea typeface="+mn-ea"/>
                          <a:cs typeface="+mn-cs"/>
                        </a:rPr>
                        <a:t>Tawton</a:t>
                      </a:r>
                      <a:r>
                        <a:rPr lang="en-US" sz="1200" b="0" i="1" kern="1200" dirty="0" smtClean="0">
                          <a:solidFill>
                            <a:schemeClr val="dk1"/>
                          </a:solidFill>
                          <a:effectLst/>
                          <a:latin typeface="+mn-lt"/>
                          <a:ea typeface="+mn-ea"/>
                          <a:cs typeface="+mn-cs"/>
                        </a:rPr>
                        <a:t> Primary </a:t>
                      </a:r>
                      <a:r>
                        <a:rPr lang="en-US" sz="1200" b="0" i="1" kern="1200" dirty="0">
                          <a:solidFill>
                            <a:schemeClr val="dk1"/>
                          </a:solidFill>
                          <a:effectLst/>
                          <a:latin typeface="+mn-lt"/>
                          <a:ea typeface="+mn-ea"/>
                          <a:cs typeface="+mn-cs"/>
                        </a:rPr>
                        <a:t>School, we understand that children learn best when they are absorbed, interested and active.  We understand that active learning involves other children, adults, objects, ideas, stimuli and events that aim to engage and involve children for sustained periods. We believe that Early Years education should be as practical as possible and therefore , we are proud that our EYFS setting has an underlying ethos of ‘Learning through play. </a:t>
                      </a:r>
                      <a:r>
                        <a:rPr lang="en-GB" sz="1200" i="1" dirty="0">
                          <a:solidFill>
                            <a:schemeClr val="tx1"/>
                          </a:solidFill>
                          <a:latin typeface="+mn-lt"/>
                          <a:cs typeface="RM Typerighter old" panose="00000400000000000000" pitchFamily="2" charset="-79"/>
                        </a:rPr>
                        <a:t>PLAY is essential for children’s development across all areas. Play builds on children’s confidence as they learn to explore, to relate to others around them and develop relationships , set their own goals and solve problems. Children learn by leading their own play and by taking part in play which is guided by adults.</a:t>
                      </a:r>
                      <a:r>
                        <a:rPr lang="en-US" sz="1200" b="0" i="1" kern="1200" dirty="0">
                          <a:solidFill>
                            <a:schemeClr val="dk1"/>
                          </a:solidFill>
                          <a:effectLst/>
                          <a:latin typeface="+mn-lt"/>
                          <a:ea typeface="+mn-ea"/>
                          <a:cs typeface="+mn-cs"/>
                        </a:rPr>
                        <a:t>’. EYFS Team</a:t>
                      </a:r>
                    </a:p>
                    <a:p>
                      <a:r>
                        <a:rPr lang="en-US" sz="1200" b="0" i="1" kern="1200" dirty="0">
                          <a:solidFill>
                            <a:schemeClr val="dk1"/>
                          </a:solidFill>
                          <a:effectLst/>
                          <a:latin typeface="+mn-lt"/>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i="1" dirty="0">
                          <a:latin typeface="+mn-lt"/>
                          <a:cs typeface="Amatic SC" panose="00000500000000000000" pitchFamily="2" charset="-79"/>
                        </a:rPr>
                        <a:t>We will ensure that all children learn and develop well and are kept healthy and safe at ALL times. </a:t>
                      </a:r>
                      <a:endParaRPr lang="en-GB" sz="1400" b="1" i="1" dirty="0">
                        <a:latin typeface="+mn-lt"/>
                        <a:cs typeface="Amatic SC" panose="00000500000000000000" pitchFamily="2" charset="-79"/>
                      </a:endParaRPr>
                    </a:p>
                    <a:p>
                      <a:endParaRPr lang="en-US" sz="1200" i="1" dirty="0">
                        <a:latin typeface="+mn-lt"/>
                        <a:cs typeface="RM Typerighter old" panose="000004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4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algn="ctr"/>
                      <a:endParaRPr lang="en-GB" sz="14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algn="ctr"/>
                      <a:endParaRPr lang="en-GB" sz="14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algn="ctr"/>
                      <a:endParaRPr lang="en-US" sz="14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algn="ctr"/>
                      <a:endParaRPr lang="en-GB" sz="14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xmlns="" val="3627661565"/>
                  </a:ext>
                </a:extLst>
              </a:tr>
            </a:tbl>
          </a:graphicData>
        </a:graphic>
      </p:graphicFrame>
    </p:spTree>
    <p:extLst>
      <p:ext uri="{BB962C8B-B14F-4D97-AF65-F5344CB8AC3E}">
        <p14:creationId xmlns:p14="http://schemas.microsoft.com/office/powerpoint/2010/main" val="29527788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53FE212D-BFC9-4D6B-BB25-2170A4F1783E}"/>
              </a:ext>
            </a:extLst>
          </p:cNvPr>
          <p:cNvSpPr txBox="1">
            <a:spLocks/>
          </p:cNvSpPr>
          <p:nvPr/>
        </p:nvSpPr>
        <p:spPr>
          <a:xfrm>
            <a:off x="838200" y="-729843"/>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smtClean="0">
                <a:latin typeface="Amatic SC" panose="00000500000000000000" pitchFamily="2" charset="-79"/>
                <a:cs typeface="Amatic SC" panose="00000500000000000000" pitchFamily="2" charset="-79"/>
              </a:rPr>
              <a:t>Preschool </a:t>
            </a:r>
            <a:r>
              <a:rPr lang="en-US" sz="3600" dirty="0">
                <a:latin typeface="Amatic SC" panose="00000500000000000000" pitchFamily="2" charset="-79"/>
                <a:cs typeface="Amatic SC" panose="00000500000000000000" pitchFamily="2" charset="-79"/>
              </a:rPr>
              <a:t>Long Term Plan </a:t>
            </a:r>
            <a:endParaRPr lang="en-GB" sz="3600" dirty="0">
              <a:latin typeface="Amatic SC" panose="00000500000000000000" pitchFamily="2" charset="-79"/>
              <a:cs typeface="Amatic SC" panose="00000500000000000000" pitchFamily="2" charset="-79"/>
            </a:endParaRPr>
          </a:p>
        </p:txBody>
      </p:sp>
      <p:graphicFrame>
        <p:nvGraphicFramePr>
          <p:cNvPr id="3" name="Table 4">
            <a:extLst>
              <a:ext uri="{FF2B5EF4-FFF2-40B4-BE49-F238E27FC236}">
                <a16:creationId xmlns:a16="http://schemas.microsoft.com/office/drawing/2014/main" xmlns="" id="{C309D6EC-D8CA-42E0-9877-E82797564D7C}"/>
              </a:ext>
            </a:extLst>
          </p:cNvPr>
          <p:cNvGraphicFramePr>
            <a:graphicFrameLocks noGrp="1"/>
          </p:cNvGraphicFramePr>
          <p:nvPr>
            <p:extLst>
              <p:ext uri="{D42A27DB-BD31-4B8C-83A1-F6EECF244321}">
                <p14:modId xmlns:p14="http://schemas.microsoft.com/office/powerpoint/2010/main" val="123798866"/>
              </p:ext>
            </p:extLst>
          </p:nvPr>
        </p:nvGraphicFramePr>
        <p:xfrm>
          <a:off x="171904" y="512838"/>
          <a:ext cx="11848192" cy="6320003"/>
        </p:xfrm>
        <a:graphic>
          <a:graphicData uri="http://schemas.openxmlformats.org/drawingml/2006/table">
            <a:tbl>
              <a:tblPr firstRow="1" bandRow="1">
                <a:tableStyleId>{5C22544A-7EE6-4342-B048-85BDC9FD1C3A}</a:tableStyleId>
              </a:tblPr>
              <a:tblGrid>
                <a:gridCol w="1692599">
                  <a:extLst>
                    <a:ext uri="{9D8B030D-6E8A-4147-A177-3AD203B41FA5}">
                      <a16:colId xmlns:a16="http://schemas.microsoft.com/office/drawing/2014/main" xmlns="" val="385991600"/>
                    </a:ext>
                  </a:extLst>
                </a:gridCol>
                <a:gridCol w="1692599">
                  <a:extLst>
                    <a:ext uri="{9D8B030D-6E8A-4147-A177-3AD203B41FA5}">
                      <a16:colId xmlns:a16="http://schemas.microsoft.com/office/drawing/2014/main" xmlns="" val="2865123548"/>
                    </a:ext>
                  </a:extLst>
                </a:gridCol>
                <a:gridCol w="1704796">
                  <a:extLst>
                    <a:ext uri="{9D8B030D-6E8A-4147-A177-3AD203B41FA5}">
                      <a16:colId xmlns:a16="http://schemas.microsoft.com/office/drawing/2014/main" xmlns="" val="872926247"/>
                    </a:ext>
                  </a:extLst>
                </a:gridCol>
                <a:gridCol w="1680401">
                  <a:extLst>
                    <a:ext uri="{9D8B030D-6E8A-4147-A177-3AD203B41FA5}">
                      <a16:colId xmlns:a16="http://schemas.microsoft.com/office/drawing/2014/main" xmlns="" val="1315738151"/>
                    </a:ext>
                  </a:extLst>
                </a:gridCol>
                <a:gridCol w="1692599">
                  <a:extLst>
                    <a:ext uri="{9D8B030D-6E8A-4147-A177-3AD203B41FA5}">
                      <a16:colId xmlns:a16="http://schemas.microsoft.com/office/drawing/2014/main" xmlns="" val="2709165749"/>
                    </a:ext>
                  </a:extLst>
                </a:gridCol>
                <a:gridCol w="1540460">
                  <a:extLst>
                    <a:ext uri="{9D8B030D-6E8A-4147-A177-3AD203B41FA5}">
                      <a16:colId xmlns:a16="http://schemas.microsoft.com/office/drawing/2014/main" xmlns="" val="2335150482"/>
                    </a:ext>
                  </a:extLst>
                </a:gridCol>
                <a:gridCol w="1844738">
                  <a:extLst>
                    <a:ext uri="{9D8B030D-6E8A-4147-A177-3AD203B41FA5}">
                      <a16:colId xmlns:a16="http://schemas.microsoft.com/office/drawing/2014/main" xmlns="" val="4046203905"/>
                    </a:ext>
                  </a:extLst>
                </a:gridCol>
              </a:tblGrid>
              <a:tr h="532087">
                <a:tc>
                  <a:txBody>
                    <a:bodyPr/>
                    <a:lstStyle/>
                    <a:p>
                      <a:pPr algn="ctr"/>
                      <a:endParaRPr lang="en-GB"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Autumn 1</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dirty="0">
                          <a:solidFill>
                            <a:schemeClr val="bg1">
                              <a:lumMod val="50000"/>
                            </a:schemeClr>
                          </a:solidFill>
                          <a:latin typeface="Amatic SC" panose="00000500000000000000" pitchFamily="2" charset="-79"/>
                          <a:cs typeface="Amatic SC" panose="00000500000000000000" pitchFamily="2" charset="-79"/>
                        </a:rPr>
                        <a:t>Autumn 2</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Spring 1</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Spring 2</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Summer 1</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Summer 2</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xmlns="" val="1913285939"/>
                  </a:ext>
                </a:extLst>
              </a:tr>
              <a:tr h="422123">
                <a:tc>
                  <a:txBody>
                    <a:bodyPr/>
                    <a:lstStyle/>
                    <a:p>
                      <a:pPr algn="ctr"/>
                      <a:r>
                        <a:rPr lang="en-US" sz="2000" b="0" dirty="0">
                          <a:latin typeface="Amatic SC" panose="00000500000000000000" pitchFamily="2" charset="-79"/>
                          <a:cs typeface="Amatic SC" panose="00000500000000000000" pitchFamily="2" charset="-79"/>
                        </a:rPr>
                        <a:t>General Themes </a:t>
                      </a:r>
                      <a:endParaRPr lang="en-GB" sz="20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2000" dirty="0">
                          <a:latin typeface="Amatic SC" panose="00000500000000000000" pitchFamily="2" charset="-79"/>
                          <a:cs typeface="Amatic SC" panose="00000500000000000000" pitchFamily="2" charset="-79"/>
                        </a:rPr>
                        <a:t>All About 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smtClean="0">
                          <a:latin typeface="Amatic SC" panose="00000500000000000000" pitchFamily="2" charset="-79"/>
                          <a:cs typeface="Amatic SC" panose="00000500000000000000" pitchFamily="2" charset="-79"/>
                        </a:rPr>
                        <a:t>Autumn</a:t>
                      </a: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2000" dirty="0" smtClean="0">
                          <a:latin typeface="Amatic SC" panose="00000500000000000000" pitchFamily="2" charset="-79"/>
                          <a:cs typeface="Amatic SC" panose="00000500000000000000" pitchFamily="2" charset="-79"/>
                        </a:rPr>
                        <a:t>Traditional Tales</a:t>
                      </a: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smtClean="0">
                          <a:latin typeface="Amatic SC" panose="00000500000000000000" pitchFamily="2" charset="-79"/>
                          <a:cs typeface="Amatic SC" panose="00000500000000000000" pitchFamily="2" charset="-79"/>
                        </a:rPr>
                        <a:t>Growing</a:t>
                      </a: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2000" dirty="0" smtClean="0">
                          <a:latin typeface="Amatic SC" panose="00000500000000000000" pitchFamily="2" charset="-79"/>
                          <a:cs typeface="Amatic SC" panose="00000500000000000000" pitchFamily="2" charset="-79"/>
                        </a:rPr>
                        <a:t>Mini Beasts</a:t>
                      </a: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smtClean="0">
                          <a:latin typeface="Amatic SC" panose="00000500000000000000" pitchFamily="2" charset="-79"/>
                          <a:cs typeface="Amatic SC" panose="00000500000000000000" pitchFamily="2" charset="-79"/>
                        </a:rPr>
                        <a:t>The Sea</a:t>
                      </a: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xmlns="" val="2272033691"/>
                  </a:ext>
                </a:extLst>
              </a:tr>
              <a:tr h="0">
                <a:tc>
                  <a:txBody>
                    <a:bodyPr/>
                    <a:lstStyle/>
                    <a:p>
                      <a:pPr algn="ctr"/>
                      <a:r>
                        <a:rPr lang="en-US" sz="2400" b="1" dirty="0">
                          <a:latin typeface="Amatic SC" panose="00000500000000000000" pitchFamily="2" charset="-79"/>
                          <a:cs typeface="Amatic SC" panose="00000500000000000000" pitchFamily="2" charset="-79"/>
                        </a:rPr>
                        <a:t>Our Values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rtl="0" fontAlgn="base"/>
                      <a:r>
                        <a:rPr lang="en-US" sz="1600" b="1" i="0" dirty="0">
                          <a:solidFill>
                            <a:schemeClr val="bg1">
                              <a:lumMod val="50000"/>
                            </a:schemeClr>
                          </a:solidFill>
                          <a:effectLst/>
                          <a:latin typeface="+mn-lt"/>
                        </a:rPr>
                        <a:t>Mutual respect </a:t>
                      </a:r>
                    </a:p>
                    <a:p>
                      <a:pPr marL="0" indent="0" algn="ctr">
                        <a:buFont typeface="Arial" panose="020B0604020202020204" pitchFamily="34" charset="0"/>
                        <a:buNone/>
                      </a:pPr>
                      <a:r>
                        <a:rPr lang="en-US" sz="1000" b="0" i="0" dirty="0">
                          <a:solidFill>
                            <a:schemeClr val="tx1"/>
                          </a:solidFill>
                          <a:effectLst/>
                          <a:latin typeface="+mn-lt"/>
                        </a:rPr>
                        <a:t> </a:t>
                      </a:r>
                      <a:r>
                        <a:rPr lang="en-GB" sz="1000" dirty="0">
                          <a:solidFill>
                            <a:schemeClr val="tx1"/>
                          </a:solidFill>
                          <a:latin typeface="+mn-lt"/>
                        </a:rPr>
                        <a:t>We are all unique. </a:t>
                      </a:r>
                    </a:p>
                    <a:p>
                      <a:pPr marL="0" lvl="0" indent="0" algn="ctr">
                        <a:buFont typeface="Arial" panose="020B0604020202020204" pitchFamily="34" charset="0"/>
                        <a:buNone/>
                      </a:pPr>
                      <a:r>
                        <a:rPr lang="en-GB" sz="1000" dirty="0">
                          <a:solidFill>
                            <a:schemeClr val="tx1"/>
                          </a:solidFill>
                          <a:latin typeface="+mn-lt"/>
                        </a:rPr>
                        <a:t>We respect differences between different people and their beliefs in our community, in this country and all around the world.</a:t>
                      </a:r>
                    </a:p>
                    <a:p>
                      <a:pPr marL="0" lvl="0" indent="0" algn="ctr">
                        <a:buFont typeface="Arial" panose="020B0604020202020204" pitchFamily="34" charset="0"/>
                        <a:buNone/>
                      </a:pPr>
                      <a:r>
                        <a:rPr lang="en-GB" sz="1000" dirty="0">
                          <a:solidFill>
                            <a:schemeClr val="tx1"/>
                          </a:solidFill>
                          <a:latin typeface="+mn-lt"/>
                        </a:rPr>
                        <a:t>All cultures are learned , respected, and celebrated. </a:t>
                      </a:r>
                    </a:p>
                    <a:p>
                      <a:pPr marL="0" lvl="0" indent="0" algn="ctr">
                        <a:buFont typeface="Arial" panose="020B0604020202020204" pitchFamily="34" charset="0"/>
                        <a:buNone/>
                      </a:pPr>
                      <a:endParaRPr lang="en-GB" sz="1000" dirty="0">
                        <a:solidFill>
                          <a:schemeClr val="tx1"/>
                        </a:solidFill>
                        <a:latin typeface="+mn-lt"/>
                      </a:endParaRPr>
                    </a:p>
                    <a:p>
                      <a:pPr algn="ctr" rtl="0" fontAlgn="base"/>
                      <a:endParaRPr lang="en-US" sz="1600" b="0" i="0" dirty="0">
                        <a:solidFill>
                          <a:schemeClr val="bg1">
                            <a:lumMod val="50000"/>
                          </a:schemeClr>
                        </a:solidFill>
                        <a:effectLst/>
                        <a:latin typeface="+mn-lt"/>
                      </a:endParaRPr>
                    </a:p>
                    <a:p>
                      <a:pPr algn="ctr" rtl="0" fontAlgn="base"/>
                      <a:r>
                        <a:rPr lang="en-US" sz="1600" b="0" i="0" dirty="0">
                          <a:solidFill>
                            <a:schemeClr val="bg1">
                              <a:lumMod val="50000"/>
                            </a:schemeClr>
                          </a:solidFill>
                          <a:effectLst/>
                          <a:latin typeface="+mn-lt"/>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rtl="0" fontAlgn="base"/>
                      <a:r>
                        <a:rPr lang="en-US" sz="1600" b="1" i="0" dirty="0">
                          <a:solidFill>
                            <a:schemeClr val="bg1">
                              <a:lumMod val="50000"/>
                            </a:schemeClr>
                          </a:solidFill>
                          <a:effectLst/>
                          <a:latin typeface="+mn-lt"/>
                        </a:rPr>
                        <a:t>Mutual</a:t>
                      </a:r>
                    </a:p>
                    <a:p>
                      <a:pPr algn="ctr" rtl="0" fontAlgn="base"/>
                      <a:r>
                        <a:rPr lang="en-US" sz="1600" b="1" i="0" dirty="0">
                          <a:solidFill>
                            <a:schemeClr val="bg1">
                              <a:lumMod val="50000"/>
                            </a:schemeClr>
                          </a:solidFill>
                          <a:effectLst/>
                          <a:latin typeface="+mn-lt"/>
                        </a:rPr>
                        <a:t>Tolerance </a:t>
                      </a:r>
                    </a:p>
                    <a:p>
                      <a:pPr algn="ctr" eaLnBrk="1" hangingPunct="1"/>
                      <a:r>
                        <a:rPr lang="en-GB" altLang="en-US" sz="1050" b="0" dirty="0">
                          <a:latin typeface="+mn-lt"/>
                          <a:cs typeface="Amatic SC" panose="00000500000000000000" pitchFamily="2" charset="-79"/>
                        </a:rPr>
                        <a:t>Everyone is valued, all cultures are celebrated and we all share and respect the opinions of others. </a:t>
                      </a:r>
                    </a:p>
                    <a:p>
                      <a:pPr algn="ctr" rtl="0" fontAlgn="base"/>
                      <a:r>
                        <a:rPr lang="en-US" sz="1600" b="0" i="0" dirty="0">
                          <a:solidFill>
                            <a:schemeClr val="bg1">
                              <a:lumMod val="50000"/>
                            </a:schemeClr>
                          </a:solidFill>
                          <a:effectLst/>
                          <a:latin typeface="+mn-lt"/>
                        </a:rPr>
                        <a:t> </a:t>
                      </a:r>
                      <a:r>
                        <a:rPr lang="en-US" sz="1050" b="0" i="0" kern="1200" dirty="0">
                          <a:solidFill>
                            <a:schemeClr val="dk1"/>
                          </a:solidFill>
                          <a:effectLst/>
                          <a:latin typeface="+mn-lt"/>
                          <a:ea typeface="+mn-ea"/>
                          <a:cs typeface="+mn-cs"/>
                        </a:rPr>
                        <a:t>Mutual tolerance of those with different faiths and beliefs and for those without faith.</a:t>
                      </a:r>
                      <a:endParaRPr lang="en-US" sz="1050" b="0" i="0" dirty="0">
                        <a:solidFill>
                          <a:schemeClr val="bg1">
                            <a:lumMod val="50000"/>
                          </a:schemeClr>
                        </a:solidFill>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rtl="0" fontAlgn="base"/>
                      <a:r>
                        <a:rPr lang="en-US" sz="1600" b="1" i="0" dirty="0">
                          <a:solidFill>
                            <a:schemeClr val="bg1">
                              <a:lumMod val="50000"/>
                            </a:schemeClr>
                          </a:solidFill>
                          <a:effectLst/>
                          <a:latin typeface="+mn-lt"/>
                        </a:rPr>
                        <a:t>Rule of law </a:t>
                      </a:r>
                    </a:p>
                    <a:p>
                      <a:pPr marL="0" indent="0" algn="ctr">
                        <a:buFont typeface="Arial" panose="020B0604020202020204" pitchFamily="34" charset="0"/>
                        <a:buNone/>
                      </a:pPr>
                      <a:r>
                        <a:rPr lang="en-GB" sz="1000" dirty="0">
                          <a:solidFill>
                            <a:schemeClr val="tx1"/>
                          </a:solidFill>
                          <a:latin typeface="+mn-lt"/>
                        </a:rPr>
                        <a:t>We all know that we have rules at school that we must follow. </a:t>
                      </a:r>
                    </a:p>
                    <a:p>
                      <a:pPr marL="0" indent="0" algn="ctr">
                        <a:buFont typeface="Arial" panose="020B0604020202020204" pitchFamily="34" charset="0"/>
                        <a:buNone/>
                      </a:pPr>
                      <a:r>
                        <a:rPr lang="en-GB" sz="1000" dirty="0">
                          <a:solidFill>
                            <a:schemeClr val="tx1"/>
                          </a:solidFill>
                          <a:latin typeface="+mn-lt"/>
                        </a:rPr>
                        <a:t>We know who to talk to if we do not feel safe. </a:t>
                      </a:r>
                    </a:p>
                    <a:p>
                      <a:pPr marL="0" indent="0" algn="ctr">
                        <a:buFont typeface="Arial" panose="020B0604020202020204" pitchFamily="34" charset="0"/>
                        <a:buNone/>
                      </a:pPr>
                      <a:r>
                        <a:rPr lang="en-GB" sz="1000" dirty="0">
                          <a:solidFill>
                            <a:schemeClr val="tx1"/>
                          </a:solidFill>
                          <a:latin typeface="+mn-lt"/>
                        </a:rPr>
                        <a:t>We know right from wrong. </a:t>
                      </a:r>
                    </a:p>
                    <a:p>
                      <a:pPr marL="0" indent="0" algn="ctr">
                        <a:buFont typeface="Arial" panose="020B0604020202020204" pitchFamily="34" charset="0"/>
                        <a:buNone/>
                      </a:pPr>
                      <a:r>
                        <a:rPr lang="en-GB" sz="1000" dirty="0">
                          <a:solidFill>
                            <a:schemeClr val="tx1"/>
                          </a:solidFill>
                          <a:latin typeface="+mn-lt"/>
                        </a:rPr>
                        <a:t>We recognise that we are accountable for our actions. </a:t>
                      </a:r>
                    </a:p>
                    <a:p>
                      <a:pPr marL="0" indent="0" algn="ctr">
                        <a:buFont typeface="Arial" panose="020B0604020202020204" pitchFamily="34" charset="0"/>
                        <a:buNone/>
                      </a:pPr>
                      <a:r>
                        <a:rPr lang="en-GB" sz="1000" dirty="0">
                          <a:solidFill>
                            <a:schemeClr val="tx1"/>
                          </a:solidFill>
                          <a:latin typeface="+mn-lt"/>
                        </a:rPr>
                        <a:t>We must work together as a team when it is necessary.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rtl="0" fontAlgn="base"/>
                      <a:r>
                        <a:rPr lang="en-US" sz="1600" b="1" i="0" dirty="0">
                          <a:solidFill>
                            <a:schemeClr val="bg1">
                              <a:lumMod val="50000"/>
                            </a:schemeClr>
                          </a:solidFill>
                          <a:effectLst/>
                          <a:latin typeface="+mn-lt"/>
                        </a:rPr>
                        <a:t>Individual liberty</a:t>
                      </a:r>
                    </a:p>
                    <a:p>
                      <a:pPr marL="0" indent="0" algn="ctr">
                        <a:buFont typeface="Arial" panose="020B0604020202020204" pitchFamily="34" charset="0"/>
                        <a:buNone/>
                      </a:pPr>
                      <a:r>
                        <a:rPr lang="en-GB" sz="1000" dirty="0">
                          <a:solidFill>
                            <a:schemeClr val="tx1"/>
                          </a:solidFill>
                          <a:latin typeface="+mn-lt"/>
                        </a:rPr>
                        <a:t>We all have the right to have our own views. </a:t>
                      </a:r>
                    </a:p>
                    <a:p>
                      <a:pPr marL="0" indent="0" algn="ctr">
                        <a:buFont typeface="Arial" panose="020B0604020202020204" pitchFamily="34" charset="0"/>
                        <a:buNone/>
                      </a:pPr>
                      <a:r>
                        <a:rPr lang="en-GB" sz="1000" dirty="0">
                          <a:solidFill>
                            <a:schemeClr val="tx1"/>
                          </a:solidFill>
                          <a:latin typeface="+mn-lt"/>
                        </a:rPr>
                        <a:t>We are all respected as individuals. </a:t>
                      </a:r>
                    </a:p>
                    <a:p>
                      <a:pPr marL="0" indent="0" algn="ctr">
                        <a:buFont typeface="Arial" panose="020B0604020202020204" pitchFamily="34" charset="0"/>
                        <a:buNone/>
                      </a:pPr>
                      <a:r>
                        <a:rPr lang="en-GB" sz="1000" dirty="0">
                          <a:solidFill>
                            <a:schemeClr val="tx1"/>
                          </a:solidFill>
                          <a:latin typeface="+mn-lt"/>
                        </a:rPr>
                        <a:t>We feel safe to have a go at new activities. </a:t>
                      </a:r>
                    </a:p>
                    <a:p>
                      <a:pPr marL="0" indent="0" algn="ctr">
                        <a:buFont typeface="Arial" panose="020B0604020202020204" pitchFamily="34" charset="0"/>
                        <a:buNone/>
                      </a:pPr>
                      <a:r>
                        <a:rPr lang="en-GB" sz="1000" dirty="0">
                          <a:solidFill>
                            <a:schemeClr val="tx1"/>
                          </a:solidFill>
                          <a:latin typeface="+mn-lt"/>
                        </a:rPr>
                        <a:t>We understand and celebrate the fact that everyone is different. </a:t>
                      </a:r>
                    </a:p>
                    <a:p>
                      <a:pPr marL="0" indent="0" algn="ctr" rtl="0" fontAlgn="base">
                        <a:buFont typeface="Arial" panose="020B0604020202020204" pitchFamily="34" charset="0"/>
                        <a:buNone/>
                      </a:pPr>
                      <a:r>
                        <a:rPr lang="en-US" sz="1000" b="0" i="0" dirty="0">
                          <a:solidFill>
                            <a:schemeClr val="tx1"/>
                          </a:solidFill>
                          <a:effectLst/>
                          <a:latin typeface="+mn-lt"/>
                        </a:rPr>
                        <a:t> </a:t>
                      </a:r>
                    </a:p>
                    <a:p>
                      <a:pPr algn="ctr" rtl="0" fontAlgn="base"/>
                      <a:r>
                        <a:rPr lang="en-US" sz="1600" b="0" i="0" dirty="0">
                          <a:solidFill>
                            <a:schemeClr val="bg1">
                              <a:lumMod val="50000"/>
                            </a:schemeClr>
                          </a:solidFill>
                          <a:effectLst/>
                          <a:latin typeface="+mn-lt"/>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rtl="0" fontAlgn="base"/>
                      <a:r>
                        <a:rPr lang="en-US" sz="1600" b="1" i="0" dirty="0">
                          <a:solidFill>
                            <a:schemeClr val="bg1">
                              <a:lumMod val="50000"/>
                            </a:schemeClr>
                          </a:solidFill>
                          <a:effectLst/>
                          <a:latin typeface="+mn-lt"/>
                        </a:rPr>
                        <a:t>Democracy</a:t>
                      </a:r>
                    </a:p>
                    <a:p>
                      <a:pPr marL="0" indent="0" algn="ctr">
                        <a:buFont typeface="Arial" panose="020B0604020202020204" pitchFamily="34" charset="0"/>
                        <a:buNone/>
                      </a:pPr>
                      <a:r>
                        <a:rPr lang="en-GB" sz="1000" dirty="0">
                          <a:solidFill>
                            <a:schemeClr val="tx1"/>
                          </a:solidFill>
                          <a:latin typeface="+mn-lt"/>
                        </a:rPr>
                        <a:t>We all have the right to be listened to. </a:t>
                      </a:r>
                    </a:p>
                    <a:p>
                      <a:pPr marL="0" indent="0" algn="ctr">
                        <a:buFont typeface="Arial" panose="020B0604020202020204" pitchFamily="34" charset="0"/>
                        <a:buNone/>
                      </a:pPr>
                      <a:r>
                        <a:rPr lang="en-GB" sz="1000" dirty="0">
                          <a:solidFill>
                            <a:schemeClr val="tx1"/>
                          </a:solidFill>
                          <a:latin typeface="+mn-lt"/>
                        </a:rPr>
                        <a:t>We respect everyone and we value their different  ideas and opinions. </a:t>
                      </a:r>
                    </a:p>
                    <a:p>
                      <a:pPr marL="0" indent="0" algn="ctr">
                        <a:buFont typeface="Arial" panose="020B0604020202020204" pitchFamily="34" charset="0"/>
                        <a:buNone/>
                      </a:pPr>
                      <a:r>
                        <a:rPr lang="en-GB" sz="1000" dirty="0">
                          <a:solidFill>
                            <a:schemeClr val="tx1"/>
                          </a:solidFill>
                          <a:latin typeface="+mn-lt"/>
                        </a:rPr>
                        <a:t>We have the opportunity to play with who we want to play with. </a:t>
                      </a:r>
                    </a:p>
                    <a:p>
                      <a:pPr marL="0" indent="0" algn="ctr">
                        <a:buFont typeface="Arial" panose="020B0604020202020204" pitchFamily="34" charset="0"/>
                        <a:buNone/>
                      </a:pPr>
                      <a:r>
                        <a:rPr lang="en-GB" sz="1000" dirty="0">
                          <a:solidFill>
                            <a:schemeClr val="tx1"/>
                          </a:solidFill>
                          <a:latin typeface="+mn-lt"/>
                        </a:rPr>
                        <a:t>We listen with intrigue and value and respect the opinions of others. </a:t>
                      </a:r>
                      <a:r>
                        <a:rPr lang="en-US" sz="1050" b="0" i="0" dirty="0">
                          <a:solidFill>
                            <a:schemeClr val="tx1"/>
                          </a:solidFill>
                          <a:effectLst/>
                          <a:latin typeface="+mn-lt"/>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rtl="0" fontAlgn="base"/>
                      <a:r>
                        <a:rPr lang="en-US" sz="1600" b="1" i="0" dirty="0">
                          <a:solidFill>
                            <a:schemeClr val="bg1">
                              <a:lumMod val="50000"/>
                            </a:schemeClr>
                          </a:solidFill>
                          <a:effectLst/>
                          <a:latin typeface="+mn-lt"/>
                        </a:rPr>
                        <a:t>Recap all British Values </a:t>
                      </a:r>
                    </a:p>
                    <a:p>
                      <a:pPr algn="ctr"/>
                      <a:r>
                        <a:rPr lang="en-US" sz="1600" b="0" i="0" dirty="0">
                          <a:solidFill>
                            <a:schemeClr val="bg1">
                              <a:lumMod val="50000"/>
                            </a:schemeClr>
                          </a:solidFill>
                          <a:effectLst/>
                          <a:latin typeface="+mn-lt"/>
                        </a:rPr>
                        <a:t> </a:t>
                      </a:r>
                      <a:r>
                        <a:rPr lang="en-US" sz="1000" b="0" i="0" kern="1200" dirty="0">
                          <a:solidFill>
                            <a:schemeClr val="dk1"/>
                          </a:solidFill>
                          <a:effectLst/>
                          <a:latin typeface="+mn-lt"/>
                          <a:ea typeface="+mn-ea"/>
                          <a:cs typeface="+mn-cs"/>
                        </a:rPr>
                        <a:t>Fundamental British Values underpin what it is to be a citizen in a modern and diverse Great Britain valuing our community and celebrating diversity of the UK.</a:t>
                      </a:r>
                    </a:p>
                    <a:p>
                      <a:pPr algn="ctr"/>
                      <a:r>
                        <a:rPr lang="en-US" sz="1000" b="0" i="0" kern="1200" dirty="0">
                          <a:solidFill>
                            <a:schemeClr val="dk1"/>
                          </a:solidFill>
                          <a:effectLst/>
                          <a:latin typeface="+mn-lt"/>
                          <a:ea typeface="+mn-ea"/>
                          <a:cs typeface="+mn-cs"/>
                        </a:rPr>
                        <a:t>Fundamental British Values are not exclusive to being British and are shared by other democratic countries.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xmlns="" val="860817584"/>
                  </a:ext>
                </a:extLst>
              </a:tr>
              <a:tr h="989017">
                <a:tc>
                  <a:txBody>
                    <a:bodyPr/>
                    <a:lstStyle/>
                    <a:p>
                      <a:pPr algn="ctr"/>
                      <a:r>
                        <a:rPr lang="en-US" sz="2400" b="1" dirty="0">
                          <a:latin typeface="Amatic SC" panose="00000500000000000000" pitchFamily="2" charset="-79"/>
                          <a:cs typeface="Amatic SC" panose="00000500000000000000" pitchFamily="2" charset="-79"/>
                        </a:rPr>
                        <a:t>Assessment opportunities </a:t>
                      </a:r>
                      <a:endParaRPr lang="en-GB" sz="2400" b="1"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050" dirty="0" smtClean="0">
                          <a:solidFill>
                            <a:schemeClr val="tx1"/>
                          </a:solidFill>
                          <a:latin typeface="+mn-lt"/>
                          <a:cs typeface="Amatic SC" panose="00000500000000000000" pitchFamily="2" charset="-79"/>
                        </a:rPr>
                        <a:t>Baseline</a:t>
                      </a:r>
                      <a:r>
                        <a:rPr lang="en-US" sz="1050" baseline="0" dirty="0" smtClean="0">
                          <a:solidFill>
                            <a:schemeClr val="tx1"/>
                          </a:solidFill>
                          <a:latin typeface="+mn-lt"/>
                          <a:cs typeface="Amatic SC" panose="00000500000000000000" pitchFamily="2" charset="-79"/>
                        </a:rPr>
                        <a:t> Assessments – In House</a:t>
                      </a:r>
                    </a:p>
                    <a:p>
                      <a:pPr algn="ctr"/>
                      <a:r>
                        <a:rPr lang="en-US" sz="1050" baseline="0" dirty="0" smtClean="0">
                          <a:solidFill>
                            <a:schemeClr val="tx1"/>
                          </a:solidFill>
                          <a:latin typeface="+mn-lt"/>
                          <a:cs typeface="Amatic SC" panose="00000500000000000000" pitchFamily="2" charset="-79"/>
                        </a:rPr>
                        <a:t>On going observations of WOW moments recorded on 2 Simple.</a:t>
                      </a:r>
                    </a:p>
                    <a:p>
                      <a:pPr algn="ctr"/>
                      <a:r>
                        <a:rPr lang="en-US" sz="1050" baseline="0" dirty="0" smtClean="0">
                          <a:solidFill>
                            <a:schemeClr val="tx1"/>
                          </a:solidFill>
                          <a:latin typeface="+mn-lt"/>
                          <a:cs typeface="Amatic SC" panose="00000500000000000000" pitchFamily="2" charset="-79"/>
                        </a:rPr>
                        <a:t>2 Year Old Check</a:t>
                      </a:r>
                      <a:endParaRPr lang="en-US" sz="105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1050" dirty="0">
                          <a:solidFill>
                            <a:schemeClr val="tx1"/>
                          </a:solidFill>
                          <a:latin typeface="+mn-lt"/>
                          <a:cs typeface="Amatic SC" panose="00000500000000000000" pitchFamily="2" charset="-79"/>
                        </a:rPr>
                        <a:t>On going assessments</a:t>
                      </a:r>
                    </a:p>
                    <a:p>
                      <a:pPr algn="ctr"/>
                      <a:r>
                        <a:rPr lang="en-US" sz="1050" dirty="0">
                          <a:solidFill>
                            <a:schemeClr val="tx1"/>
                          </a:solidFill>
                          <a:latin typeface="+mn-lt"/>
                          <a:cs typeface="Amatic SC" panose="00000500000000000000" pitchFamily="2" charset="-79"/>
                        </a:rPr>
                        <a:t>Baseline analysis </a:t>
                      </a:r>
                    </a:p>
                    <a:p>
                      <a:pPr algn="ctr"/>
                      <a:r>
                        <a:rPr lang="en-US" sz="1050" dirty="0" smtClean="0">
                          <a:solidFill>
                            <a:schemeClr val="tx1"/>
                          </a:solidFill>
                          <a:latin typeface="+mn-lt"/>
                          <a:cs typeface="Amatic SC" panose="00000500000000000000" pitchFamily="2" charset="-79"/>
                        </a:rPr>
                        <a:t>Parents </a:t>
                      </a:r>
                      <a:r>
                        <a:rPr lang="en-US" sz="1050" dirty="0">
                          <a:solidFill>
                            <a:schemeClr val="tx1"/>
                          </a:solidFill>
                          <a:latin typeface="+mn-lt"/>
                          <a:cs typeface="Amatic SC" panose="00000500000000000000" pitchFamily="2" charset="-79"/>
                        </a:rPr>
                        <a:t>evening </a:t>
                      </a:r>
                      <a:endParaRPr lang="en-US" sz="1050" dirty="0" smtClean="0">
                        <a:solidFill>
                          <a:schemeClr val="tx1"/>
                        </a:solidFill>
                        <a:latin typeface="+mn-lt"/>
                        <a:cs typeface="Amatic SC" panose="00000500000000000000" pitchFamily="2" charset="-79"/>
                      </a:endParaRPr>
                    </a:p>
                    <a:p>
                      <a:pPr algn="ctr"/>
                      <a:r>
                        <a:rPr lang="en-US" sz="1050" dirty="0" smtClean="0">
                          <a:solidFill>
                            <a:schemeClr val="tx1"/>
                          </a:solidFill>
                          <a:latin typeface="+mn-lt"/>
                          <a:cs typeface="Amatic SC" panose="00000500000000000000" pitchFamily="2" charset="-79"/>
                        </a:rPr>
                        <a:t>Mini</a:t>
                      </a:r>
                      <a:r>
                        <a:rPr lang="en-US" sz="1050" baseline="0" dirty="0" smtClean="0">
                          <a:solidFill>
                            <a:schemeClr val="tx1"/>
                          </a:solidFill>
                          <a:latin typeface="+mn-lt"/>
                          <a:cs typeface="Amatic SC" panose="00000500000000000000" pitchFamily="2" charset="-79"/>
                        </a:rPr>
                        <a:t> Reports</a:t>
                      </a:r>
                      <a:endParaRPr lang="en-US" sz="1050" dirty="0">
                        <a:solidFill>
                          <a:schemeClr val="tx1"/>
                        </a:solidFill>
                        <a:latin typeface="+mn-lt"/>
                        <a:cs typeface="Amatic SC" panose="00000500000000000000" pitchFamily="2" charset="-79"/>
                      </a:endParaRPr>
                    </a:p>
                    <a:p>
                      <a:pPr algn="ctr"/>
                      <a:r>
                        <a:rPr lang="en-US" sz="1050" dirty="0">
                          <a:solidFill>
                            <a:schemeClr val="tx1"/>
                          </a:solidFill>
                          <a:latin typeface="+mn-lt"/>
                          <a:cs typeface="Amatic SC" panose="00000500000000000000" pitchFamily="2" charset="-79"/>
                        </a:rPr>
                        <a:t>EYFS team meetings </a:t>
                      </a:r>
                    </a:p>
                    <a:p>
                      <a:pPr algn="ctr"/>
                      <a:r>
                        <a:rPr lang="en-US" sz="1050" dirty="0">
                          <a:solidFill>
                            <a:schemeClr val="tx1"/>
                          </a:solidFill>
                          <a:latin typeface="+mn-lt"/>
                          <a:cs typeface="Amatic SC" panose="00000500000000000000" pitchFamily="2" charset="-79"/>
                        </a:rPr>
                        <a:t>In house moderation </a:t>
                      </a:r>
                      <a:endParaRPr lang="en-US" sz="1050" dirty="0" smtClean="0">
                        <a:solidFill>
                          <a:schemeClr val="tx1"/>
                        </a:solidFill>
                        <a:latin typeface="+mn-lt"/>
                        <a:cs typeface="Amatic SC" panose="00000500000000000000" pitchFamily="2" charset="-79"/>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050" baseline="0" dirty="0" smtClean="0">
                          <a:solidFill>
                            <a:schemeClr val="tx1"/>
                          </a:solidFill>
                          <a:latin typeface="+mn-lt"/>
                          <a:cs typeface="Amatic SC" panose="00000500000000000000" pitchFamily="2" charset="-79"/>
                        </a:rPr>
                        <a:t>2 Year Old Check</a:t>
                      </a:r>
                      <a:endParaRPr lang="en-US" sz="1050" dirty="0" smtClean="0">
                        <a:solidFill>
                          <a:schemeClr val="tx1"/>
                        </a:solidFill>
                        <a:latin typeface="+mn-lt"/>
                        <a:cs typeface="Amatic SC" panose="00000500000000000000" pitchFamily="2" charset="-79"/>
                      </a:endParaRPr>
                    </a:p>
                    <a:p>
                      <a:pPr algn="ctr"/>
                      <a:endParaRPr lang="en-US" sz="105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GB" sz="1050" dirty="0" smtClean="0">
                          <a:solidFill>
                            <a:schemeClr val="tx1"/>
                          </a:solidFill>
                          <a:latin typeface="+mn-lt"/>
                          <a:cs typeface="Amatic SC" panose="00000500000000000000" pitchFamily="2" charset="-79"/>
                        </a:rPr>
                        <a:t>Moderation</a:t>
                      </a:r>
                      <a:endParaRPr lang="en-GB" sz="1050" dirty="0">
                        <a:solidFill>
                          <a:schemeClr val="tx1"/>
                        </a:solidFill>
                        <a:latin typeface="+mn-lt"/>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smtClean="0">
                          <a:solidFill>
                            <a:schemeClr val="tx1"/>
                          </a:solidFill>
                          <a:latin typeface="+mn-lt"/>
                          <a:cs typeface="Amatic SC" panose="00000500000000000000" pitchFamily="2" charset="-79"/>
                        </a:rPr>
                        <a:t>EYFS </a:t>
                      </a:r>
                      <a:r>
                        <a:rPr lang="en-US" sz="1050" dirty="0">
                          <a:solidFill>
                            <a:schemeClr val="tx1"/>
                          </a:solidFill>
                          <a:latin typeface="+mn-lt"/>
                          <a:cs typeface="Amatic SC" panose="00000500000000000000" pitchFamily="2" charset="-79"/>
                        </a:rPr>
                        <a:t>team meetings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Phase meeting and internal moderations </a:t>
                      </a:r>
                      <a:endParaRPr lang="en-US" sz="1050" dirty="0" smtClean="0">
                        <a:solidFill>
                          <a:schemeClr val="tx1"/>
                        </a:solidFill>
                        <a:latin typeface="+mn-lt"/>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50" dirty="0">
                        <a:solidFill>
                          <a:schemeClr val="tx1"/>
                        </a:solidFill>
                        <a:latin typeface="+mn-lt"/>
                        <a:cs typeface="Amatic SC" panose="00000500000000000000" pitchFamily="2" charset="-79"/>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GB" sz="1050" dirty="0">
                          <a:solidFill>
                            <a:schemeClr val="tx1"/>
                          </a:solidFill>
                          <a:latin typeface="+mn-lt"/>
                          <a:cs typeface="Amatic SC" panose="00000500000000000000" pitchFamily="2" charset="-79"/>
                        </a:rPr>
                        <a:t> </a:t>
                      </a:r>
                      <a:r>
                        <a:rPr lang="en-US" sz="1050" baseline="0" dirty="0" smtClean="0">
                          <a:solidFill>
                            <a:schemeClr val="tx1"/>
                          </a:solidFill>
                          <a:latin typeface="+mn-lt"/>
                          <a:cs typeface="Amatic SC" panose="00000500000000000000" pitchFamily="2" charset="-79"/>
                        </a:rPr>
                        <a:t>2 Year Old Check</a:t>
                      </a:r>
                      <a:endParaRPr lang="en-US" sz="1050" dirty="0" smtClean="0">
                        <a:solidFill>
                          <a:schemeClr val="tx1"/>
                        </a:solidFill>
                        <a:latin typeface="+mn-lt"/>
                        <a:cs typeface="Amatic SC" panose="00000500000000000000" pitchFamily="2" charset="-79"/>
                      </a:endParaRPr>
                    </a:p>
                    <a:p>
                      <a:pPr algn="ctr"/>
                      <a:endParaRPr lang="en-GB" sz="105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1050" dirty="0">
                          <a:solidFill>
                            <a:schemeClr val="tx1"/>
                          </a:solidFill>
                          <a:latin typeface="+mn-lt"/>
                          <a:cs typeface="Amatic SC" panose="00000500000000000000" pitchFamily="2" charset="-79"/>
                        </a:rPr>
                        <a:t>Pupil progress meetings</a:t>
                      </a:r>
                    </a:p>
                    <a:p>
                      <a:pPr algn="ctr"/>
                      <a:r>
                        <a:rPr lang="en-US" sz="1050" dirty="0">
                          <a:solidFill>
                            <a:schemeClr val="tx1"/>
                          </a:solidFill>
                          <a:latin typeface="+mn-lt"/>
                          <a:cs typeface="Amatic SC" panose="00000500000000000000" pitchFamily="2" charset="-79"/>
                        </a:rPr>
                        <a:t>Parents evening </a:t>
                      </a:r>
                      <a:endParaRPr lang="en-US" sz="1050" dirty="0" smtClean="0">
                        <a:solidFill>
                          <a:schemeClr val="tx1"/>
                        </a:solidFill>
                        <a:latin typeface="+mn-lt"/>
                        <a:cs typeface="Amatic SC" panose="00000500000000000000" pitchFamily="2" charset="-79"/>
                      </a:endParaRPr>
                    </a:p>
                    <a:p>
                      <a:pPr algn="ctr"/>
                      <a:r>
                        <a:rPr lang="en-US" sz="1050" dirty="0" smtClean="0">
                          <a:solidFill>
                            <a:schemeClr val="tx1"/>
                          </a:solidFill>
                          <a:latin typeface="+mn-lt"/>
                          <a:cs typeface="Amatic SC" panose="00000500000000000000" pitchFamily="2" charset="-79"/>
                        </a:rPr>
                        <a:t>Mini Reports</a:t>
                      </a:r>
                      <a:endParaRPr lang="en-US" sz="1050" dirty="0">
                        <a:solidFill>
                          <a:schemeClr val="tx1"/>
                        </a:solidFill>
                        <a:latin typeface="+mn-lt"/>
                        <a:cs typeface="Amatic SC" panose="00000500000000000000" pitchFamily="2" charset="-79"/>
                      </a:endParaRPr>
                    </a:p>
                    <a:p>
                      <a:pPr algn="ctr"/>
                      <a:r>
                        <a:rPr lang="en-US" sz="1050" dirty="0">
                          <a:solidFill>
                            <a:schemeClr val="tx1"/>
                          </a:solidFill>
                          <a:latin typeface="+mn-lt"/>
                          <a:cs typeface="Amatic SC" panose="00000500000000000000" pitchFamily="2" charset="-79"/>
                        </a:rPr>
                        <a:t>EYFS team meetings</a:t>
                      </a:r>
                    </a:p>
                    <a:p>
                      <a:pPr algn="ctr"/>
                      <a:r>
                        <a:rPr lang="en-GB" sz="1050" dirty="0" smtClean="0">
                          <a:solidFill>
                            <a:schemeClr val="tx1"/>
                          </a:solidFill>
                          <a:latin typeface="+mn-lt"/>
                          <a:cs typeface="Amatic SC" panose="00000500000000000000" pitchFamily="2" charset="-79"/>
                        </a:rPr>
                        <a:t>Update</a:t>
                      </a:r>
                      <a:r>
                        <a:rPr lang="en-GB" sz="1050" baseline="0" dirty="0" smtClean="0">
                          <a:solidFill>
                            <a:schemeClr val="tx1"/>
                          </a:solidFill>
                          <a:latin typeface="+mn-lt"/>
                          <a:cs typeface="Amatic SC" panose="00000500000000000000" pitchFamily="2" charset="-79"/>
                        </a:rPr>
                        <a:t> Termly Assessments – On Track, Not on Track</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50" baseline="0" dirty="0" smtClean="0">
                          <a:solidFill>
                            <a:schemeClr val="tx1"/>
                          </a:solidFill>
                          <a:latin typeface="+mn-lt"/>
                          <a:cs typeface="Amatic SC" panose="00000500000000000000" pitchFamily="2" charset="-79"/>
                        </a:rPr>
                        <a:t>2 Year Old Check</a:t>
                      </a:r>
                      <a:endParaRPr lang="en-US" sz="1050" dirty="0" smtClean="0">
                        <a:solidFill>
                          <a:schemeClr val="tx1"/>
                        </a:solidFill>
                        <a:latin typeface="+mn-lt"/>
                        <a:cs typeface="Amatic SC" panose="00000500000000000000" pitchFamily="2" charset="-79"/>
                      </a:endParaRPr>
                    </a:p>
                    <a:p>
                      <a:pPr algn="ctr"/>
                      <a:endParaRPr lang="en-GB" sz="105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smtClean="0">
                          <a:solidFill>
                            <a:schemeClr val="tx1"/>
                          </a:solidFill>
                          <a:latin typeface="+mn-lt"/>
                          <a:cs typeface="Amatic SC" panose="00000500000000000000" pitchFamily="2" charset="-79"/>
                        </a:rPr>
                        <a:t>EYFS </a:t>
                      </a:r>
                      <a:r>
                        <a:rPr lang="en-US" sz="1050" dirty="0">
                          <a:solidFill>
                            <a:schemeClr val="tx1"/>
                          </a:solidFill>
                          <a:latin typeface="+mn-lt"/>
                          <a:cs typeface="Amatic SC" panose="00000500000000000000" pitchFamily="2" charset="-79"/>
                        </a:rPr>
                        <a:t>team meetings </a:t>
                      </a:r>
                      <a:endParaRPr lang="en-US" sz="1050" dirty="0" smtClean="0">
                        <a:solidFill>
                          <a:schemeClr val="tx1"/>
                        </a:solidFill>
                        <a:latin typeface="+mn-lt"/>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smtClean="0">
                          <a:solidFill>
                            <a:schemeClr val="tx1"/>
                          </a:solidFill>
                          <a:latin typeface="+mn-lt"/>
                          <a:cs typeface="Amatic SC" panose="00000500000000000000" pitchFamily="2" charset="-79"/>
                        </a:rPr>
                        <a:t>On going assessments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aseline="0" dirty="0" smtClean="0">
                          <a:solidFill>
                            <a:schemeClr val="tx1"/>
                          </a:solidFill>
                          <a:latin typeface="+mn-lt"/>
                          <a:cs typeface="Amatic SC" panose="00000500000000000000" pitchFamily="2" charset="-79"/>
                        </a:rPr>
                        <a:t>2 Year Old Check</a:t>
                      </a:r>
                      <a:endParaRPr lang="en-US" sz="1050" dirty="0" smtClean="0">
                        <a:solidFill>
                          <a:schemeClr val="tx1"/>
                        </a:solidFill>
                        <a:latin typeface="+mn-lt"/>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50" dirty="0">
                        <a:solidFill>
                          <a:schemeClr val="tx1"/>
                        </a:solidFill>
                        <a:latin typeface="+mn-lt"/>
                        <a:cs typeface="Amatic SC" panose="00000500000000000000" pitchFamily="2" charset="-79"/>
                      </a:endParaRPr>
                    </a:p>
                    <a:p>
                      <a:pPr algn="ctr"/>
                      <a:endParaRPr lang="en-GB" sz="1050" dirty="0">
                        <a:solidFill>
                          <a:schemeClr val="tx1"/>
                        </a:solidFill>
                        <a:latin typeface="+mn-lt"/>
                        <a:cs typeface="Amatic SC" panose="00000500000000000000" pitchFamily="2" charset="-79"/>
                      </a:endParaRPr>
                    </a:p>
                    <a:p>
                      <a:pPr algn="ctr"/>
                      <a:endParaRPr lang="en-US" sz="105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r>
                        <a:rPr lang="en-US" sz="1050" dirty="0" smtClean="0">
                          <a:solidFill>
                            <a:schemeClr val="tx1"/>
                          </a:solidFill>
                          <a:latin typeface="+mn-lt"/>
                          <a:cs typeface="Amatic SC" panose="00000500000000000000" pitchFamily="2" charset="-79"/>
                        </a:rPr>
                        <a:t>End of</a:t>
                      </a:r>
                      <a:r>
                        <a:rPr lang="en-US" sz="1050" baseline="0" dirty="0" smtClean="0">
                          <a:solidFill>
                            <a:schemeClr val="tx1"/>
                          </a:solidFill>
                          <a:latin typeface="+mn-lt"/>
                          <a:cs typeface="Amatic SC" panose="00000500000000000000" pitchFamily="2" charset="-79"/>
                        </a:rPr>
                        <a:t> Year Reports</a:t>
                      </a:r>
                    </a:p>
                    <a:p>
                      <a:pPr algn="ctr"/>
                      <a:r>
                        <a:rPr lang="en-US" sz="1050" baseline="0" dirty="0" smtClean="0">
                          <a:solidFill>
                            <a:schemeClr val="tx1"/>
                          </a:solidFill>
                          <a:latin typeface="+mn-lt"/>
                          <a:cs typeface="Amatic SC" panose="00000500000000000000" pitchFamily="2" charset="-79"/>
                        </a:rPr>
                        <a:t>Transition Documents</a:t>
                      </a:r>
                    </a:p>
                    <a:p>
                      <a:pPr algn="ctr"/>
                      <a:r>
                        <a:rPr lang="en-US" sz="1050" dirty="0" smtClean="0">
                          <a:solidFill>
                            <a:schemeClr val="tx1"/>
                          </a:solidFill>
                          <a:latin typeface="+mn-lt"/>
                          <a:cs typeface="Amatic SC" panose="00000500000000000000" pitchFamily="2" charset="-79"/>
                        </a:rPr>
                        <a:t>Parents </a:t>
                      </a:r>
                      <a:r>
                        <a:rPr lang="en-US" sz="1050" dirty="0">
                          <a:solidFill>
                            <a:schemeClr val="tx1"/>
                          </a:solidFill>
                          <a:latin typeface="+mn-lt"/>
                          <a:cs typeface="Amatic SC" panose="00000500000000000000" pitchFamily="2" charset="-79"/>
                        </a:rPr>
                        <a:t>evening </a:t>
                      </a:r>
                      <a:r>
                        <a:rPr lang="en-US" sz="1050" dirty="0" smtClean="0">
                          <a:solidFill>
                            <a:schemeClr val="tx1"/>
                          </a:solidFill>
                          <a:latin typeface="+mn-lt"/>
                          <a:cs typeface="Amatic SC" panose="00000500000000000000" pitchFamily="2" charset="-79"/>
                        </a:rPr>
                        <a:t> </a:t>
                      </a:r>
                      <a:endParaRPr lang="en-US" sz="1050" dirty="0">
                        <a:solidFill>
                          <a:schemeClr val="tx1"/>
                        </a:solidFill>
                        <a:latin typeface="+mn-lt"/>
                        <a:cs typeface="Amatic SC" panose="00000500000000000000" pitchFamily="2" charset="-79"/>
                      </a:endParaRPr>
                    </a:p>
                    <a:p>
                      <a:pPr algn="ctr"/>
                      <a:r>
                        <a:rPr lang="en-US" sz="1050" dirty="0">
                          <a:solidFill>
                            <a:schemeClr val="tx1"/>
                          </a:solidFill>
                          <a:latin typeface="+mn-lt"/>
                          <a:cs typeface="Amatic SC" panose="00000500000000000000" pitchFamily="2" charset="-79"/>
                        </a:rPr>
                        <a:t>EYFS team meetings </a:t>
                      </a:r>
                      <a:r>
                        <a:rPr lang="en-US" sz="1050" dirty="0" smtClean="0">
                          <a:solidFill>
                            <a:schemeClr val="tx1"/>
                          </a:solidFill>
                          <a:latin typeface="+mn-lt"/>
                          <a:cs typeface="Amatic SC" panose="00000500000000000000" pitchFamily="2" charset="-79"/>
                        </a:rPr>
                        <a:t>for moderation.</a:t>
                      </a:r>
                    </a:p>
                    <a:p>
                      <a:pPr marL="0" marR="0" indent="0" algn="ctr" defTabSz="914400" rtl="0" eaLnBrk="1" fontAlgn="auto" latinLnBrk="0" hangingPunct="1">
                        <a:lnSpc>
                          <a:spcPct val="100000"/>
                        </a:lnSpc>
                        <a:spcBef>
                          <a:spcPts val="0"/>
                        </a:spcBef>
                        <a:spcAft>
                          <a:spcPts val="0"/>
                        </a:spcAft>
                        <a:buClrTx/>
                        <a:buSzTx/>
                        <a:buFontTx/>
                        <a:buNone/>
                        <a:tabLst/>
                        <a:defRPr/>
                      </a:pPr>
                      <a:r>
                        <a:rPr lang="en-US" sz="1050" baseline="0" dirty="0" smtClean="0">
                          <a:solidFill>
                            <a:schemeClr val="tx1"/>
                          </a:solidFill>
                          <a:latin typeface="+mn-lt"/>
                          <a:cs typeface="Amatic SC" panose="00000500000000000000" pitchFamily="2" charset="-79"/>
                        </a:rPr>
                        <a:t>2 Year Old Check</a:t>
                      </a:r>
                      <a:endParaRPr lang="en-US" sz="1050" dirty="0" smtClean="0">
                        <a:solidFill>
                          <a:schemeClr val="tx1"/>
                        </a:solidFill>
                        <a:latin typeface="+mn-lt"/>
                        <a:cs typeface="Amatic SC" panose="00000500000000000000" pitchFamily="2" charset="-79"/>
                      </a:endParaRPr>
                    </a:p>
                    <a:p>
                      <a:pPr algn="ctr"/>
                      <a:endParaRPr lang="en-US" sz="105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xmlns="" val="663662612"/>
                  </a:ext>
                </a:extLst>
              </a:tr>
              <a:tr h="774966">
                <a:tc>
                  <a:txBody>
                    <a:bodyPr/>
                    <a:lstStyle/>
                    <a:p>
                      <a:pPr algn="ctr"/>
                      <a:r>
                        <a:rPr lang="en-US" sz="2400" b="1" dirty="0">
                          <a:latin typeface="Amatic SC" panose="00000500000000000000" pitchFamily="2" charset="-79"/>
                          <a:cs typeface="Amatic SC" panose="00000500000000000000" pitchFamily="2" charset="-79"/>
                        </a:rPr>
                        <a:t>Parental </a:t>
                      </a:r>
                    </a:p>
                    <a:p>
                      <a:pPr algn="ctr"/>
                      <a:r>
                        <a:rPr lang="en-US" sz="2400" b="1" dirty="0">
                          <a:latin typeface="Amatic SC" panose="00000500000000000000" pitchFamily="2" charset="-79"/>
                          <a:cs typeface="Amatic SC" panose="00000500000000000000" pitchFamily="2" charset="-79"/>
                        </a:rPr>
                        <a:t>Involvement </a:t>
                      </a:r>
                      <a:endParaRPr lang="en-GB" sz="2400" b="1"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050" dirty="0" smtClean="0">
                          <a:solidFill>
                            <a:schemeClr val="tx1"/>
                          </a:solidFill>
                          <a:latin typeface="+mn-lt"/>
                          <a:cs typeface="Amatic SC" panose="00000500000000000000" pitchFamily="2" charset="-79"/>
                        </a:rPr>
                        <a:t>Parents</a:t>
                      </a:r>
                      <a:r>
                        <a:rPr lang="en-US" sz="1050" baseline="0" dirty="0" smtClean="0">
                          <a:solidFill>
                            <a:schemeClr val="tx1"/>
                          </a:solidFill>
                          <a:latin typeface="+mn-lt"/>
                          <a:cs typeface="Amatic SC" panose="00000500000000000000" pitchFamily="2" charset="-79"/>
                        </a:rPr>
                        <a:t> Meetings</a:t>
                      </a:r>
                      <a:endParaRPr lang="en-US" sz="1050" dirty="0">
                        <a:solidFill>
                          <a:schemeClr val="tx1"/>
                        </a:solidFill>
                        <a:latin typeface="+mn-lt"/>
                        <a:cs typeface="Amatic SC" panose="00000500000000000000" pitchFamily="2" charset="-79"/>
                      </a:endParaRPr>
                    </a:p>
                    <a:p>
                      <a:pPr algn="ctr"/>
                      <a:r>
                        <a:rPr lang="en-US" sz="1050" dirty="0">
                          <a:solidFill>
                            <a:schemeClr val="tx1"/>
                          </a:solidFill>
                          <a:latin typeface="+mn-lt"/>
                          <a:cs typeface="Amatic SC" panose="00000500000000000000" pitchFamily="2" charset="-79"/>
                        </a:rPr>
                        <a:t>Harvest Assembly </a:t>
                      </a:r>
                    </a:p>
                    <a:p>
                      <a:pPr algn="ctr"/>
                      <a:r>
                        <a:rPr lang="en-US" sz="1050" dirty="0">
                          <a:solidFill>
                            <a:schemeClr val="tx1"/>
                          </a:solidFill>
                          <a:latin typeface="+mn-lt"/>
                          <a:cs typeface="Amatic SC" panose="00000500000000000000" pitchFamily="2" charset="-79"/>
                        </a:rPr>
                        <a:t> Home / School Agreement </a:t>
                      </a:r>
                    </a:p>
                    <a:p>
                      <a:pPr algn="ctr"/>
                      <a:r>
                        <a:rPr lang="en-GB" sz="1050" dirty="0" smtClean="0">
                          <a:solidFill>
                            <a:schemeClr val="tx1"/>
                          </a:solidFill>
                          <a:latin typeface="+mn-lt"/>
                          <a:cs typeface="Amatic SC" panose="00000500000000000000" pitchFamily="2" charset="-79"/>
                        </a:rPr>
                        <a:t>Phonics </a:t>
                      </a:r>
                      <a:r>
                        <a:rPr lang="en-GB" sz="1050" dirty="0">
                          <a:solidFill>
                            <a:schemeClr val="tx1"/>
                          </a:solidFill>
                          <a:latin typeface="+mn-lt"/>
                          <a:cs typeface="Amatic SC" panose="00000500000000000000" pitchFamily="2" charset="-79"/>
                        </a:rPr>
                        <a:t>workshop </a:t>
                      </a:r>
                      <a:endParaRPr lang="en-GB" sz="1050" dirty="0" smtClean="0">
                        <a:solidFill>
                          <a:schemeClr val="tx1"/>
                        </a:solidFill>
                        <a:latin typeface="+mn-lt"/>
                        <a:cs typeface="Amatic SC" panose="00000500000000000000" pitchFamily="2" charset="-79"/>
                      </a:endParaRPr>
                    </a:p>
                    <a:p>
                      <a:pPr algn="ctr"/>
                      <a:r>
                        <a:rPr lang="en-GB" sz="1050" dirty="0" smtClean="0">
                          <a:solidFill>
                            <a:schemeClr val="tx1"/>
                          </a:solidFill>
                          <a:latin typeface="+mn-lt"/>
                          <a:cs typeface="Amatic SC" panose="00000500000000000000" pitchFamily="2" charset="-79"/>
                        </a:rPr>
                        <a:t>WOW Slips</a:t>
                      </a:r>
                    </a:p>
                    <a:p>
                      <a:pPr algn="ctr"/>
                      <a:r>
                        <a:rPr lang="en-GB" sz="1050" dirty="0" smtClean="0">
                          <a:solidFill>
                            <a:schemeClr val="tx1"/>
                          </a:solidFill>
                          <a:latin typeface="+mn-lt"/>
                          <a:cs typeface="Amatic SC" panose="00000500000000000000" pitchFamily="2" charset="-79"/>
                        </a:rPr>
                        <a:t>Home learning</a:t>
                      </a:r>
                    </a:p>
                    <a:p>
                      <a:pPr algn="ctr"/>
                      <a:r>
                        <a:rPr lang="en-GB" sz="1050" dirty="0" smtClean="0">
                          <a:solidFill>
                            <a:schemeClr val="tx1"/>
                          </a:solidFill>
                          <a:latin typeface="+mn-lt"/>
                          <a:cs typeface="Amatic SC" panose="00000500000000000000" pitchFamily="2" charset="-79"/>
                        </a:rPr>
                        <a:t>Informal chats at drop off</a:t>
                      </a:r>
                      <a:endParaRPr lang="en-GB" sz="105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smtClean="0">
                          <a:solidFill>
                            <a:schemeClr val="tx1"/>
                          </a:solidFill>
                          <a:latin typeface="+mn-lt"/>
                          <a:cs typeface="Amatic SC" panose="00000500000000000000" pitchFamily="2" charset="-79"/>
                        </a:rPr>
                        <a:t>WOW</a:t>
                      </a:r>
                      <a:r>
                        <a:rPr lang="en-US" sz="1050" baseline="0" dirty="0" smtClean="0">
                          <a:solidFill>
                            <a:schemeClr val="tx1"/>
                          </a:solidFill>
                          <a:latin typeface="+mn-lt"/>
                          <a:cs typeface="Amatic SC" panose="00000500000000000000" pitchFamily="2" charset="-79"/>
                        </a:rPr>
                        <a:t> Slips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smtClean="0">
                          <a:solidFill>
                            <a:schemeClr val="tx1"/>
                          </a:solidFill>
                          <a:latin typeface="+mn-lt"/>
                          <a:cs typeface="Amatic SC" panose="00000500000000000000" pitchFamily="2" charset="-79"/>
                        </a:rPr>
                        <a:t>Nativity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smtClean="0">
                          <a:solidFill>
                            <a:schemeClr val="tx1"/>
                          </a:solidFill>
                          <a:latin typeface="+mn-lt"/>
                          <a:cs typeface="Amatic SC" panose="00000500000000000000" pitchFamily="2" charset="-79"/>
                        </a:rPr>
                        <a:t>Christingle</a:t>
                      </a:r>
                      <a:r>
                        <a:rPr lang="en-US" sz="1050" baseline="0" dirty="0" smtClean="0">
                          <a:solidFill>
                            <a:schemeClr val="tx1"/>
                          </a:solidFill>
                          <a:latin typeface="+mn-lt"/>
                          <a:cs typeface="Amatic SC" panose="00000500000000000000" pitchFamily="2" charset="-79"/>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aseline="0" dirty="0" smtClean="0">
                          <a:solidFill>
                            <a:schemeClr val="tx1"/>
                          </a:solidFill>
                          <a:latin typeface="+mn-lt"/>
                          <a:cs typeface="Amatic SC" panose="00000500000000000000" pitchFamily="2" charset="-79"/>
                        </a:rPr>
                        <a:t>Mini Report</a:t>
                      </a:r>
                      <a:endParaRPr lang="en-US" sz="1050" dirty="0">
                        <a:solidFill>
                          <a:schemeClr val="tx1"/>
                        </a:solidFill>
                        <a:latin typeface="+mn-lt"/>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smtClean="0">
                          <a:solidFill>
                            <a:schemeClr val="tx1"/>
                          </a:solidFill>
                          <a:latin typeface="+mn-lt"/>
                          <a:cs typeface="Amatic SC" panose="00000500000000000000" pitchFamily="2" charset="-79"/>
                        </a:rPr>
                        <a:t>Christmas Crafts</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smtClean="0">
                          <a:solidFill>
                            <a:schemeClr val="tx1"/>
                          </a:solidFill>
                          <a:latin typeface="+mn-lt"/>
                          <a:cs typeface="Amatic SC" panose="00000500000000000000" pitchFamily="2" charset="-79"/>
                        </a:rPr>
                        <a:t>Informal chats at drop off</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5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1050" dirty="0" smtClean="0">
                          <a:solidFill>
                            <a:schemeClr val="tx1"/>
                          </a:solidFill>
                          <a:latin typeface="+mn-lt"/>
                          <a:cs typeface="Amatic SC" panose="00000500000000000000" pitchFamily="2" charset="-79"/>
                        </a:rPr>
                        <a:t>WOW Slips</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smtClean="0">
                          <a:solidFill>
                            <a:schemeClr val="tx1"/>
                          </a:solidFill>
                          <a:latin typeface="+mn-lt"/>
                          <a:cs typeface="Amatic SC" panose="00000500000000000000" pitchFamily="2" charset="-79"/>
                        </a:rPr>
                        <a:t>Parents Meetings</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smtClean="0">
                          <a:solidFill>
                            <a:schemeClr val="tx1"/>
                          </a:solidFill>
                          <a:latin typeface="+mn-lt"/>
                          <a:cs typeface="Amatic SC" panose="00000500000000000000" pitchFamily="2" charset="-79"/>
                        </a:rPr>
                        <a:t>Informal chats at drop off</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50" dirty="0" smtClean="0">
                        <a:solidFill>
                          <a:schemeClr val="tx1"/>
                        </a:solidFill>
                        <a:latin typeface="+mn-lt"/>
                        <a:cs typeface="Amatic SC" panose="00000500000000000000" pitchFamily="2" charset="-79"/>
                      </a:endParaRPr>
                    </a:p>
                    <a:p>
                      <a:pPr algn="ctr"/>
                      <a:endParaRPr lang="en-US" sz="1050" dirty="0">
                        <a:solidFill>
                          <a:schemeClr val="tx1"/>
                        </a:solidFill>
                        <a:latin typeface="+mn-lt"/>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5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smtClean="0">
                          <a:solidFill>
                            <a:schemeClr val="tx1"/>
                          </a:solidFill>
                          <a:latin typeface="+mn-lt"/>
                          <a:cs typeface="Amatic SC" panose="00000500000000000000" pitchFamily="2" charset="-79"/>
                        </a:rPr>
                        <a:t>WOW Slips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smtClean="0">
                          <a:solidFill>
                            <a:schemeClr val="tx1"/>
                          </a:solidFill>
                          <a:latin typeface="+mn-lt"/>
                          <a:cs typeface="Amatic SC" panose="00000500000000000000" pitchFamily="2" charset="-79"/>
                        </a:rPr>
                        <a:t>Garden Centre</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smtClean="0">
                          <a:solidFill>
                            <a:schemeClr val="tx1"/>
                          </a:solidFill>
                          <a:latin typeface="+mn-lt"/>
                          <a:cs typeface="Amatic SC" panose="00000500000000000000" pitchFamily="2" charset="-79"/>
                        </a:rPr>
                        <a:t>Mini Reports</a:t>
                      </a:r>
                      <a:endParaRPr lang="en-US" sz="1050" dirty="0">
                        <a:solidFill>
                          <a:schemeClr val="tx1"/>
                        </a:solidFill>
                        <a:latin typeface="+mn-lt"/>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smtClean="0">
                          <a:solidFill>
                            <a:schemeClr val="tx1"/>
                          </a:solidFill>
                          <a:latin typeface="+mn-lt"/>
                          <a:cs typeface="Amatic SC" panose="00000500000000000000" pitchFamily="2" charset="-79"/>
                        </a:rPr>
                        <a:t>Easter</a:t>
                      </a:r>
                      <a:r>
                        <a:rPr lang="en-GB" sz="1050" baseline="0" dirty="0" smtClean="0">
                          <a:solidFill>
                            <a:schemeClr val="tx1"/>
                          </a:solidFill>
                          <a:latin typeface="+mn-lt"/>
                          <a:cs typeface="Amatic SC" panose="00000500000000000000" pitchFamily="2" charset="-79"/>
                        </a:rPr>
                        <a:t> Craft Morning</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smtClean="0">
                          <a:solidFill>
                            <a:schemeClr val="tx1"/>
                          </a:solidFill>
                          <a:latin typeface="+mn-lt"/>
                          <a:cs typeface="Amatic SC" panose="00000500000000000000" pitchFamily="2" charset="-79"/>
                        </a:rPr>
                        <a:t>Informal chats at drop off</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50" dirty="0">
                        <a:solidFill>
                          <a:schemeClr val="tx1"/>
                        </a:solidFill>
                        <a:latin typeface="+mn-lt"/>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5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smtClean="0">
                          <a:solidFill>
                            <a:schemeClr val="tx1"/>
                          </a:solidFill>
                          <a:latin typeface="+mn-lt"/>
                          <a:cs typeface="Amatic SC" panose="00000500000000000000" pitchFamily="2" charset="-79"/>
                        </a:rPr>
                        <a:t>WOW Slips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smtClean="0">
                          <a:solidFill>
                            <a:schemeClr val="tx1"/>
                          </a:solidFill>
                          <a:latin typeface="+mn-lt"/>
                          <a:cs typeface="Amatic SC" panose="00000500000000000000" pitchFamily="2" charset="-79"/>
                        </a:rPr>
                        <a:t>Ugly</a:t>
                      </a:r>
                      <a:r>
                        <a:rPr lang="en-US" sz="1050" baseline="0" dirty="0" smtClean="0">
                          <a:solidFill>
                            <a:schemeClr val="tx1"/>
                          </a:solidFill>
                          <a:latin typeface="+mn-lt"/>
                          <a:cs typeface="Amatic SC" panose="00000500000000000000" pitchFamily="2" charset="-79"/>
                        </a:rPr>
                        <a:t> Bug Ball</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aseline="0" dirty="0" smtClean="0">
                          <a:solidFill>
                            <a:schemeClr val="tx1"/>
                          </a:solidFill>
                          <a:latin typeface="+mn-lt"/>
                          <a:cs typeface="Amatic SC" panose="00000500000000000000" pitchFamily="2" charset="-79"/>
                        </a:rPr>
                        <a:t>Parents Meetings</a:t>
                      </a:r>
                      <a:endParaRPr lang="en-US" sz="1050" dirty="0">
                        <a:solidFill>
                          <a:schemeClr val="tx1"/>
                        </a:solidFill>
                        <a:latin typeface="+mn-lt"/>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smtClean="0">
                          <a:solidFill>
                            <a:schemeClr val="tx1"/>
                          </a:solidFill>
                          <a:latin typeface="+mn-lt"/>
                          <a:cs typeface="Amatic SC" panose="00000500000000000000" pitchFamily="2" charset="-79"/>
                        </a:rPr>
                        <a:t>Informal chats at drop off</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5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smtClean="0">
                          <a:solidFill>
                            <a:schemeClr val="tx1"/>
                          </a:solidFill>
                          <a:latin typeface="+mn-lt"/>
                          <a:cs typeface="Amatic SC" panose="00000500000000000000" pitchFamily="2" charset="-79"/>
                        </a:rPr>
                        <a:t>WOW Slips</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smtClean="0">
                          <a:solidFill>
                            <a:schemeClr val="tx1"/>
                          </a:solidFill>
                          <a:latin typeface="+mn-lt"/>
                          <a:cs typeface="Amatic SC" panose="00000500000000000000" pitchFamily="2" charset="-79"/>
                        </a:rPr>
                        <a:t>Pirate Day</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smtClean="0">
                          <a:solidFill>
                            <a:schemeClr val="tx1"/>
                          </a:solidFill>
                          <a:latin typeface="+mn-lt"/>
                          <a:cs typeface="Amatic SC" panose="00000500000000000000" pitchFamily="2" charset="-79"/>
                        </a:rPr>
                        <a:t>End of Year Reports</a:t>
                      </a:r>
                      <a:endParaRPr lang="en-GB" sz="1050" dirty="0">
                        <a:solidFill>
                          <a:schemeClr val="tx1"/>
                        </a:solidFill>
                        <a:latin typeface="+mn-lt"/>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a:solidFill>
                            <a:schemeClr val="tx1"/>
                          </a:solidFill>
                          <a:latin typeface="+mn-lt"/>
                          <a:cs typeface="Amatic SC" panose="00000500000000000000" pitchFamily="2" charset="-79"/>
                        </a:rPr>
                        <a:t>Parents Evening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a:solidFill>
                            <a:schemeClr val="tx1"/>
                          </a:solidFill>
                          <a:latin typeface="+mn-lt"/>
                          <a:cs typeface="Amatic SC" panose="00000500000000000000" pitchFamily="2" charset="-79"/>
                        </a:rPr>
                        <a:t>Parent’s Picnic </a:t>
                      </a:r>
                      <a:endParaRPr lang="en-GB" sz="1050" dirty="0" smtClean="0">
                        <a:solidFill>
                          <a:schemeClr val="tx1"/>
                        </a:solidFill>
                        <a:latin typeface="+mn-lt"/>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smtClean="0">
                          <a:solidFill>
                            <a:schemeClr val="tx1"/>
                          </a:solidFill>
                          <a:latin typeface="+mn-lt"/>
                          <a:cs typeface="Amatic SC" panose="00000500000000000000" pitchFamily="2" charset="-79"/>
                        </a:rPr>
                        <a:t>Sports Day</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smtClean="0">
                          <a:solidFill>
                            <a:schemeClr val="tx1"/>
                          </a:solidFill>
                          <a:latin typeface="+mn-lt"/>
                          <a:cs typeface="Amatic SC" panose="00000500000000000000" pitchFamily="2" charset="-79"/>
                        </a:rPr>
                        <a:t>Informal chats at drop off</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50" dirty="0">
                        <a:solidFill>
                          <a:schemeClr val="tx1"/>
                        </a:solidFill>
                        <a:latin typeface="+mn-lt"/>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5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xmlns="" val="3984788128"/>
                  </a:ext>
                </a:extLst>
              </a:tr>
            </a:tbl>
          </a:graphicData>
        </a:graphic>
      </p:graphicFrame>
    </p:spTree>
    <p:extLst>
      <p:ext uri="{BB962C8B-B14F-4D97-AF65-F5344CB8AC3E}">
        <p14:creationId xmlns:p14="http://schemas.microsoft.com/office/powerpoint/2010/main" val="4479867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53FE212D-BFC9-4D6B-BB25-2170A4F1783E}"/>
              </a:ext>
            </a:extLst>
          </p:cNvPr>
          <p:cNvSpPr txBox="1">
            <a:spLocks/>
          </p:cNvSpPr>
          <p:nvPr/>
        </p:nvSpPr>
        <p:spPr>
          <a:xfrm>
            <a:off x="838200" y="-729843"/>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smtClean="0">
                <a:latin typeface="Amatic SC" panose="00000500000000000000" pitchFamily="2" charset="-79"/>
                <a:cs typeface="Amatic SC" panose="00000500000000000000" pitchFamily="2" charset="-79"/>
              </a:rPr>
              <a:t>Preschool </a:t>
            </a:r>
            <a:r>
              <a:rPr lang="en-US" sz="3600" dirty="0">
                <a:latin typeface="Amatic SC" panose="00000500000000000000" pitchFamily="2" charset="-79"/>
                <a:cs typeface="Amatic SC" panose="00000500000000000000" pitchFamily="2" charset="-79"/>
              </a:rPr>
              <a:t>Long Term Plan </a:t>
            </a:r>
            <a:endParaRPr lang="en-GB" sz="3600" dirty="0">
              <a:latin typeface="Amatic SC" panose="00000500000000000000" pitchFamily="2" charset="-79"/>
              <a:cs typeface="Amatic SC" panose="00000500000000000000" pitchFamily="2" charset="-79"/>
            </a:endParaRPr>
          </a:p>
        </p:txBody>
      </p:sp>
      <p:graphicFrame>
        <p:nvGraphicFramePr>
          <p:cNvPr id="3" name="Table 4">
            <a:extLst>
              <a:ext uri="{FF2B5EF4-FFF2-40B4-BE49-F238E27FC236}">
                <a16:creationId xmlns:a16="http://schemas.microsoft.com/office/drawing/2014/main" xmlns="" id="{C309D6EC-D8CA-42E0-9877-E82797564D7C}"/>
              </a:ext>
            </a:extLst>
          </p:cNvPr>
          <p:cNvGraphicFramePr>
            <a:graphicFrameLocks noGrp="1"/>
          </p:cNvGraphicFramePr>
          <p:nvPr>
            <p:extLst>
              <p:ext uri="{D42A27DB-BD31-4B8C-83A1-F6EECF244321}">
                <p14:modId xmlns:p14="http://schemas.microsoft.com/office/powerpoint/2010/main" val="3378344866"/>
              </p:ext>
            </p:extLst>
          </p:nvPr>
        </p:nvGraphicFramePr>
        <p:xfrm>
          <a:off x="197738" y="719663"/>
          <a:ext cx="11796523" cy="5756123"/>
        </p:xfrm>
        <a:graphic>
          <a:graphicData uri="http://schemas.openxmlformats.org/drawingml/2006/table">
            <a:tbl>
              <a:tblPr firstRow="1" bandRow="1">
                <a:tableStyleId>{5C22544A-7EE6-4342-B048-85BDC9FD1C3A}</a:tableStyleId>
              </a:tblPr>
              <a:tblGrid>
                <a:gridCol w="1735869">
                  <a:extLst>
                    <a:ext uri="{9D8B030D-6E8A-4147-A177-3AD203B41FA5}">
                      <a16:colId xmlns:a16="http://schemas.microsoft.com/office/drawing/2014/main" xmlns="" val="385991600"/>
                    </a:ext>
                  </a:extLst>
                </a:gridCol>
                <a:gridCol w="1538235">
                  <a:extLst>
                    <a:ext uri="{9D8B030D-6E8A-4147-A177-3AD203B41FA5}">
                      <a16:colId xmlns:a16="http://schemas.microsoft.com/office/drawing/2014/main" xmlns="" val="2865123548"/>
                    </a:ext>
                  </a:extLst>
                </a:gridCol>
                <a:gridCol w="116840">
                  <a:extLst>
                    <a:ext uri="{9D8B030D-6E8A-4147-A177-3AD203B41FA5}">
                      <a16:colId xmlns:a16="http://schemas.microsoft.com/office/drawing/2014/main" xmlns="" val="872926247"/>
                    </a:ext>
                  </a:extLst>
                </a:gridCol>
                <a:gridCol w="1554705">
                  <a:extLst>
                    <a:ext uri="{9D8B030D-6E8A-4147-A177-3AD203B41FA5}">
                      <a16:colId xmlns:a16="http://schemas.microsoft.com/office/drawing/2014/main" xmlns="" val="2690459710"/>
                    </a:ext>
                  </a:extLst>
                </a:gridCol>
                <a:gridCol w="116840">
                  <a:extLst>
                    <a:ext uri="{9D8B030D-6E8A-4147-A177-3AD203B41FA5}">
                      <a16:colId xmlns:a16="http://schemas.microsoft.com/office/drawing/2014/main" xmlns="" val="1315738151"/>
                    </a:ext>
                  </a:extLst>
                </a:gridCol>
                <a:gridCol w="1571174">
                  <a:extLst>
                    <a:ext uri="{9D8B030D-6E8A-4147-A177-3AD203B41FA5}">
                      <a16:colId xmlns:a16="http://schemas.microsoft.com/office/drawing/2014/main" xmlns="" val="1848787987"/>
                    </a:ext>
                  </a:extLst>
                </a:gridCol>
                <a:gridCol w="116840">
                  <a:extLst>
                    <a:ext uri="{9D8B030D-6E8A-4147-A177-3AD203B41FA5}">
                      <a16:colId xmlns:a16="http://schemas.microsoft.com/office/drawing/2014/main" xmlns="" val="2709165749"/>
                    </a:ext>
                  </a:extLst>
                </a:gridCol>
                <a:gridCol w="1587644">
                  <a:extLst>
                    <a:ext uri="{9D8B030D-6E8A-4147-A177-3AD203B41FA5}">
                      <a16:colId xmlns:a16="http://schemas.microsoft.com/office/drawing/2014/main" xmlns="" val="1626726412"/>
                    </a:ext>
                  </a:extLst>
                </a:gridCol>
                <a:gridCol w="116840">
                  <a:extLst>
                    <a:ext uri="{9D8B030D-6E8A-4147-A177-3AD203B41FA5}">
                      <a16:colId xmlns:a16="http://schemas.microsoft.com/office/drawing/2014/main" xmlns="" val="2335150482"/>
                    </a:ext>
                  </a:extLst>
                </a:gridCol>
                <a:gridCol w="1604113">
                  <a:extLst>
                    <a:ext uri="{9D8B030D-6E8A-4147-A177-3AD203B41FA5}">
                      <a16:colId xmlns:a16="http://schemas.microsoft.com/office/drawing/2014/main" xmlns="" val="3189764146"/>
                    </a:ext>
                  </a:extLst>
                </a:gridCol>
                <a:gridCol w="116840">
                  <a:extLst>
                    <a:ext uri="{9D8B030D-6E8A-4147-A177-3AD203B41FA5}">
                      <a16:colId xmlns:a16="http://schemas.microsoft.com/office/drawing/2014/main" xmlns="" val="4046203905"/>
                    </a:ext>
                  </a:extLst>
                </a:gridCol>
                <a:gridCol w="1620583">
                  <a:extLst>
                    <a:ext uri="{9D8B030D-6E8A-4147-A177-3AD203B41FA5}">
                      <a16:colId xmlns:a16="http://schemas.microsoft.com/office/drawing/2014/main" xmlns="" val="1588033082"/>
                    </a:ext>
                  </a:extLst>
                </a:gridCol>
              </a:tblGrid>
              <a:tr h="372289">
                <a:tc>
                  <a:txBody>
                    <a:bodyPr/>
                    <a:lstStyle/>
                    <a:p>
                      <a:pPr algn="ctr"/>
                      <a:endParaRPr lang="en-GB"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bg1">
                              <a:lumMod val="50000"/>
                            </a:schemeClr>
                          </a:solidFill>
                          <a:latin typeface="Amatic SC" panose="00000500000000000000" pitchFamily="2" charset="-79"/>
                          <a:cs typeface="Amatic SC" panose="00000500000000000000" pitchFamily="2" charset="-79"/>
                        </a:rPr>
                        <a:t>Autumn 1</a:t>
                      </a:r>
                      <a:endParaRPr lang="en-GB" sz="2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a:solidFill>
                            <a:schemeClr val="bg1">
                              <a:lumMod val="50000"/>
                            </a:schemeClr>
                          </a:solidFill>
                          <a:latin typeface="Amatic SC" panose="00000500000000000000" pitchFamily="2" charset="-79"/>
                          <a:cs typeface="Amatic SC" panose="00000500000000000000" pitchFamily="2" charset="-79"/>
                        </a:rPr>
                        <a:t>Autumn 2</a:t>
                      </a:r>
                      <a:endParaRPr lang="en-GB" sz="2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endParaRPr lang="en-GB"/>
                    </a:p>
                  </a:txBody>
                  <a:tcPr/>
                </a:tc>
                <a:tc gridSpan="2">
                  <a:txBody>
                    <a:bodyPr/>
                    <a:lstStyle/>
                    <a:p>
                      <a:pPr algn="ctr"/>
                      <a:r>
                        <a:rPr lang="en-US" sz="2800" dirty="0">
                          <a:solidFill>
                            <a:schemeClr val="bg1">
                              <a:lumMod val="50000"/>
                            </a:schemeClr>
                          </a:solidFill>
                          <a:latin typeface="Amatic SC" panose="00000500000000000000" pitchFamily="2" charset="-79"/>
                          <a:cs typeface="Amatic SC" panose="00000500000000000000" pitchFamily="2" charset="-79"/>
                        </a:rPr>
                        <a:t>Spring 1</a:t>
                      </a:r>
                      <a:endParaRPr lang="en-GB" sz="2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lang="en-GB"/>
                    </a:p>
                  </a:txBody>
                  <a:tcPr/>
                </a:tc>
                <a:tc gridSpan="2">
                  <a:txBody>
                    <a:bodyPr/>
                    <a:lstStyle/>
                    <a:p>
                      <a:pPr algn="ctr"/>
                      <a:r>
                        <a:rPr lang="en-US" sz="2800" dirty="0">
                          <a:solidFill>
                            <a:schemeClr val="bg1">
                              <a:lumMod val="50000"/>
                            </a:schemeClr>
                          </a:solidFill>
                          <a:latin typeface="Amatic SC" panose="00000500000000000000" pitchFamily="2" charset="-79"/>
                          <a:cs typeface="Amatic SC" panose="00000500000000000000" pitchFamily="2" charset="-79"/>
                        </a:rPr>
                        <a:t>Spring 2</a:t>
                      </a:r>
                      <a:endParaRPr lang="en-GB" sz="2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lang="en-GB"/>
                    </a:p>
                  </a:txBody>
                  <a:tcPr/>
                </a:tc>
                <a:tc gridSpan="2">
                  <a:txBody>
                    <a:bodyPr/>
                    <a:lstStyle/>
                    <a:p>
                      <a:pPr algn="ctr"/>
                      <a:r>
                        <a:rPr lang="en-US" sz="2800" dirty="0">
                          <a:solidFill>
                            <a:schemeClr val="bg1">
                              <a:lumMod val="50000"/>
                            </a:schemeClr>
                          </a:solidFill>
                          <a:latin typeface="Amatic SC" panose="00000500000000000000" pitchFamily="2" charset="-79"/>
                          <a:cs typeface="Amatic SC" panose="00000500000000000000" pitchFamily="2" charset="-79"/>
                        </a:rPr>
                        <a:t>Summer 1</a:t>
                      </a:r>
                      <a:endParaRPr lang="en-GB" sz="2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endParaRPr lang="en-GB"/>
                    </a:p>
                  </a:txBody>
                  <a:tcPr/>
                </a:tc>
                <a:tc gridSpan="2">
                  <a:txBody>
                    <a:bodyPr/>
                    <a:lstStyle/>
                    <a:p>
                      <a:pPr algn="ctr"/>
                      <a:r>
                        <a:rPr lang="en-US" sz="2800" dirty="0">
                          <a:solidFill>
                            <a:schemeClr val="bg1">
                              <a:lumMod val="50000"/>
                            </a:schemeClr>
                          </a:solidFill>
                          <a:latin typeface="Amatic SC" panose="00000500000000000000" pitchFamily="2" charset="-79"/>
                          <a:cs typeface="Amatic SC" panose="00000500000000000000" pitchFamily="2" charset="-79"/>
                        </a:rPr>
                        <a:t>Summer 2</a:t>
                      </a:r>
                      <a:endParaRPr lang="en-GB" sz="2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endParaRPr lang="en-GB"/>
                    </a:p>
                  </a:txBody>
                  <a:tcPr/>
                </a:tc>
                <a:extLst>
                  <a:ext uri="{0D108BD9-81ED-4DB2-BD59-A6C34878D82A}">
                    <a16:rowId xmlns:a16="http://schemas.microsoft.com/office/drawing/2014/main" xmlns="" val="1913285939"/>
                  </a:ext>
                </a:extLst>
              </a:tr>
              <a:tr h="422123">
                <a:tc>
                  <a:txBody>
                    <a:bodyPr/>
                    <a:lstStyle/>
                    <a:p>
                      <a:pPr algn="ctr"/>
                      <a:r>
                        <a:rPr lang="en-US" sz="2000" b="0" dirty="0">
                          <a:latin typeface="Amatic SC" panose="00000500000000000000" pitchFamily="2" charset="-79"/>
                          <a:cs typeface="Amatic SC" panose="00000500000000000000" pitchFamily="2" charset="-79"/>
                        </a:rPr>
                        <a:t>General Themes </a:t>
                      </a:r>
                      <a:endParaRPr lang="en-GB" sz="20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2000" dirty="0">
                          <a:latin typeface="Amatic SC" panose="00000500000000000000" pitchFamily="2" charset="-79"/>
                          <a:cs typeface="Amatic SC" panose="00000500000000000000" pitchFamily="2" charset="-79"/>
                        </a:rPr>
                        <a:t>All About 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smtClean="0">
                          <a:latin typeface="Amatic SC" panose="00000500000000000000" pitchFamily="2" charset="-79"/>
                          <a:cs typeface="Amatic SC" panose="00000500000000000000" pitchFamily="2" charset="-79"/>
                        </a:rPr>
                        <a:t>Autumn</a:t>
                      </a: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endParaRPr lang="en-GB"/>
                    </a:p>
                  </a:txBody>
                  <a:tcPr/>
                </a:tc>
                <a:tc gridSpan="2">
                  <a:txBody>
                    <a:bodyPr/>
                    <a:lstStyle/>
                    <a:p>
                      <a:pPr algn="ctr"/>
                      <a:r>
                        <a:rPr lang="en-US" sz="2000" dirty="0" smtClean="0">
                          <a:latin typeface="Amatic SC" panose="00000500000000000000" pitchFamily="2" charset="-79"/>
                          <a:cs typeface="Amatic SC" panose="00000500000000000000" pitchFamily="2" charset="-79"/>
                        </a:rPr>
                        <a:t>Traditional Tales</a:t>
                      </a: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lang="en-GB"/>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smtClean="0">
                          <a:latin typeface="Amatic SC" panose="00000500000000000000" pitchFamily="2" charset="-79"/>
                          <a:cs typeface="Amatic SC" panose="00000500000000000000" pitchFamily="2" charset="-79"/>
                        </a:rPr>
                        <a:t>Growing</a:t>
                      </a: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lang="en-GB"/>
                    </a:p>
                  </a:txBody>
                  <a:tcPr/>
                </a:tc>
                <a:tc gridSpan="2">
                  <a:txBody>
                    <a:bodyPr/>
                    <a:lstStyle/>
                    <a:p>
                      <a:pPr algn="ctr"/>
                      <a:r>
                        <a:rPr lang="en-US" sz="2000" dirty="0" err="1" smtClean="0">
                          <a:latin typeface="Amatic SC" panose="00000500000000000000" pitchFamily="2" charset="-79"/>
                          <a:cs typeface="Amatic SC" panose="00000500000000000000" pitchFamily="2" charset="-79"/>
                        </a:rPr>
                        <a:t>MiniBeasts</a:t>
                      </a: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endParaRPr lang="en-GB"/>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smtClean="0">
                          <a:latin typeface="Amatic SC" panose="00000500000000000000" pitchFamily="2" charset="-79"/>
                          <a:cs typeface="Amatic SC" panose="00000500000000000000" pitchFamily="2" charset="-79"/>
                        </a:rPr>
                        <a:t>The Sea</a:t>
                      </a: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endParaRPr lang="en-GB"/>
                    </a:p>
                  </a:txBody>
                  <a:tcPr/>
                </a:tc>
                <a:extLst>
                  <a:ext uri="{0D108BD9-81ED-4DB2-BD59-A6C34878D82A}">
                    <a16:rowId xmlns:a16="http://schemas.microsoft.com/office/drawing/2014/main" xmlns="" val="2272033691"/>
                  </a:ext>
                </a:extLst>
              </a:tr>
              <a:tr h="42212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latin typeface="Amatic SC" panose="00000500000000000000" pitchFamily="2" charset="-79"/>
                          <a:cs typeface="Amatic SC" panose="00000500000000000000" pitchFamily="2" charset="-79"/>
                        </a:rPr>
                        <a:t>Communication and Language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11">
                  <a:txBody>
                    <a:bodyPr/>
                    <a:lstStyle/>
                    <a:p>
                      <a:pPr algn="l"/>
                      <a:r>
                        <a:rPr lang="en-US" sz="1200" b="0" i="0" dirty="0">
                          <a:latin typeface="+mn-lt"/>
                        </a:rPr>
                        <a:t>The development of children’s spoken language underpins all seven areas of learning and development. Children’s </a:t>
                      </a:r>
                      <a:r>
                        <a:rPr lang="en-US" sz="1200" b="1" i="0" dirty="0">
                          <a:latin typeface="+mn-lt"/>
                        </a:rPr>
                        <a:t>back-and-forth interactions </a:t>
                      </a:r>
                      <a:r>
                        <a:rPr lang="en-US" sz="1200" b="0" i="0" dirty="0">
                          <a:latin typeface="+mn-lt"/>
                        </a:rPr>
                        <a:t>from an early age form the foundations for language and cognitive development. The number and quality of the conversations they have with adults and peers throughout the day in a </a:t>
                      </a:r>
                      <a:r>
                        <a:rPr lang="en-US" sz="1200" b="1" i="0" dirty="0">
                          <a:latin typeface="+mn-lt"/>
                        </a:rPr>
                        <a:t>language-rich environment</a:t>
                      </a:r>
                      <a:r>
                        <a:rPr lang="en-US" sz="1200" b="0" i="0" dirty="0">
                          <a:latin typeface="+mn-lt"/>
                        </a:rPr>
                        <a:t> is crucial. By commenting on what children are interested in or doing, and echoing back what they say with </a:t>
                      </a:r>
                      <a:r>
                        <a:rPr lang="en-US" sz="1200" b="1" i="0" dirty="0">
                          <a:latin typeface="+mn-lt"/>
                        </a:rPr>
                        <a:t>new vocabulary added</a:t>
                      </a:r>
                      <a:r>
                        <a:rPr lang="en-US" sz="1200" b="0" i="0" dirty="0">
                          <a:latin typeface="+mn-lt"/>
                        </a:rPr>
                        <a:t>, practitioners will build children's language effectively</a:t>
                      </a:r>
                      <a:r>
                        <a:rPr lang="en-US" sz="1200" b="1" i="0" dirty="0">
                          <a:latin typeface="+mn-lt"/>
                        </a:rPr>
                        <a:t>. Reading frequently to children</a:t>
                      </a:r>
                      <a:r>
                        <a:rPr lang="en-US" sz="1200" b="0" i="0" dirty="0">
                          <a:latin typeface="+mn-lt"/>
                        </a:rPr>
                        <a:t>, and </a:t>
                      </a:r>
                      <a:r>
                        <a:rPr lang="en-US" sz="1200" b="1" i="0" dirty="0">
                          <a:latin typeface="+mn-lt"/>
                        </a:rPr>
                        <a:t>engaging them actively in stories</a:t>
                      </a:r>
                      <a:r>
                        <a:rPr lang="en-US" sz="1200" b="0" i="0" dirty="0">
                          <a:latin typeface="+mn-lt"/>
                        </a:rPr>
                        <a:t>, non-fiction, rhymes and poems, and then providing them with extensive opportunities to use and </a:t>
                      </a:r>
                      <a:r>
                        <a:rPr lang="en-US" sz="1200" b="1" i="0" dirty="0">
                          <a:latin typeface="+mn-lt"/>
                        </a:rPr>
                        <a:t>embed new words in a range of contexts, </a:t>
                      </a:r>
                      <a:r>
                        <a:rPr lang="en-US" sz="1200" b="0" i="0" dirty="0">
                          <a:latin typeface="+mn-lt"/>
                        </a:rPr>
                        <a:t>will give children the opportunity to thrive. Through </a:t>
                      </a:r>
                      <a:r>
                        <a:rPr lang="en-US" sz="1200" b="1" i="0" dirty="0">
                          <a:latin typeface="+mn-lt"/>
                        </a:rPr>
                        <a:t>conversation, story-telling and role play</a:t>
                      </a:r>
                      <a:r>
                        <a:rPr lang="en-US" sz="1200" b="0" i="0" dirty="0">
                          <a:latin typeface="+mn-lt"/>
                        </a:rPr>
                        <a:t>, where children </a:t>
                      </a:r>
                      <a:r>
                        <a:rPr lang="en-US" sz="1200" b="1" i="0" dirty="0">
                          <a:latin typeface="+mn-lt"/>
                        </a:rPr>
                        <a:t>share their ideas </a:t>
                      </a:r>
                      <a:r>
                        <a:rPr lang="en-US" sz="1200" b="0" i="0" dirty="0">
                          <a:latin typeface="+mn-lt"/>
                        </a:rPr>
                        <a:t>with support and </a:t>
                      </a:r>
                      <a:r>
                        <a:rPr lang="en-US" sz="1200" b="1" i="0" dirty="0">
                          <a:latin typeface="+mn-lt"/>
                        </a:rPr>
                        <a:t>modelling</a:t>
                      </a:r>
                      <a:r>
                        <a:rPr lang="en-US" sz="1200" b="0" i="0" dirty="0">
                          <a:latin typeface="+mn-lt"/>
                        </a:rPr>
                        <a:t> from their teacher, and sensitive questioning that invites them to elaborate, children become comfortable using a </a:t>
                      </a:r>
                      <a:r>
                        <a:rPr lang="en-US" sz="1200" b="1" i="0" dirty="0">
                          <a:latin typeface="+mn-lt"/>
                        </a:rPr>
                        <a:t>rich range of vocabulary </a:t>
                      </a:r>
                      <a:r>
                        <a:rPr lang="en-US" sz="1200" b="0" i="0" dirty="0">
                          <a:latin typeface="+mn-lt"/>
                        </a:rPr>
                        <a:t>and </a:t>
                      </a:r>
                      <a:r>
                        <a:rPr lang="en-US" sz="1200" b="1" i="0" dirty="0">
                          <a:latin typeface="+mn-lt"/>
                        </a:rPr>
                        <a:t>language structures.</a:t>
                      </a:r>
                      <a:endParaRPr lang="en-US" sz="1200" b="1" i="0" dirty="0">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endParaRPr lang="en-GB"/>
                    </a:p>
                  </a:txBody>
                  <a:tcPr/>
                </a:tc>
                <a:tc hMerge="1">
                  <a:txBody>
                    <a:bodyPr/>
                    <a:lstStyle/>
                    <a:p>
                      <a:pPr algn="ct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endParaRPr lang="en-GB"/>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endParaRPr lang="en-GB"/>
                    </a:p>
                  </a:txBody>
                  <a:tcPr/>
                </a:tc>
                <a:tc hMerge="1">
                  <a:txBody>
                    <a:bodyPr/>
                    <a:lstStyle/>
                    <a:p>
                      <a:pPr algn="ct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endParaRPr lang="en-GB"/>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endParaRPr lang="en-GB"/>
                    </a:p>
                  </a:txBody>
                  <a:tcPr/>
                </a:tc>
                <a:extLst>
                  <a:ext uri="{0D108BD9-81ED-4DB2-BD59-A6C34878D82A}">
                    <a16:rowId xmlns:a16="http://schemas.microsoft.com/office/drawing/2014/main" xmlns="" val="2765929432"/>
                  </a:ext>
                </a:extLst>
              </a:tr>
              <a:tr h="989017">
                <a:tc>
                  <a:txBody>
                    <a:bodyPr/>
                    <a:lstStyle/>
                    <a:p>
                      <a:pPr algn="ctr"/>
                      <a:r>
                        <a:rPr lang="en-US" sz="1100" dirty="0"/>
                        <a:t>Whole EYFS Focus – C&amp;L is developed throughout the year through high quality interactions, daily group discussions, sharing circles, PSHE times,  stories, singing, speech and language interventions, Pie Corbett T4W actions, EYFS productions, assemblies  and weekly interventions. </a:t>
                      </a:r>
                    </a:p>
                    <a:p>
                      <a:pPr algn="ctr"/>
                      <a:endParaRPr lang="en-US" sz="1100" dirty="0"/>
                    </a:p>
                    <a:p>
                      <a:pPr algn="ctr"/>
                      <a:endParaRPr lang="en-US" sz="1100" b="1" dirty="0">
                        <a:latin typeface="Amatic SC" panose="00000500000000000000" pitchFamily="2" charset="-79"/>
                        <a:cs typeface="Amatic SC" panose="00000500000000000000" pitchFamily="2" charset="-79"/>
                      </a:endParaRPr>
                    </a:p>
                    <a:p>
                      <a:pPr algn="ctr"/>
                      <a:r>
                        <a:rPr lang="en-US" sz="2800" b="1" dirty="0">
                          <a:latin typeface="Amatic SC" panose="00000500000000000000" pitchFamily="2" charset="-79"/>
                          <a:cs typeface="Amatic SC" panose="00000500000000000000" pitchFamily="2" charset="-79"/>
                        </a:rPr>
                        <a:t>Daily story time </a:t>
                      </a:r>
                      <a:endParaRPr lang="en-GB" sz="2800" b="1"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2">
                  <a:txBody>
                    <a:bodyPr/>
                    <a:lstStyle/>
                    <a:p>
                      <a:pPr algn="ctr"/>
                      <a:r>
                        <a:rPr lang="en-US" sz="1100" b="1" dirty="0">
                          <a:solidFill>
                            <a:schemeClr val="bg1">
                              <a:lumMod val="50000"/>
                            </a:schemeClr>
                          </a:solidFill>
                          <a:latin typeface="+mn-lt"/>
                          <a:cs typeface="Amatic SC" panose="00000500000000000000" pitchFamily="2" charset="-79"/>
                        </a:rPr>
                        <a:t>Welcome to EYFS </a:t>
                      </a:r>
                    </a:p>
                    <a:p>
                      <a:pPr algn="ctr"/>
                      <a:r>
                        <a:rPr lang="en-US" sz="1100" b="0" dirty="0">
                          <a:solidFill>
                            <a:schemeClr val="tx1"/>
                          </a:solidFill>
                          <a:latin typeface="+mn-lt"/>
                          <a:cs typeface="Amatic SC" panose="00000500000000000000" pitchFamily="2" charset="-79"/>
                        </a:rPr>
                        <a:t>Settling in activities </a:t>
                      </a:r>
                    </a:p>
                    <a:p>
                      <a:pPr algn="ctr"/>
                      <a:r>
                        <a:rPr lang="en-US" sz="1100" b="0" dirty="0">
                          <a:solidFill>
                            <a:schemeClr val="tx1"/>
                          </a:solidFill>
                          <a:latin typeface="+mn-lt"/>
                          <a:cs typeface="Amatic SC" panose="00000500000000000000" pitchFamily="2" charset="-79"/>
                        </a:rPr>
                        <a:t>Making friends </a:t>
                      </a:r>
                    </a:p>
                    <a:p>
                      <a:pPr algn="ctr"/>
                      <a:r>
                        <a:rPr lang="en-US" sz="1100" dirty="0"/>
                        <a:t>Children talking about experiences that are familiar to them</a:t>
                      </a:r>
                    </a:p>
                    <a:p>
                      <a:pPr algn="ctr"/>
                      <a:r>
                        <a:rPr lang="en-US" sz="1100" b="0" dirty="0">
                          <a:solidFill>
                            <a:schemeClr val="tx1"/>
                          </a:solidFill>
                          <a:latin typeface="+mn-lt"/>
                          <a:cs typeface="Amatic SC" panose="00000500000000000000" pitchFamily="2" charset="-79"/>
                        </a:rPr>
                        <a:t>What are your passions / goals / dreams? </a:t>
                      </a:r>
                    </a:p>
                    <a:p>
                      <a:pPr algn="ctr"/>
                      <a:r>
                        <a:rPr lang="en-US" sz="1100" b="0" dirty="0">
                          <a:solidFill>
                            <a:schemeClr val="tx1"/>
                          </a:solidFill>
                          <a:latin typeface="+mn-lt"/>
                          <a:cs typeface="Amatic SC" panose="00000500000000000000" pitchFamily="2" charset="-79"/>
                        </a:rPr>
                        <a:t>This is me! </a:t>
                      </a:r>
                    </a:p>
                    <a:p>
                      <a:pPr algn="ctr"/>
                      <a:r>
                        <a:rPr lang="en-US" sz="1100" b="0" dirty="0">
                          <a:solidFill>
                            <a:schemeClr val="tx1"/>
                          </a:solidFill>
                          <a:latin typeface="+mn-lt"/>
                          <a:cs typeface="Amatic SC" panose="00000500000000000000" pitchFamily="2" charset="-79"/>
                        </a:rPr>
                        <a:t>Rhyming and alliteration </a:t>
                      </a:r>
                    </a:p>
                    <a:p>
                      <a:pPr algn="ctr"/>
                      <a:r>
                        <a:rPr lang="en-US" sz="1100" b="0" dirty="0">
                          <a:solidFill>
                            <a:schemeClr val="tx1"/>
                          </a:solidFill>
                          <a:latin typeface="+mn-lt"/>
                          <a:cs typeface="Amatic SC" panose="00000500000000000000" pitchFamily="2" charset="-79"/>
                        </a:rPr>
                        <a:t>Familiar Print</a:t>
                      </a:r>
                    </a:p>
                    <a:p>
                      <a:pPr algn="ctr"/>
                      <a:r>
                        <a:rPr lang="en-US" sz="1100" b="0" dirty="0">
                          <a:solidFill>
                            <a:schemeClr val="tx1"/>
                          </a:solidFill>
                          <a:latin typeface="+mn-lt"/>
                          <a:cs typeface="Amatic SC" panose="00000500000000000000" pitchFamily="2" charset="-79"/>
                        </a:rPr>
                        <a:t>Sharing facts about me!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latin typeface="+mn-lt"/>
                          <a:cs typeface="Amatic SC" panose="00000500000000000000" pitchFamily="2" charset="-79"/>
                        </a:rPr>
                        <a:t>Mood Monsters Shared stories </a:t>
                      </a:r>
                    </a:p>
                    <a:p>
                      <a:pPr algn="ctr"/>
                      <a:r>
                        <a:rPr lang="en-US" sz="1100" b="0" dirty="0">
                          <a:solidFill>
                            <a:schemeClr val="tx1"/>
                          </a:solidFill>
                          <a:latin typeface="+mn-lt"/>
                          <a:cs typeface="Amatic SC" panose="00000500000000000000" pitchFamily="2" charset="-79"/>
                        </a:rPr>
                        <a:t>All about me! </a:t>
                      </a:r>
                    </a:p>
                    <a:p>
                      <a:pPr algn="ctr"/>
                      <a:r>
                        <a:rPr lang="en-US" sz="1100" dirty="0"/>
                        <a:t>Model talk routines through the day. For example, arriving in school: “Good morning, how are you?” </a:t>
                      </a:r>
                      <a:endParaRPr lang="en-GB" sz="1100" b="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1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gridSpan="2">
                  <a:txBody>
                    <a:bodyPr/>
                    <a:lstStyle/>
                    <a:p>
                      <a:pPr algn="ctr"/>
                      <a:r>
                        <a:rPr lang="en-US" sz="1100" b="1" dirty="0">
                          <a:solidFill>
                            <a:schemeClr val="bg1">
                              <a:lumMod val="50000"/>
                            </a:schemeClr>
                          </a:solidFill>
                          <a:latin typeface="+mn-lt"/>
                          <a:cs typeface="Amatic SC" panose="00000500000000000000" pitchFamily="2" charset="-79"/>
                        </a:rPr>
                        <a:t>Tell me a story! </a:t>
                      </a:r>
                    </a:p>
                    <a:p>
                      <a:pPr algn="ctr"/>
                      <a:r>
                        <a:rPr lang="en-US" sz="1100" b="0" dirty="0">
                          <a:solidFill>
                            <a:schemeClr val="tx1"/>
                          </a:solidFill>
                          <a:latin typeface="+mn-lt"/>
                          <a:cs typeface="Amatic SC" panose="00000500000000000000" pitchFamily="2" charset="-79"/>
                        </a:rPr>
                        <a:t>Settling in activities</a:t>
                      </a:r>
                    </a:p>
                    <a:p>
                      <a:pPr algn="ctr"/>
                      <a:r>
                        <a:rPr lang="en-US" sz="1100" b="0" dirty="0">
                          <a:solidFill>
                            <a:schemeClr val="tx1"/>
                          </a:solidFill>
                          <a:latin typeface="+mn-lt"/>
                          <a:cs typeface="Amatic SC" panose="00000500000000000000" pitchFamily="2" charset="-79"/>
                        </a:rPr>
                        <a:t>Develop vocabulary  </a:t>
                      </a:r>
                    </a:p>
                    <a:p>
                      <a:pPr algn="ctr"/>
                      <a:r>
                        <a:rPr lang="en-US" sz="1100" b="0" dirty="0">
                          <a:solidFill>
                            <a:schemeClr val="tx1"/>
                          </a:solidFill>
                          <a:latin typeface="+mn-lt"/>
                          <a:cs typeface="Amatic SC" panose="00000500000000000000" pitchFamily="2" charset="-79"/>
                        </a:rPr>
                        <a:t>Discovering Passions </a:t>
                      </a:r>
                    </a:p>
                    <a:p>
                      <a:pPr algn="ctr"/>
                      <a:r>
                        <a:rPr lang="en-US" sz="1100" b="0" dirty="0">
                          <a:solidFill>
                            <a:schemeClr val="tx1"/>
                          </a:solidFill>
                          <a:latin typeface="+mn-lt"/>
                          <a:cs typeface="Amatic SC" panose="00000500000000000000" pitchFamily="2" charset="-79"/>
                        </a:rPr>
                        <a:t>Tell me a story - retelling stories</a:t>
                      </a:r>
                    </a:p>
                    <a:p>
                      <a:pPr algn="ctr"/>
                      <a:r>
                        <a:rPr lang="en-US" sz="1100" b="0" dirty="0">
                          <a:solidFill>
                            <a:schemeClr val="tx1"/>
                          </a:solidFill>
                          <a:latin typeface="+mn-lt"/>
                          <a:cs typeface="Amatic SC" panose="00000500000000000000" pitchFamily="2" charset="-79"/>
                        </a:rPr>
                        <a:t>Story language </a:t>
                      </a:r>
                    </a:p>
                    <a:p>
                      <a:pPr algn="ctr"/>
                      <a:r>
                        <a:rPr lang="en-US" sz="1100" b="0" dirty="0" smtClean="0">
                          <a:solidFill>
                            <a:schemeClr val="tx1"/>
                          </a:solidFill>
                          <a:latin typeface="+mn-lt"/>
                          <a:cs typeface="Amatic SC" panose="00000500000000000000" pitchFamily="2" charset="-79"/>
                        </a:rPr>
                        <a:t>Listening </a:t>
                      </a:r>
                      <a:r>
                        <a:rPr lang="en-US" sz="1100" b="0" dirty="0">
                          <a:solidFill>
                            <a:schemeClr val="tx1"/>
                          </a:solidFill>
                          <a:latin typeface="+mn-lt"/>
                          <a:cs typeface="Amatic SC" panose="00000500000000000000" pitchFamily="2" charset="-79"/>
                        </a:rPr>
                        <a:t>and responding to stories</a:t>
                      </a:r>
                    </a:p>
                    <a:p>
                      <a:pPr algn="ctr"/>
                      <a:r>
                        <a:rPr lang="en-US" sz="1100" b="0" dirty="0">
                          <a:solidFill>
                            <a:schemeClr val="tx1"/>
                          </a:solidFill>
                          <a:latin typeface="+mn-lt"/>
                          <a:cs typeface="Amatic SC" panose="00000500000000000000" pitchFamily="2" charset="-79"/>
                        </a:rPr>
                        <a:t>Following instructions  </a:t>
                      </a:r>
                    </a:p>
                    <a:p>
                      <a:pPr algn="ctr"/>
                      <a:r>
                        <a:rPr lang="en-US" sz="1100" b="0" dirty="0">
                          <a:solidFill>
                            <a:schemeClr val="tx1"/>
                          </a:solidFill>
                          <a:latin typeface="+mn-lt"/>
                          <a:cs typeface="Amatic SC" panose="00000500000000000000" pitchFamily="2" charset="-79"/>
                        </a:rPr>
                        <a:t>Takes part in discussion </a:t>
                      </a:r>
                    </a:p>
                    <a:p>
                      <a:pPr algn="ctr"/>
                      <a:r>
                        <a:rPr lang="en-US" sz="1100" dirty="0"/>
                        <a:t>Understand how to listen carefully and why listening is important.</a:t>
                      </a:r>
                    </a:p>
                    <a:p>
                      <a:pPr algn="ctr"/>
                      <a:r>
                        <a:rPr lang="en-US" sz="1100" dirty="0"/>
                        <a:t>Use new vocabulary through the day.</a:t>
                      </a:r>
                    </a:p>
                    <a:p>
                      <a:pPr algn="ctr"/>
                      <a:r>
                        <a:rPr lang="en-US" sz="1100" dirty="0"/>
                        <a:t>Choose books that will develop their vocabulary. </a:t>
                      </a:r>
                      <a:endParaRPr lang="en-GB" sz="1100" b="0" dirty="0">
                        <a:solidFill>
                          <a:schemeClr val="tx1"/>
                        </a:solidFill>
                        <a:latin typeface="+mn-lt"/>
                        <a:cs typeface="Amatic SC" panose="00000500000000000000" pitchFamily="2" charset="-79"/>
                      </a:endParaRPr>
                    </a:p>
                    <a:p>
                      <a:pPr algn="l"/>
                      <a:endParaRPr lang="en-GB" sz="1100" b="1"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pPr algn="ctr"/>
                      <a:endParaRPr lang="en-GB" sz="11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gridSpan="2">
                  <a:txBody>
                    <a:bodyPr/>
                    <a:lstStyle/>
                    <a:p>
                      <a:pPr algn="ctr"/>
                      <a:r>
                        <a:rPr lang="en-US" sz="1100" b="1" dirty="0">
                          <a:solidFill>
                            <a:schemeClr val="bg1">
                              <a:lumMod val="50000"/>
                            </a:schemeClr>
                          </a:solidFill>
                          <a:latin typeface="+mn-lt"/>
                          <a:cs typeface="Amatic SC" panose="00000500000000000000" pitchFamily="2" charset="-79"/>
                        </a:rPr>
                        <a:t>Tell me why! </a:t>
                      </a:r>
                    </a:p>
                    <a:p>
                      <a:pPr algn="ctr"/>
                      <a:r>
                        <a:rPr lang="en-US" sz="1100" b="0" dirty="0">
                          <a:solidFill>
                            <a:schemeClr val="tx1"/>
                          </a:solidFill>
                          <a:latin typeface="+mn-lt"/>
                          <a:cs typeface="Amatic SC" panose="00000500000000000000" pitchFamily="2" charset="-79"/>
                        </a:rPr>
                        <a:t>Using language well </a:t>
                      </a:r>
                    </a:p>
                    <a:p>
                      <a:pPr algn="ctr"/>
                      <a:r>
                        <a:rPr lang="en-US" sz="1100" b="0" dirty="0">
                          <a:solidFill>
                            <a:schemeClr val="tx1"/>
                          </a:solidFill>
                          <a:latin typeface="+mn-lt"/>
                          <a:cs typeface="Amatic SC" panose="00000500000000000000" pitchFamily="2" charset="-79"/>
                        </a:rPr>
                        <a:t>Ask’s how and why questions…</a:t>
                      </a:r>
                    </a:p>
                    <a:p>
                      <a:pPr algn="ctr"/>
                      <a:r>
                        <a:rPr lang="en-US" sz="1100" b="0" dirty="0">
                          <a:solidFill>
                            <a:schemeClr val="tx1"/>
                          </a:solidFill>
                          <a:latin typeface="+mn-lt"/>
                          <a:cs typeface="Amatic SC" panose="00000500000000000000" pitchFamily="2" charset="-79"/>
                        </a:rPr>
                        <a:t>Discovering Passions</a:t>
                      </a:r>
                    </a:p>
                    <a:p>
                      <a:pPr algn="ctr"/>
                      <a:r>
                        <a:rPr lang="en-US" sz="1100" b="0" dirty="0">
                          <a:solidFill>
                            <a:schemeClr val="tx1"/>
                          </a:solidFill>
                          <a:latin typeface="+mn-lt"/>
                          <a:cs typeface="Amatic SC" panose="00000500000000000000" pitchFamily="2" charset="-79"/>
                        </a:rPr>
                        <a:t>Retell a story with story language </a:t>
                      </a:r>
                    </a:p>
                    <a:p>
                      <a:pPr algn="ctr"/>
                      <a:r>
                        <a:rPr lang="en-US" sz="1100" b="0" dirty="0">
                          <a:solidFill>
                            <a:schemeClr val="tx1"/>
                          </a:solidFill>
                          <a:latin typeface="+mn-lt"/>
                          <a:cs typeface="Amatic SC" panose="00000500000000000000" pitchFamily="2" charset="-79"/>
                        </a:rPr>
                        <a:t>Story invention – talk it!</a:t>
                      </a:r>
                    </a:p>
                    <a:p>
                      <a:pPr algn="ctr"/>
                      <a:r>
                        <a:rPr lang="en-US" sz="1100" dirty="0"/>
                        <a:t>Ask questions to find out more and to check they understand what has been said to them. </a:t>
                      </a:r>
                    </a:p>
                    <a:p>
                      <a:pPr algn="ctr"/>
                      <a:r>
                        <a:rPr lang="en-US" sz="1100" dirty="0"/>
                        <a:t>Describe events in some detail. </a:t>
                      </a:r>
                      <a:r>
                        <a:rPr lang="en-US" sz="1100" b="0" dirty="0">
                          <a:solidFill>
                            <a:schemeClr val="tx1"/>
                          </a:solidFill>
                          <a:latin typeface="+mn-lt"/>
                          <a:cs typeface="Amatic SC" panose="00000500000000000000" pitchFamily="2" charset="-79"/>
                        </a:rPr>
                        <a:t>  </a:t>
                      </a:r>
                    </a:p>
                    <a:p>
                      <a:pPr algn="ctr"/>
                      <a:r>
                        <a:rPr lang="en-US" sz="1100" dirty="0"/>
                        <a:t>Listen to and talk about stories to build familiarity and understanding. </a:t>
                      </a:r>
                    </a:p>
                    <a:p>
                      <a:pPr algn="ctr"/>
                      <a:r>
                        <a:rPr lang="en-US" sz="1100" dirty="0"/>
                        <a:t>Learn rhymes, poems and songs.</a:t>
                      </a:r>
                      <a:endParaRPr lang="en-GB" sz="1100" b="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pPr algn="ctr"/>
                      <a:endParaRPr lang="en-GB" sz="11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gridSpan="2">
                  <a:txBody>
                    <a:bodyPr/>
                    <a:lstStyle/>
                    <a:p>
                      <a:pPr algn="ctr"/>
                      <a:r>
                        <a:rPr lang="en-US" sz="1100" b="1" dirty="0">
                          <a:solidFill>
                            <a:schemeClr val="bg1">
                              <a:lumMod val="50000"/>
                            </a:schemeClr>
                          </a:solidFill>
                          <a:latin typeface="+mn-lt"/>
                          <a:cs typeface="Amatic SC" panose="00000500000000000000" pitchFamily="2" charset="-79"/>
                        </a:rPr>
                        <a:t>Talk it through! </a:t>
                      </a:r>
                    </a:p>
                    <a:p>
                      <a:pPr algn="ctr"/>
                      <a:r>
                        <a:rPr lang="en-US" sz="1100" b="0" dirty="0">
                          <a:solidFill>
                            <a:schemeClr val="tx1"/>
                          </a:solidFill>
                          <a:latin typeface="+mn-lt"/>
                          <a:cs typeface="Amatic SC" panose="00000500000000000000" pitchFamily="2" charset="-79"/>
                        </a:rPr>
                        <a:t>Settling in activities </a:t>
                      </a:r>
                    </a:p>
                    <a:p>
                      <a:pPr algn="ctr"/>
                      <a:r>
                        <a:rPr lang="en-US" sz="1100" b="0" dirty="0">
                          <a:solidFill>
                            <a:schemeClr val="tx1"/>
                          </a:solidFill>
                          <a:latin typeface="+mn-lt"/>
                          <a:cs typeface="Amatic SC" panose="00000500000000000000" pitchFamily="2" charset="-79"/>
                        </a:rPr>
                        <a:t>Describe events in detail – time connectives</a:t>
                      </a:r>
                    </a:p>
                    <a:p>
                      <a:pPr algn="ctr"/>
                      <a:r>
                        <a:rPr lang="en-US" sz="1100" b="0" dirty="0">
                          <a:solidFill>
                            <a:schemeClr val="tx1"/>
                          </a:solidFill>
                          <a:latin typeface="+mn-lt"/>
                          <a:cs typeface="Amatic SC" panose="00000500000000000000" pitchFamily="2" charset="-79"/>
                        </a:rPr>
                        <a:t>Discovering Passions </a:t>
                      </a:r>
                    </a:p>
                    <a:p>
                      <a:pPr algn="ctr"/>
                      <a:r>
                        <a:rPr lang="en-US" sz="1100" b="0" dirty="0">
                          <a:solidFill>
                            <a:schemeClr val="tx1"/>
                          </a:solidFill>
                        </a:rPr>
                        <a:t>Understand how to listen carefully and why listening is important.</a:t>
                      </a:r>
                    </a:p>
                    <a:p>
                      <a:pPr algn="ctr"/>
                      <a:r>
                        <a:rPr lang="en-US" sz="1100" b="0" dirty="0">
                          <a:solidFill>
                            <a:schemeClr val="tx1"/>
                          </a:solidFill>
                        </a:rPr>
                        <a:t>Use picture cue cards to talk about an object: “What colour is it? Where would you find it? </a:t>
                      </a:r>
                    </a:p>
                    <a:p>
                      <a:pPr algn="ctr"/>
                      <a:r>
                        <a:rPr lang="en-US" sz="1100" b="0" dirty="0">
                          <a:solidFill>
                            <a:schemeClr val="tx1"/>
                          </a:solidFill>
                          <a:latin typeface="+mn-lt"/>
                          <a:cs typeface="Amatic SC" panose="00000500000000000000" pitchFamily="2" charset="-79"/>
                        </a:rPr>
                        <a:t>Sustained focus when listening to a story </a:t>
                      </a:r>
                      <a:endParaRPr lang="en-GB" sz="1100" b="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pPr algn="ctr"/>
                      <a:endParaRPr lang="en-US" sz="11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gridSpan="2">
                  <a:txBody>
                    <a:bodyPr/>
                    <a:lstStyle/>
                    <a:p>
                      <a:pPr algn="ctr"/>
                      <a:r>
                        <a:rPr lang="en-US" sz="1100" b="1" dirty="0">
                          <a:solidFill>
                            <a:schemeClr val="bg1">
                              <a:lumMod val="50000"/>
                            </a:schemeClr>
                          </a:solidFill>
                          <a:latin typeface="+mn-lt"/>
                          <a:cs typeface="Amatic SC" panose="00000500000000000000" pitchFamily="2" charset="-79"/>
                        </a:rPr>
                        <a:t>What happened? </a:t>
                      </a:r>
                    </a:p>
                    <a:p>
                      <a:pPr algn="ctr"/>
                      <a:r>
                        <a:rPr lang="en-US" sz="1100" b="0" dirty="0">
                          <a:solidFill>
                            <a:schemeClr val="tx1"/>
                          </a:solidFill>
                          <a:latin typeface="+mn-lt"/>
                          <a:cs typeface="Amatic SC" panose="00000500000000000000" pitchFamily="2" charset="-79"/>
                        </a:rPr>
                        <a:t>Settling in activities </a:t>
                      </a:r>
                    </a:p>
                    <a:p>
                      <a:pPr algn="ctr"/>
                      <a:r>
                        <a:rPr lang="en-US" sz="1100" b="0" dirty="0">
                          <a:solidFill>
                            <a:schemeClr val="tx1"/>
                          </a:solidFill>
                          <a:latin typeface="+mn-lt"/>
                          <a:cs typeface="Amatic SC" panose="00000500000000000000" pitchFamily="2" charset="-79"/>
                        </a:rPr>
                        <a:t>Discovering Passions </a:t>
                      </a:r>
                    </a:p>
                    <a:p>
                      <a:pPr algn="ctr"/>
                      <a:r>
                        <a:rPr lang="en-US" sz="1100" b="0" dirty="0">
                          <a:solidFill>
                            <a:schemeClr val="tx1"/>
                          </a:solidFill>
                        </a:rPr>
                        <a:t>Re-read some books so children learn the language necessary to talk about what is happening in each illustration and relate it to their own lives</a:t>
                      </a:r>
                      <a:endParaRPr lang="en-GB" sz="1100" b="0" dirty="0">
                        <a:solidFill>
                          <a:schemeClr val="tx1"/>
                        </a:solidFill>
                        <a:latin typeface="+mn-lt"/>
                        <a:cs typeface="Amatic SC" panose="00000500000000000000" pitchFamily="2" charset="-79"/>
                      </a:endParaRPr>
                    </a:p>
                    <a:p>
                      <a:pPr algn="l"/>
                      <a:endParaRPr lang="en-GB" sz="1100" b="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algn="ctr"/>
                      <a:endParaRPr lang="en-GB" sz="11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r>
                        <a:rPr lang="en-US" sz="1100" b="1" u="sng" dirty="0">
                          <a:solidFill>
                            <a:schemeClr val="bg1">
                              <a:lumMod val="50000"/>
                            </a:schemeClr>
                          </a:solidFill>
                          <a:latin typeface="+mn-lt"/>
                          <a:cs typeface="Amatic SC" panose="00000500000000000000" pitchFamily="2" charset="-79"/>
                        </a:rPr>
                        <a:t>Time to share! </a:t>
                      </a:r>
                    </a:p>
                    <a:p>
                      <a:pPr algn="ctr"/>
                      <a:r>
                        <a:rPr lang="en-US" sz="1100" b="0" dirty="0">
                          <a:solidFill>
                            <a:schemeClr val="tx1"/>
                          </a:solidFill>
                          <a:latin typeface="+mn-lt"/>
                          <a:cs typeface="Amatic SC" panose="00000500000000000000" pitchFamily="2" charset="-79"/>
                        </a:rPr>
                        <a:t>Show and tell </a:t>
                      </a:r>
                    </a:p>
                    <a:p>
                      <a:pPr algn="ctr"/>
                      <a:r>
                        <a:rPr lang="en-US" sz="1100" b="0" dirty="0">
                          <a:solidFill>
                            <a:schemeClr val="tx1"/>
                          </a:solidFill>
                          <a:latin typeface="+mn-lt"/>
                          <a:cs typeface="Amatic SC" panose="00000500000000000000" pitchFamily="2" charset="-79"/>
                        </a:rPr>
                        <a:t>Weekend news </a:t>
                      </a:r>
                    </a:p>
                    <a:p>
                      <a:pPr algn="ctr"/>
                      <a:r>
                        <a:rPr lang="en-US" sz="1100" b="0" dirty="0">
                          <a:solidFill>
                            <a:schemeClr val="tx1"/>
                          </a:solidFill>
                          <a:latin typeface="+mn-lt"/>
                          <a:cs typeface="Amatic SC" panose="00000500000000000000" pitchFamily="2" charset="-79"/>
                        </a:rPr>
                        <a:t>Discovering Passions </a:t>
                      </a:r>
                    </a:p>
                    <a:p>
                      <a:pPr algn="ctr"/>
                      <a:r>
                        <a:rPr lang="en-US" sz="1100" dirty="0"/>
                        <a:t>Read aloud books to children that will extend their knowledge of the world and illustrate a current topic. Select books containing photographs and pictures, for example, places in different weather conditions and seasons. </a:t>
                      </a:r>
                      <a:endParaRPr lang="en-GB" sz="1100" b="0" dirty="0">
                        <a:solidFill>
                          <a:schemeClr val="tx1"/>
                        </a:solidFill>
                        <a:latin typeface="+mn-lt"/>
                        <a:cs typeface="Amatic SC" panose="00000500000000000000" pitchFamily="2" charset="-79"/>
                      </a:endParaRPr>
                    </a:p>
                    <a:p>
                      <a:pPr algn="l"/>
                      <a:endParaRPr lang="en-GB" sz="1100" b="1"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xmlns="" val="663662612"/>
                  </a:ext>
                </a:extLst>
              </a:tr>
            </a:tbl>
          </a:graphicData>
        </a:graphic>
      </p:graphicFrame>
    </p:spTree>
    <p:extLst>
      <p:ext uri="{BB962C8B-B14F-4D97-AF65-F5344CB8AC3E}">
        <p14:creationId xmlns:p14="http://schemas.microsoft.com/office/powerpoint/2010/main" val="41930368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53FE212D-BFC9-4D6B-BB25-2170A4F1783E}"/>
              </a:ext>
            </a:extLst>
          </p:cNvPr>
          <p:cNvSpPr txBox="1">
            <a:spLocks/>
          </p:cNvSpPr>
          <p:nvPr/>
        </p:nvSpPr>
        <p:spPr>
          <a:xfrm>
            <a:off x="838200" y="-729843"/>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smtClean="0">
                <a:latin typeface="Amatic SC" panose="00000500000000000000" pitchFamily="2" charset="-79"/>
                <a:cs typeface="Amatic SC" panose="00000500000000000000" pitchFamily="2" charset="-79"/>
              </a:rPr>
              <a:t>Preschool </a:t>
            </a:r>
            <a:r>
              <a:rPr lang="en-US" sz="3600" dirty="0">
                <a:latin typeface="Amatic SC" panose="00000500000000000000" pitchFamily="2" charset="-79"/>
                <a:cs typeface="Amatic SC" panose="00000500000000000000" pitchFamily="2" charset="-79"/>
              </a:rPr>
              <a:t>Long Term </a:t>
            </a:r>
            <a:r>
              <a:rPr lang="en-US" sz="3600" dirty="0" smtClean="0">
                <a:latin typeface="Amatic SC" panose="00000500000000000000" pitchFamily="2" charset="-79"/>
                <a:cs typeface="Amatic SC" panose="00000500000000000000" pitchFamily="2" charset="-79"/>
              </a:rPr>
              <a:t>Plan</a:t>
            </a:r>
            <a:endParaRPr lang="en-GB" sz="3600" dirty="0">
              <a:latin typeface="Amatic SC" panose="00000500000000000000" pitchFamily="2" charset="-79"/>
              <a:cs typeface="Amatic SC" panose="00000500000000000000" pitchFamily="2" charset="-79"/>
            </a:endParaRPr>
          </a:p>
        </p:txBody>
      </p:sp>
      <p:graphicFrame>
        <p:nvGraphicFramePr>
          <p:cNvPr id="3" name="Table 4">
            <a:extLst>
              <a:ext uri="{FF2B5EF4-FFF2-40B4-BE49-F238E27FC236}">
                <a16:creationId xmlns:a16="http://schemas.microsoft.com/office/drawing/2014/main" xmlns="" id="{C309D6EC-D8CA-42E0-9877-E82797564D7C}"/>
              </a:ext>
            </a:extLst>
          </p:cNvPr>
          <p:cNvGraphicFramePr>
            <a:graphicFrameLocks noGrp="1"/>
          </p:cNvGraphicFramePr>
          <p:nvPr>
            <p:extLst>
              <p:ext uri="{D42A27DB-BD31-4B8C-83A1-F6EECF244321}">
                <p14:modId xmlns:p14="http://schemas.microsoft.com/office/powerpoint/2010/main" val="545935563"/>
              </p:ext>
            </p:extLst>
          </p:nvPr>
        </p:nvGraphicFramePr>
        <p:xfrm>
          <a:off x="187378" y="467118"/>
          <a:ext cx="11922031" cy="6888480"/>
        </p:xfrm>
        <a:graphic>
          <a:graphicData uri="http://schemas.openxmlformats.org/drawingml/2006/table">
            <a:tbl>
              <a:tblPr firstRow="1" bandRow="1">
                <a:tableStyleId>{5C22544A-7EE6-4342-B048-85BDC9FD1C3A}</a:tableStyleId>
              </a:tblPr>
              <a:tblGrid>
                <a:gridCol w="1682078">
                  <a:extLst>
                    <a:ext uri="{9D8B030D-6E8A-4147-A177-3AD203B41FA5}">
                      <a16:colId xmlns:a16="http://schemas.microsoft.com/office/drawing/2014/main" xmlns="" val="385991600"/>
                    </a:ext>
                  </a:extLst>
                </a:gridCol>
                <a:gridCol w="1490568">
                  <a:extLst>
                    <a:ext uri="{9D8B030D-6E8A-4147-A177-3AD203B41FA5}">
                      <a16:colId xmlns:a16="http://schemas.microsoft.com/office/drawing/2014/main" xmlns="" val="2865123548"/>
                    </a:ext>
                  </a:extLst>
                </a:gridCol>
                <a:gridCol w="201826">
                  <a:extLst>
                    <a:ext uri="{9D8B030D-6E8A-4147-A177-3AD203B41FA5}">
                      <a16:colId xmlns:a16="http://schemas.microsoft.com/office/drawing/2014/main" xmlns="" val="872926247"/>
                    </a:ext>
                  </a:extLst>
                </a:gridCol>
                <a:gridCol w="1506529">
                  <a:extLst>
                    <a:ext uri="{9D8B030D-6E8A-4147-A177-3AD203B41FA5}">
                      <a16:colId xmlns:a16="http://schemas.microsoft.com/office/drawing/2014/main" xmlns="" val="663868259"/>
                    </a:ext>
                  </a:extLst>
                </a:gridCol>
                <a:gridCol w="201826">
                  <a:extLst>
                    <a:ext uri="{9D8B030D-6E8A-4147-A177-3AD203B41FA5}">
                      <a16:colId xmlns:a16="http://schemas.microsoft.com/office/drawing/2014/main" xmlns="" val="1315738151"/>
                    </a:ext>
                  </a:extLst>
                </a:gridCol>
                <a:gridCol w="152187">
                  <a:extLst>
                    <a:ext uri="{9D8B030D-6E8A-4147-A177-3AD203B41FA5}">
                      <a16:colId xmlns:a16="http://schemas.microsoft.com/office/drawing/2014/main" xmlns="" val="167047094"/>
                    </a:ext>
                  </a:extLst>
                </a:gridCol>
                <a:gridCol w="1370300">
                  <a:extLst>
                    <a:ext uri="{9D8B030D-6E8A-4147-A177-3AD203B41FA5}">
                      <a16:colId xmlns:a16="http://schemas.microsoft.com/office/drawing/2014/main" xmlns="" val="1911591713"/>
                    </a:ext>
                  </a:extLst>
                </a:gridCol>
                <a:gridCol w="234878">
                  <a:extLst>
                    <a:ext uri="{9D8B030D-6E8A-4147-A177-3AD203B41FA5}">
                      <a16:colId xmlns:a16="http://schemas.microsoft.com/office/drawing/2014/main" xmlns="" val="2709165749"/>
                    </a:ext>
                  </a:extLst>
                </a:gridCol>
                <a:gridCol w="1636459">
                  <a:extLst>
                    <a:ext uri="{9D8B030D-6E8A-4147-A177-3AD203B41FA5}">
                      <a16:colId xmlns:a16="http://schemas.microsoft.com/office/drawing/2014/main" xmlns="" val="2243997706"/>
                    </a:ext>
                  </a:extLst>
                </a:gridCol>
                <a:gridCol w="143137">
                  <a:extLst>
                    <a:ext uri="{9D8B030D-6E8A-4147-A177-3AD203B41FA5}">
                      <a16:colId xmlns:a16="http://schemas.microsoft.com/office/drawing/2014/main" xmlns="" val="2335150482"/>
                    </a:ext>
                  </a:extLst>
                </a:gridCol>
                <a:gridCol w="1613093">
                  <a:extLst>
                    <a:ext uri="{9D8B030D-6E8A-4147-A177-3AD203B41FA5}">
                      <a16:colId xmlns:a16="http://schemas.microsoft.com/office/drawing/2014/main" xmlns="" val="2836676925"/>
                    </a:ext>
                  </a:extLst>
                </a:gridCol>
                <a:gridCol w="1689150">
                  <a:extLst>
                    <a:ext uri="{9D8B030D-6E8A-4147-A177-3AD203B41FA5}">
                      <a16:colId xmlns:a16="http://schemas.microsoft.com/office/drawing/2014/main" xmlns="" val="4046203905"/>
                    </a:ext>
                  </a:extLst>
                </a:gridCol>
              </a:tblGrid>
              <a:tr h="439922">
                <a:tc>
                  <a:txBody>
                    <a:bodyPr/>
                    <a:lstStyle/>
                    <a:p>
                      <a:pPr algn="ctr"/>
                      <a:r>
                        <a:rPr lang="en-GB" dirty="0" smtClean="0"/>
                        <a:t>REFLECTION</a:t>
                      </a:r>
                      <a:endParaRPr lang="en-GB"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bg1">
                              <a:lumMod val="50000"/>
                            </a:schemeClr>
                          </a:solidFill>
                          <a:latin typeface="Amatic SC" panose="00000500000000000000" pitchFamily="2" charset="-79"/>
                          <a:cs typeface="Amatic SC" panose="00000500000000000000" pitchFamily="2" charset="-79"/>
                        </a:rPr>
                        <a:t>Autumn 1</a:t>
                      </a:r>
                      <a:endParaRPr lang="en-GB" sz="24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bg1">
                              <a:lumMod val="50000"/>
                            </a:schemeClr>
                          </a:solidFill>
                          <a:latin typeface="Amatic SC" panose="00000500000000000000" pitchFamily="2" charset="-79"/>
                          <a:cs typeface="Amatic SC" panose="00000500000000000000" pitchFamily="2" charset="-79"/>
                        </a:rPr>
                        <a:t>Autumn 2</a:t>
                      </a:r>
                      <a:endParaRPr lang="en-GB" sz="24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endParaRPr lang="en-GB"/>
                    </a:p>
                  </a:txBody>
                  <a:tcPr/>
                </a:tc>
                <a:tc gridSpan="3">
                  <a:txBody>
                    <a:bodyPr/>
                    <a:lstStyle/>
                    <a:p>
                      <a:pPr algn="ctr"/>
                      <a:r>
                        <a:rPr lang="en-US" sz="2400" dirty="0">
                          <a:solidFill>
                            <a:schemeClr val="bg1">
                              <a:lumMod val="50000"/>
                            </a:schemeClr>
                          </a:solidFill>
                          <a:latin typeface="Amatic SC" panose="00000500000000000000" pitchFamily="2" charset="-79"/>
                          <a:cs typeface="Amatic SC" panose="00000500000000000000" pitchFamily="2" charset="-79"/>
                        </a:rPr>
                        <a:t>Spring 1</a:t>
                      </a:r>
                      <a:endParaRPr lang="en-GB" sz="24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lang="en-GB"/>
                    </a:p>
                  </a:txBody>
                  <a:tcPr/>
                </a:tc>
                <a:tc hMerge="1">
                  <a:txBody>
                    <a:bodyPr/>
                    <a:lstStyle/>
                    <a:p>
                      <a:endParaRPr lang="en-GB"/>
                    </a:p>
                  </a:txBody>
                  <a:tcPr/>
                </a:tc>
                <a:tc gridSpan="2">
                  <a:txBody>
                    <a:bodyPr/>
                    <a:lstStyle/>
                    <a:p>
                      <a:pPr algn="ctr"/>
                      <a:r>
                        <a:rPr lang="en-US" sz="2400" dirty="0">
                          <a:solidFill>
                            <a:schemeClr val="bg1">
                              <a:lumMod val="50000"/>
                            </a:schemeClr>
                          </a:solidFill>
                          <a:latin typeface="Amatic SC" panose="00000500000000000000" pitchFamily="2" charset="-79"/>
                          <a:cs typeface="Amatic SC" panose="00000500000000000000" pitchFamily="2" charset="-79"/>
                        </a:rPr>
                        <a:t>Spring 2</a:t>
                      </a:r>
                      <a:endParaRPr lang="en-GB" sz="24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lang="en-GB"/>
                    </a:p>
                  </a:txBody>
                  <a:tcPr/>
                </a:tc>
                <a:tc gridSpan="2">
                  <a:txBody>
                    <a:bodyPr/>
                    <a:lstStyle/>
                    <a:p>
                      <a:pPr algn="ctr"/>
                      <a:r>
                        <a:rPr lang="en-US" sz="2400" dirty="0">
                          <a:solidFill>
                            <a:schemeClr val="bg1">
                              <a:lumMod val="50000"/>
                            </a:schemeClr>
                          </a:solidFill>
                          <a:latin typeface="Amatic SC" panose="00000500000000000000" pitchFamily="2" charset="-79"/>
                          <a:cs typeface="Amatic SC" panose="00000500000000000000" pitchFamily="2" charset="-79"/>
                        </a:rPr>
                        <a:t>Summer 1</a:t>
                      </a:r>
                      <a:endParaRPr lang="en-GB" sz="24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algn="ct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r>
                        <a:rPr lang="en-US" sz="2400" dirty="0">
                          <a:solidFill>
                            <a:schemeClr val="bg1">
                              <a:lumMod val="50000"/>
                            </a:schemeClr>
                          </a:solidFill>
                          <a:latin typeface="Amatic SC" panose="00000500000000000000" pitchFamily="2" charset="-79"/>
                          <a:cs typeface="Amatic SC" panose="00000500000000000000" pitchFamily="2" charset="-79"/>
                        </a:rPr>
                        <a:t>Summer 2</a:t>
                      </a:r>
                      <a:endParaRPr lang="en-GB" sz="24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xmlns="" val="1913285939"/>
                  </a:ext>
                </a:extLst>
              </a:tr>
              <a:tr h="388829">
                <a:tc>
                  <a:txBody>
                    <a:bodyPr/>
                    <a:lstStyle/>
                    <a:p>
                      <a:pPr algn="ctr"/>
                      <a:r>
                        <a:rPr lang="en-US" sz="2000" b="0" dirty="0">
                          <a:latin typeface="Amatic SC" panose="00000500000000000000" pitchFamily="2" charset="-79"/>
                          <a:cs typeface="Amatic SC" panose="00000500000000000000" pitchFamily="2" charset="-79"/>
                        </a:rPr>
                        <a:t>General Themes </a:t>
                      </a:r>
                      <a:endParaRPr lang="en-GB" sz="20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2000" dirty="0">
                          <a:latin typeface="Amatic SC" panose="00000500000000000000" pitchFamily="2" charset="-79"/>
                          <a:cs typeface="Amatic SC" panose="00000500000000000000" pitchFamily="2" charset="-79"/>
                        </a:rPr>
                        <a:t>All About 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smtClean="0">
                          <a:latin typeface="Amatic SC" panose="00000500000000000000" pitchFamily="2" charset="-79"/>
                          <a:cs typeface="Amatic SC" panose="00000500000000000000" pitchFamily="2" charset="-79"/>
                        </a:rPr>
                        <a:t>Autumn</a:t>
                      </a: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endParaRPr lang="en-GB"/>
                    </a:p>
                  </a:txBody>
                  <a:tcPr/>
                </a:tc>
                <a:tc gridSpan="3">
                  <a:txBody>
                    <a:bodyPr/>
                    <a:lstStyle/>
                    <a:p>
                      <a:pPr algn="ctr"/>
                      <a:r>
                        <a:rPr lang="en-US" sz="2000" dirty="0" smtClean="0">
                          <a:latin typeface="Amatic SC" panose="00000500000000000000" pitchFamily="2" charset="-79"/>
                          <a:cs typeface="Amatic SC" panose="00000500000000000000" pitchFamily="2" charset="-79"/>
                        </a:rPr>
                        <a:t>Traditional Tales</a:t>
                      </a: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lang="en-GB" dirty="0"/>
                    </a:p>
                  </a:txBody>
                  <a:tcPr/>
                </a:tc>
                <a:tc hMerge="1">
                  <a:txBody>
                    <a:bodyPr/>
                    <a:lstStyle/>
                    <a:p>
                      <a:endParaRPr lang="en-GB"/>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smtClean="0">
                          <a:latin typeface="Amatic SC" panose="00000500000000000000" pitchFamily="2" charset="-79"/>
                          <a:cs typeface="Amatic SC" panose="00000500000000000000" pitchFamily="2" charset="-79"/>
                        </a:rPr>
                        <a:t>Growing </a:t>
                      </a: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endParaRPr lang="en-GB"/>
                    </a:p>
                  </a:txBody>
                  <a:tcPr/>
                </a:tc>
                <a:tc gridSpan="2">
                  <a:txBody>
                    <a:bodyPr/>
                    <a:lstStyle/>
                    <a:p>
                      <a:pPr algn="ctr"/>
                      <a:r>
                        <a:rPr lang="en-US" sz="2000" dirty="0" smtClean="0">
                          <a:latin typeface="Amatic SC" panose="00000500000000000000" pitchFamily="2" charset="-79"/>
                          <a:cs typeface="Amatic SC" panose="00000500000000000000" pitchFamily="2" charset="-79"/>
                        </a:rPr>
                        <a:t>Mini Beasts</a:t>
                      </a: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algn="ct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smtClean="0">
                          <a:latin typeface="Amatic SC" panose="00000500000000000000" pitchFamily="2" charset="-79"/>
                          <a:cs typeface="Amatic SC" panose="00000500000000000000" pitchFamily="2" charset="-79"/>
                        </a:rPr>
                        <a:t>The Sea</a:t>
                      </a: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xmlns="" val="2272033691"/>
                  </a:ext>
                </a:extLst>
              </a:tr>
              <a:tr h="1319766">
                <a:tc>
                  <a:txBody>
                    <a:bodyPr/>
                    <a:lstStyle/>
                    <a:p>
                      <a:pPr algn="ctr"/>
                      <a:r>
                        <a:rPr lang="en-US" sz="2000" b="1" dirty="0">
                          <a:latin typeface="Amatic SC" panose="00000500000000000000" pitchFamily="2" charset="-79"/>
                          <a:cs typeface="Amatic SC" panose="00000500000000000000" pitchFamily="2" charset="-79"/>
                        </a:rPr>
                        <a:t>Personal, Social and Emotional Development  </a:t>
                      </a:r>
                      <a:endParaRPr lang="en-GB" sz="2000" b="1"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11">
                  <a:txBody>
                    <a:bodyPr/>
                    <a:lstStyle/>
                    <a:p>
                      <a:pPr algn="l"/>
                      <a:r>
                        <a:rPr lang="en-US" sz="1200" dirty="0"/>
                        <a:t>Children’s personal, social and emotional development (PSED) is </a:t>
                      </a:r>
                      <a:r>
                        <a:rPr lang="en-US" sz="1200" b="1" dirty="0"/>
                        <a:t>crucial for children to lead healthy and happy lives</a:t>
                      </a:r>
                      <a:r>
                        <a:rPr lang="en-US" sz="1200" dirty="0"/>
                        <a:t>, and is fundamental to their cognitive development. Underpinning their personal development are the important attachments that </a:t>
                      </a:r>
                      <a:r>
                        <a:rPr lang="en-US" sz="1200" b="1" dirty="0"/>
                        <a:t>shape their social world</a:t>
                      </a:r>
                      <a:r>
                        <a:rPr lang="en-US" sz="1200" dirty="0"/>
                        <a:t>. Strong, warm and supportive  relationships with adults enable children to learn how to </a:t>
                      </a:r>
                      <a:r>
                        <a:rPr lang="en-US" sz="1200" b="1" dirty="0"/>
                        <a:t>understand their own feelings and those of others</a:t>
                      </a:r>
                      <a:r>
                        <a:rPr lang="en-US" sz="1200" dirty="0"/>
                        <a:t>. Children should be supported to </a:t>
                      </a:r>
                      <a:r>
                        <a:rPr lang="en-US" sz="1200" b="1" dirty="0"/>
                        <a:t>manage emotions, develop a positive sense of self, set themselves simple goals, have confidence in their own abilities, to persist</a:t>
                      </a:r>
                      <a:r>
                        <a:rPr lang="en-US" sz="1200" dirty="0"/>
                        <a:t> and wait for what they want and direct attention as necessary. Through adult modelling and guidance, they will learn </a:t>
                      </a:r>
                      <a:r>
                        <a:rPr lang="en-US" sz="1200" b="1" dirty="0"/>
                        <a:t>how to look after their bodies, including healthy eating</a:t>
                      </a:r>
                      <a:r>
                        <a:rPr lang="en-US" sz="1200" dirty="0"/>
                        <a:t>, and manage personal needs independently. Through supported interaction with other children, they learn how to make good friendships, co-operate and resolve conflicts peaceably. These attributes will provide a secure platform from which </a:t>
                      </a:r>
                      <a:r>
                        <a:rPr lang="en-US" sz="1200" b="1" dirty="0"/>
                        <a:t>children can achieve at school and in later life.</a:t>
                      </a:r>
                      <a:endParaRPr lang="en-GB" sz="1200" b="1"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1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endParaRPr lang="en-GB"/>
                    </a:p>
                  </a:txBody>
                  <a:tcPr/>
                </a:tc>
                <a:tc hMerge="1">
                  <a:txBody>
                    <a:bodyPr/>
                    <a:lstStyle/>
                    <a:p>
                      <a:pPr algn="ctr"/>
                      <a:endParaRPr lang="en-GB" sz="1100" dirty="0">
                        <a:solidFill>
                          <a:schemeClr val="bg1">
                            <a:lumMod val="50000"/>
                          </a:schemeClr>
                        </a:solidFill>
                        <a:latin typeface="+mn-lt"/>
                        <a:cs typeface="Amatic SC" panose="00000500000000000000" pitchFamily="2" charset="-79"/>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endParaRPr lang="en-GB"/>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endParaRPr lang="en-GB"/>
                    </a:p>
                  </a:txBody>
                  <a:tcPr/>
                </a:tc>
                <a:tc hMerge="1">
                  <a:txBody>
                    <a:bodyPr/>
                    <a:lstStyle/>
                    <a:p>
                      <a:pPr algn="ctr"/>
                      <a:endParaRPr lang="en-GB" sz="11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endParaRPr lang="en-GB"/>
                    </a:p>
                  </a:txBody>
                  <a:tcPr/>
                </a:tc>
                <a:tc hMerge="1">
                  <a:txBody>
                    <a:bodyPr/>
                    <a:lstStyle/>
                    <a:p>
                      <a:pPr algn="ctr"/>
                      <a:endParaRPr lang="en-US" sz="1100" dirty="0">
                        <a:solidFill>
                          <a:schemeClr val="bg1">
                            <a:lumMod val="50000"/>
                          </a:schemeClr>
                        </a:solidFill>
                        <a:latin typeface="+mn-lt"/>
                        <a:cs typeface="Amatic SC" panose="00000500000000000000" pitchFamily="2" charset="-79"/>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endParaRPr lang="en-GB"/>
                    </a:p>
                  </a:txBody>
                  <a:tcPr/>
                </a:tc>
                <a:tc hMerge="1">
                  <a:txBody>
                    <a:bodyPr/>
                    <a:lstStyle/>
                    <a:p>
                      <a:pPr algn="ctr"/>
                      <a:endParaRPr lang="en-GB" sz="11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xmlns="" val="663662612"/>
                  </a:ext>
                </a:extLst>
              </a:tr>
              <a:tr h="1539727">
                <a:tc rowSpan="2">
                  <a:txBody>
                    <a:bodyPr/>
                    <a:lstStyle/>
                    <a:p>
                      <a:pPr algn="ctr"/>
                      <a:r>
                        <a:rPr lang="en-US" sz="2000" b="1" dirty="0">
                          <a:latin typeface="Amatic SC" panose="00000500000000000000" pitchFamily="2" charset="-79"/>
                          <a:cs typeface="Amatic SC" panose="00000500000000000000" pitchFamily="2" charset="-79"/>
                        </a:rPr>
                        <a:t>Managing Self </a:t>
                      </a:r>
                    </a:p>
                    <a:p>
                      <a:pPr algn="ctr"/>
                      <a:endParaRPr lang="en-US" sz="2000" b="1" dirty="0">
                        <a:latin typeface="Amatic SC" panose="00000500000000000000" pitchFamily="2" charset="-79"/>
                        <a:cs typeface="Amatic SC" panose="00000500000000000000" pitchFamily="2" charset="-79"/>
                      </a:endParaRPr>
                    </a:p>
                    <a:p>
                      <a:pPr algn="ctr"/>
                      <a:r>
                        <a:rPr lang="en-US" sz="2400" b="1" dirty="0">
                          <a:latin typeface="Amatic SC" panose="00000500000000000000" pitchFamily="2" charset="-79"/>
                          <a:cs typeface="Amatic SC" panose="00000500000000000000" pitchFamily="2" charset="-79"/>
                        </a:rPr>
                        <a:t>Self -  Regulation</a:t>
                      </a:r>
                    </a:p>
                    <a:p>
                      <a:pPr algn="ctr"/>
                      <a:endParaRPr lang="en-US" sz="2400" b="1" dirty="0">
                        <a:solidFill>
                          <a:srgbClr val="CC66FF"/>
                        </a:solidFill>
                        <a:latin typeface="Amatic SC" panose="00000500000000000000" pitchFamily="2" charset="-79"/>
                        <a:cs typeface="Amatic SC" panose="00000500000000000000" pitchFamily="2" charset="-79"/>
                      </a:endParaRPr>
                    </a:p>
                    <a:p>
                      <a:pPr algn="ctr"/>
                      <a:endParaRPr lang="en-GB" sz="1800" b="1" dirty="0">
                        <a:solidFill>
                          <a:srgbClr val="CC66FF"/>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2">
                  <a:txBody>
                    <a:bodyPr/>
                    <a:lstStyle/>
                    <a:p>
                      <a:pPr algn="ctr"/>
                      <a:r>
                        <a:rPr lang="en-US" sz="900" b="0" dirty="0">
                          <a:solidFill>
                            <a:schemeClr val="tx1"/>
                          </a:solidFill>
                        </a:rPr>
                        <a:t>New Beginnings </a:t>
                      </a:r>
                    </a:p>
                    <a:p>
                      <a:pPr algn="ctr"/>
                      <a:r>
                        <a:rPr lang="en-US" sz="900" dirty="0"/>
                        <a:t>See themselves as a valuable individual.</a:t>
                      </a:r>
                      <a:endParaRPr lang="en-US" sz="900" b="0" dirty="0">
                        <a:solidFill>
                          <a:schemeClr val="tx1"/>
                        </a:solidFill>
                      </a:endParaRPr>
                    </a:p>
                    <a:p>
                      <a:pPr algn="ctr"/>
                      <a:r>
                        <a:rPr lang="en-US" sz="900" b="0" dirty="0">
                          <a:solidFill>
                            <a:schemeClr val="tx1"/>
                          </a:solidFill>
                        </a:rPr>
                        <a:t>Being me in my world </a:t>
                      </a:r>
                    </a:p>
                    <a:p>
                      <a:pPr algn="ctr"/>
                      <a:r>
                        <a:rPr lang="en-US" sz="900" b="0" dirty="0">
                          <a:solidFill>
                            <a:schemeClr val="tx1"/>
                          </a:solidFill>
                        </a:rPr>
                        <a:t>Class Rule Rules and Routines </a:t>
                      </a:r>
                    </a:p>
                    <a:p>
                      <a:pPr algn="ctr"/>
                      <a:r>
                        <a:rPr lang="en-US" sz="900" b="0" dirty="0">
                          <a:solidFill>
                            <a:schemeClr val="tx1"/>
                          </a:solidFill>
                        </a:rPr>
                        <a:t>Supporting children to build relationships</a:t>
                      </a:r>
                    </a:p>
                    <a:p>
                      <a:pPr algn="ctr"/>
                      <a:r>
                        <a:rPr lang="en-US" sz="900" b="0" dirty="0">
                          <a:solidFill>
                            <a:schemeClr val="tx1"/>
                          </a:solidFill>
                          <a:latin typeface="+mn-lt"/>
                          <a:cs typeface="Amatic SC" panose="00000500000000000000" pitchFamily="2" charset="-79"/>
                        </a:rPr>
                        <a:t>Dreams and Goals </a:t>
                      </a:r>
                      <a:endParaRPr lang="en-GB" sz="900" b="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hMerge="1">
                  <a:txBody>
                    <a:bodyPr/>
                    <a:lstStyle/>
                    <a:p>
                      <a:endParaRPr lang="en-GB"/>
                    </a:p>
                  </a:txBody>
                  <a:tcPr/>
                </a:tc>
                <a:tc gridSpan="2">
                  <a:txBody>
                    <a:bodyPr/>
                    <a:lstStyle/>
                    <a:p>
                      <a:pPr algn="ctr"/>
                      <a:r>
                        <a:rPr lang="en-US" sz="900" b="0" dirty="0">
                          <a:solidFill>
                            <a:schemeClr val="tx1"/>
                          </a:solidFill>
                        </a:rPr>
                        <a:t>Getting on and falling out. </a:t>
                      </a:r>
                    </a:p>
                    <a:p>
                      <a:pPr algn="ctr"/>
                      <a:r>
                        <a:rPr lang="en-US" sz="900" b="0" dirty="0">
                          <a:solidFill>
                            <a:schemeClr val="tx1"/>
                          </a:solidFill>
                        </a:rPr>
                        <a:t>How to deal with anger Emotions</a:t>
                      </a:r>
                    </a:p>
                    <a:p>
                      <a:pPr algn="ctr"/>
                      <a:r>
                        <a:rPr lang="en-US" sz="900" b="0" dirty="0">
                          <a:solidFill>
                            <a:schemeClr val="tx1"/>
                          </a:solidFill>
                        </a:rPr>
                        <a:t>Self - Confidence </a:t>
                      </a:r>
                    </a:p>
                    <a:p>
                      <a:pPr algn="ctr"/>
                      <a:r>
                        <a:rPr lang="en-US" sz="900" dirty="0"/>
                        <a:t>Build constructive and respectful relationships.</a:t>
                      </a:r>
                    </a:p>
                    <a:p>
                      <a:pPr algn="ctr"/>
                      <a:r>
                        <a:rPr lang="en-US" sz="900" dirty="0"/>
                        <a:t>Ask children to explain to others how they thought about a problem or an emotion and how they dealt with it. </a:t>
                      </a:r>
                      <a:endParaRPr lang="en-GB" sz="900" b="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hMerge="1">
                  <a:txBody>
                    <a:bodyPr/>
                    <a:lstStyle/>
                    <a:p>
                      <a:endParaRPr lang="en-GB"/>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gridSpan="3">
                  <a:txBody>
                    <a:bodyPr/>
                    <a:lstStyle/>
                    <a:p>
                      <a:pPr algn="ctr"/>
                      <a:r>
                        <a:rPr lang="en-US" sz="900" b="0" dirty="0">
                          <a:solidFill>
                            <a:schemeClr val="tx1"/>
                          </a:solidFill>
                        </a:rPr>
                        <a:t>Good to be me Feelings </a:t>
                      </a:r>
                    </a:p>
                    <a:p>
                      <a:pPr algn="ctr"/>
                      <a:r>
                        <a:rPr lang="en-US" sz="900" b="0" dirty="0">
                          <a:solidFill>
                            <a:schemeClr val="tx1"/>
                          </a:solidFill>
                        </a:rPr>
                        <a:t>Learning about qualities and differences </a:t>
                      </a:r>
                    </a:p>
                    <a:p>
                      <a:pPr algn="ctr"/>
                      <a:r>
                        <a:rPr lang="en-US" sz="900" b="0" dirty="0">
                          <a:solidFill>
                            <a:schemeClr val="tx1"/>
                          </a:solidFill>
                          <a:latin typeface="+mn-lt"/>
                          <a:cs typeface="Amatic SC" panose="00000500000000000000" pitchFamily="2" charset="-79"/>
                        </a:rPr>
                        <a:t>Celebrating differences</a:t>
                      </a:r>
                    </a:p>
                    <a:p>
                      <a:pPr algn="ctr"/>
                      <a:r>
                        <a:rPr lang="en-US" sz="900" dirty="0"/>
                        <a:t>Identify and moderate their own feelings socially and emotionally.</a:t>
                      </a:r>
                    </a:p>
                    <a:p>
                      <a:pPr algn="ctr"/>
                      <a:r>
                        <a:rPr lang="en-US" sz="900" dirty="0"/>
                        <a:t>Encourage them to think about their own feelings and those of others by giving explicit examples of how others might feel in particular scenarios </a:t>
                      </a:r>
                      <a:r>
                        <a:rPr lang="en-US" sz="900" b="0" dirty="0">
                          <a:solidFill>
                            <a:schemeClr val="tx1"/>
                          </a:solidFill>
                          <a:latin typeface="+mn-lt"/>
                          <a:cs typeface="Amatic SC" panose="00000500000000000000" pitchFamily="2" charset="-79"/>
                        </a:rPr>
                        <a:t> </a:t>
                      </a:r>
                      <a:endParaRPr lang="en-GB" sz="900" b="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hMerge="1">
                  <a:txBody>
                    <a:bodyPr/>
                    <a:lstStyle/>
                    <a:p>
                      <a:endParaRPr lang="en-GB"/>
                    </a:p>
                  </a:txBody>
                  <a:tcPr/>
                </a:tc>
                <a:tc hMerge="1">
                  <a:txBody>
                    <a:bodyPr/>
                    <a:lstStyle/>
                    <a:p>
                      <a:endParaRPr lang="en-GB"/>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gridSpan="2">
                  <a:txBody>
                    <a:bodyPr/>
                    <a:lstStyle/>
                    <a:p>
                      <a:pPr algn="ctr"/>
                      <a:r>
                        <a:rPr lang="en-US" sz="900" b="0" dirty="0">
                          <a:solidFill>
                            <a:schemeClr val="tx1"/>
                          </a:solidFill>
                        </a:rPr>
                        <a:t>Relationships </a:t>
                      </a:r>
                    </a:p>
                    <a:p>
                      <a:pPr algn="ctr"/>
                      <a:r>
                        <a:rPr lang="en-US" sz="900" b="0" dirty="0">
                          <a:solidFill>
                            <a:schemeClr val="tx1"/>
                          </a:solidFill>
                        </a:rPr>
                        <a:t>What makes a good friend? </a:t>
                      </a:r>
                    </a:p>
                    <a:p>
                      <a:pPr algn="ctr"/>
                      <a:r>
                        <a:rPr lang="en-US" sz="900" b="0" dirty="0">
                          <a:solidFill>
                            <a:schemeClr val="tx1"/>
                          </a:solidFill>
                        </a:rPr>
                        <a:t>Healthy me</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dirty="0">
                          <a:solidFill>
                            <a:schemeClr val="tx1"/>
                          </a:solidFill>
                        </a:rPr>
                        <a:t>Random acts of Kindness </a:t>
                      </a:r>
                    </a:p>
                    <a:p>
                      <a:pPr algn="ctr"/>
                      <a:r>
                        <a:rPr lang="en-US" sz="900" b="0" dirty="0">
                          <a:solidFill>
                            <a:schemeClr val="tx1"/>
                          </a:solidFill>
                          <a:latin typeface="+mn-lt"/>
                          <a:cs typeface="Amatic SC" panose="00000500000000000000" pitchFamily="2" charset="-79"/>
                        </a:rPr>
                        <a:t>Looking after pets </a:t>
                      </a:r>
                    </a:p>
                    <a:p>
                      <a:pPr algn="ctr"/>
                      <a:r>
                        <a:rPr lang="en-US" sz="900" b="0" dirty="0">
                          <a:solidFill>
                            <a:schemeClr val="tx1"/>
                          </a:solidFill>
                          <a:latin typeface="+mn-lt"/>
                          <a:cs typeface="Amatic SC" panose="00000500000000000000" pitchFamily="2" charset="-79"/>
                        </a:rPr>
                        <a:t>Looking After our Planet </a:t>
                      </a:r>
                    </a:p>
                    <a:p>
                      <a:pPr algn="ctr"/>
                      <a:r>
                        <a:rPr lang="en-US" sz="900" dirty="0"/>
                        <a:t>Give children strategies for staying calm in the face of frustration. Talk them through why we take turns, wait politely, tidy up after ourselves and so on</a:t>
                      </a:r>
                      <a:endParaRPr lang="en-GB" sz="900" b="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hMerge="1">
                  <a:txBody>
                    <a:bodyPr/>
                    <a:lstStyle/>
                    <a:p>
                      <a:pPr algn="ctr"/>
                      <a:r>
                        <a:rPr lang="en-US" sz="1200" b="0" dirty="0">
                          <a:solidFill>
                            <a:schemeClr val="tx1"/>
                          </a:solidFill>
                        </a:rPr>
                        <a:t>Looking after others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1FFFF"/>
                    </a:solidFill>
                  </a:tcPr>
                </a:tc>
                <a:tc>
                  <a:txBody>
                    <a:bodyPr/>
                    <a:lstStyle/>
                    <a:p>
                      <a:pPr algn="ctr"/>
                      <a:r>
                        <a:rPr lang="en-US" sz="900" b="0" dirty="0">
                          <a:solidFill>
                            <a:schemeClr val="tx1"/>
                          </a:solidFill>
                        </a:rPr>
                        <a:t>Looking after others</a:t>
                      </a:r>
                    </a:p>
                    <a:p>
                      <a:pPr algn="ctr"/>
                      <a:r>
                        <a:rPr lang="en-US" sz="900" b="0" dirty="0">
                          <a:solidFill>
                            <a:schemeClr val="tx1"/>
                          </a:solidFill>
                        </a:rPr>
                        <a:t>Friendships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dirty="0">
                          <a:solidFill>
                            <a:schemeClr val="tx1"/>
                          </a:solidFill>
                          <a:latin typeface="+mn-lt"/>
                          <a:cs typeface="Amatic SC" panose="00000500000000000000" pitchFamily="2" charset="-79"/>
                        </a:rPr>
                        <a:t>Dreams and Goals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t>Show resilience and perseverance in the face of challenge.</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t>Discuss why we take turns, wait politely, tidy up after ourselves and so on.</a:t>
                      </a:r>
                      <a:endParaRPr lang="en-GB" sz="900" b="0" dirty="0">
                        <a:solidFill>
                          <a:schemeClr val="tx1"/>
                        </a:solidFill>
                        <a:latin typeface="+mn-lt"/>
                        <a:cs typeface="Amatic SC" panose="00000500000000000000" pitchFamily="2" charset="-79"/>
                      </a:endParaRPr>
                    </a:p>
                    <a:p>
                      <a:pPr algn="ctr"/>
                      <a:endParaRPr lang="en-US" sz="9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1FFFF"/>
                    </a:solidFill>
                  </a:tcPr>
                </a:tc>
                <a:tc>
                  <a:txBody>
                    <a:bodyPr/>
                    <a:lstStyle/>
                    <a:p>
                      <a:pPr algn="ctr"/>
                      <a:r>
                        <a:rPr lang="en-US" sz="900" b="0" dirty="0">
                          <a:solidFill>
                            <a:schemeClr val="tx1"/>
                          </a:solidFill>
                          <a:latin typeface="+mn-lt"/>
                          <a:cs typeface="Amatic SC" panose="00000500000000000000" pitchFamily="2" charset="-79"/>
                        </a:rPr>
                        <a:t>Taking part in sports day -  Winning and loosing </a:t>
                      </a:r>
                    </a:p>
                    <a:p>
                      <a:pPr algn="ctr"/>
                      <a:r>
                        <a:rPr lang="en-US" sz="900" b="0" dirty="0">
                          <a:solidFill>
                            <a:schemeClr val="tx1"/>
                          </a:solidFill>
                          <a:latin typeface="+mn-lt"/>
                          <a:cs typeface="Amatic SC" panose="00000500000000000000" pitchFamily="2" charset="-79"/>
                        </a:rPr>
                        <a:t>Changing me </a:t>
                      </a:r>
                    </a:p>
                    <a:p>
                      <a:pPr algn="ctr"/>
                      <a:r>
                        <a:rPr lang="en-US" sz="900" b="0" dirty="0">
                          <a:solidFill>
                            <a:schemeClr val="tx1"/>
                          </a:solidFill>
                          <a:latin typeface="+mn-lt"/>
                          <a:cs typeface="Amatic SC" panose="00000500000000000000" pitchFamily="2" charset="-79"/>
                        </a:rPr>
                        <a:t>Look how far I've come! </a:t>
                      </a:r>
                    </a:p>
                    <a:p>
                      <a:pPr algn="ctr"/>
                      <a:r>
                        <a:rPr lang="en-US" sz="900" dirty="0"/>
                        <a:t>Model positive behaviour and highlight exemplary behaviour of children in class, narrating what was kind and considerate about the behaviour.</a:t>
                      </a:r>
                      <a:endParaRPr lang="en-GB"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1FFFF"/>
                    </a:solidFill>
                  </a:tcPr>
                </a:tc>
                <a:extLst>
                  <a:ext uri="{0D108BD9-81ED-4DB2-BD59-A6C34878D82A}">
                    <a16:rowId xmlns:a16="http://schemas.microsoft.com/office/drawing/2014/main" xmlns="" val="4290435388"/>
                  </a:ext>
                </a:extLst>
              </a:tr>
              <a:tr h="1334430">
                <a:tc vMerge="1">
                  <a:txBody>
                    <a:bodyPr/>
                    <a:lstStyle/>
                    <a:p>
                      <a:pPr algn="ctr"/>
                      <a:r>
                        <a:rPr lang="en-US" sz="2400" b="1" dirty="0">
                          <a:latin typeface="Amatic SC" panose="00000500000000000000" pitchFamily="2" charset="-79"/>
                          <a:cs typeface="Amatic SC" panose="00000500000000000000" pitchFamily="2" charset="-79"/>
                        </a:rPr>
                        <a:t>Self -  Regulation</a:t>
                      </a:r>
                    </a:p>
                    <a:p>
                      <a:pPr algn="ctr"/>
                      <a:r>
                        <a:rPr lang="en-US" sz="1800" b="1" dirty="0">
                          <a:latin typeface="Amatic SC" panose="00000500000000000000" pitchFamily="2" charset="-79"/>
                          <a:cs typeface="Amatic SC" panose="00000500000000000000" pitchFamily="2" charset="-79"/>
                        </a:rPr>
                        <a:t>Link to Behaviour for Learning  </a:t>
                      </a:r>
                      <a:endParaRPr lang="en-GB" sz="1800" b="1"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7">
                  <a:txBody>
                    <a:bodyPr/>
                    <a:lstStyle/>
                    <a:p>
                      <a:pPr marL="0" indent="0" algn="l">
                        <a:buFont typeface="Wingdings" panose="05000000000000000000" pitchFamily="2" charset="2"/>
                        <a:buNone/>
                      </a:pPr>
                      <a:r>
                        <a:rPr lang="en-US" sz="900" dirty="0">
                          <a:solidFill>
                            <a:schemeClr val="tx1"/>
                          </a:solidFill>
                          <a:latin typeface="+mn-lt"/>
                          <a:cs typeface="RM Typerighter old" panose="00000400000000000000" pitchFamily="2" charset="-79"/>
                        </a:rPr>
                        <a:t>Show an understanding of their own feelings and those of others, and begin to </a:t>
                      </a:r>
                      <a:r>
                        <a:rPr lang="en-US" sz="900" b="1" dirty="0">
                          <a:solidFill>
                            <a:schemeClr val="tx1"/>
                          </a:solidFill>
                          <a:latin typeface="+mn-lt"/>
                          <a:cs typeface="RM Typerighter old" panose="00000400000000000000" pitchFamily="2" charset="-79"/>
                        </a:rPr>
                        <a:t>regulate their behaviour accordingly</a:t>
                      </a:r>
                      <a:r>
                        <a:rPr lang="en-US" sz="900" dirty="0">
                          <a:solidFill>
                            <a:schemeClr val="tx1"/>
                          </a:solidFill>
                          <a:latin typeface="+mn-lt"/>
                          <a:cs typeface="RM Typerighter old" panose="00000400000000000000" pitchFamily="2" charset="-79"/>
                        </a:rPr>
                        <a:t>. Set and work towards simple goals, being able to wait for what they want and </a:t>
                      </a:r>
                      <a:r>
                        <a:rPr lang="en-US" sz="900" b="1" dirty="0">
                          <a:solidFill>
                            <a:schemeClr val="tx1"/>
                          </a:solidFill>
                          <a:latin typeface="+mn-lt"/>
                          <a:cs typeface="RM Typerighter old" panose="00000400000000000000" pitchFamily="2" charset="-79"/>
                        </a:rPr>
                        <a:t>control their immediate impulses when appropriate</a:t>
                      </a:r>
                      <a:r>
                        <a:rPr lang="en-US" sz="900" dirty="0">
                          <a:solidFill>
                            <a:schemeClr val="tx1"/>
                          </a:solidFill>
                          <a:latin typeface="+mn-lt"/>
                          <a:cs typeface="RM Typerighter old" panose="00000400000000000000" pitchFamily="2" charset="-79"/>
                        </a:rPr>
                        <a:t>. Give </a:t>
                      </a:r>
                      <a:r>
                        <a:rPr lang="en-US" sz="900" b="1" dirty="0">
                          <a:solidFill>
                            <a:schemeClr val="tx1"/>
                          </a:solidFill>
                          <a:latin typeface="+mn-lt"/>
                          <a:cs typeface="RM Typerighter old" panose="00000400000000000000" pitchFamily="2" charset="-79"/>
                        </a:rPr>
                        <a:t>focused attention to what the teacher says</a:t>
                      </a:r>
                      <a:r>
                        <a:rPr lang="en-US" sz="900" dirty="0">
                          <a:solidFill>
                            <a:schemeClr val="tx1"/>
                          </a:solidFill>
                          <a:latin typeface="+mn-lt"/>
                          <a:cs typeface="RM Typerighter old" panose="00000400000000000000" pitchFamily="2" charset="-79"/>
                        </a:rPr>
                        <a:t>, responding appropriately even when engaged in activity, and show an ability to follow instructions involving several ideas or actions.</a:t>
                      </a:r>
                    </a:p>
                    <a:p>
                      <a:pPr marL="0" indent="0" algn="ctr">
                        <a:buFont typeface="Wingdings" panose="05000000000000000000" pitchFamily="2" charset="2"/>
                        <a:buNone/>
                      </a:pPr>
                      <a:r>
                        <a:rPr lang="en-US" sz="1000" b="1" i="0" kern="1200" dirty="0">
                          <a:solidFill>
                            <a:schemeClr val="bg1">
                              <a:lumMod val="50000"/>
                            </a:schemeClr>
                          </a:solidFill>
                          <a:effectLst/>
                          <a:latin typeface="+mn-lt"/>
                          <a:ea typeface="+mn-ea"/>
                          <a:cs typeface="+mn-cs"/>
                        </a:rPr>
                        <a:t>Controlling own feelings and </a:t>
                      </a:r>
                      <a:r>
                        <a:rPr lang="en-US" sz="1000" b="1" i="0" kern="1200" dirty="0" err="1" smtClean="0">
                          <a:solidFill>
                            <a:schemeClr val="bg1">
                              <a:lumMod val="50000"/>
                            </a:schemeClr>
                          </a:solidFill>
                          <a:effectLst/>
                          <a:latin typeface="+mn-lt"/>
                          <a:ea typeface="+mn-ea"/>
                          <a:cs typeface="+mn-cs"/>
                        </a:rPr>
                        <a:t>behaviour</a:t>
                      </a:r>
                      <a:r>
                        <a:rPr lang="en-US" sz="1000" b="1" i="0" kern="1200" dirty="0" smtClean="0">
                          <a:solidFill>
                            <a:schemeClr val="bg1">
                              <a:lumMod val="50000"/>
                            </a:schemeClr>
                          </a:solidFill>
                          <a:effectLst/>
                          <a:latin typeface="+mn-lt"/>
                          <a:ea typeface="+mn-ea"/>
                          <a:cs typeface="+mn-cs"/>
                        </a:rPr>
                        <a:t>.</a:t>
                      </a:r>
                      <a:r>
                        <a:rPr lang="en-US" sz="1000" b="1" i="0" kern="1200" baseline="0" dirty="0" smtClean="0">
                          <a:solidFill>
                            <a:schemeClr val="bg1">
                              <a:lumMod val="50000"/>
                            </a:schemeClr>
                          </a:solidFill>
                          <a:effectLst/>
                          <a:latin typeface="+mn-lt"/>
                          <a:ea typeface="+mn-ea"/>
                          <a:cs typeface="+mn-cs"/>
                        </a:rPr>
                        <a:t>  </a:t>
                      </a:r>
                      <a:r>
                        <a:rPr lang="en-US" sz="1000" b="1" i="0" kern="1200" dirty="0" smtClean="0">
                          <a:solidFill>
                            <a:schemeClr val="bg1">
                              <a:lumMod val="50000"/>
                            </a:schemeClr>
                          </a:solidFill>
                          <a:effectLst/>
                          <a:latin typeface="+mn-lt"/>
                          <a:ea typeface="+mn-ea"/>
                          <a:cs typeface="+mn-cs"/>
                        </a:rPr>
                        <a:t>Applying </a:t>
                      </a:r>
                      <a:r>
                        <a:rPr lang="en-US" sz="1000" b="1" i="0" kern="1200" dirty="0">
                          <a:solidFill>
                            <a:schemeClr val="bg1">
                              <a:lumMod val="50000"/>
                            </a:schemeClr>
                          </a:solidFill>
                          <a:effectLst/>
                          <a:latin typeface="+mn-lt"/>
                          <a:ea typeface="+mn-ea"/>
                          <a:cs typeface="+mn-cs"/>
                        </a:rPr>
                        <a:t>personalised strategies to return to a state of </a:t>
                      </a:r>
                      <a:r>
                        <a:rPr lang="en-US" sz="1000" b="1" i="0" kern="1200" dirty="0" smtClean="0">
                          <a:solidFill>
                            <a:schemeClr val="bg1">
                              <a:lumMod val="50000"/>
                            </a:schemeClr>
                          </a:solidFill>
                          <a:effectLst/>
                          <a:latin typeface="+mn-lt"/>
                          <a:ea typeface="+mn-ea"/>
                          <a:cs typeface="+mn-cs"/>
                        </a:rPr>
                        <a:t>calm.</a:t>
                      </a:r>
                      <a:r>
                        <a:rPr lang="en-US" sz="1000" b="1" i="0" kern="1200" baseline="0" dirty="0" smtClean="0">
                          <a:solidFill>
                            <a:schemeClr val="bg1">
                              <a:lumMod val="50000"/>
                            </a:schemeClr>
                          </a:solidFill>
                          <a:effectLst/>
                          <a:latin typeface="+mn-lt"/>
                          <a:ea typeface="+mn-ea"/>
                          <a:cs typeface="+mn-cs"/>
                        </a:rPr>
                        <a:t>  </a:t>
                      </a:r>
                      <a:r>
                        <a:rPr lang="en-US" sz="1000" b="1" i="0" kern="1200" dirty="0" smtClean="0">
                          <a:solidFill>
                            <a:schemeClr val="bg1">
                              <a:lumMod val="50000"/>
                            </a:schemeClr>
                          </a:solidFill>
                          <a:effectLst/>
                          <a:latin typeface="+mn-lt"/>
                          <a:ea typeface="+mn-ea"/>
                          <a:cs typeface="+mn-cs"/>
                        </a:rPr>
                        <a:t>Being </a:t>
                      </a:r>
                      <a:r>
                        <a:rPr lang="en-US" sz="1000" b="1" i="0" kern="1200" dirty="0">
                          <a:solidFill>
                            <a:schemeClr val="bg1">
                              <a:lumMod val="50000"/>
                            </a:schemeClr>
                          </a:solidFill>
                          <a:effectLst/>
                          <a:latin typeface="+mn-lt"/>
                          <a:ea typeface="+mn-ea"/>
                          <a:cs typeface="+mn-cs"/>
                        </a:rPr>
                        <a:t>able to curb impulsive </a:t>
                      </a:r>
                      <a:r>
                        <a:rPr lang="en-US" sz="1000" b="1" i="0" kern="1200" dirty="0" smtClean="0">
                          <a:solidFill>
                            <a:schemeClr val="bg1">
                              <a:lumMod val="50000"/>
                            </a:schemeClr>
                          </a:solidFill>
                          <a:effectLst/>
                          <a:latin typeface="+mn-lt"/>
                          <a:ea typeface="+mn-ea"/>
                          <a:cs typeface="+mn-cs"/>
                        </a:rPr>
                        <a:t>behavior.  Being </a:t>
                      </a:r>
                      <a:r>
                        <a:rPr lang="en-US" sz="1000" b="1" i="0" kern="1200" dirty="0">
                          <a:solidFill>
                            <a:schemeClr val="bg1">
                              <a:lumMod val="50000"/>
                            </a:schemeClr>
                          </a:solidFill>
                          <a:effectLst/>
                          <a:latin typeface="+mn-lt"/>
                          <a:ea typeface="+mn-ea"/>
                          <a:cs typeface="+mn-cs"/>
                        </a:rPr>
                        <a:t>able to concentrate on a </a:t>
                      </a:r>
                      <a:r>
                        <a:rPr lang="en-US" sz="1000" b="1" i="0" kern="1200" dirty="0" smtClean="0">
                          <a:solidFill>
                            <a:schemeClr val="bg1">
                              <a:lumMod val="50000"/>
                            </a:schemeClr>
                          </a:solidFill>
                          <a:effectLst/>
                          <a:latin typeface="+mn-lt"/>
                          <a:ea typeface="+mn-ea"/>
                          <a:cs typeface="+mn-cs"/>
                        </a:rPr>
                        <a:t>task.</a:t>
                      </a:r>
                      <a:r>
                        <a:rPr lang="en-US" sz="1000" b="1" i="0" kern="1200" baseline="0" dirty="0" smtClean="0">
                          <a:solidFill>
                            <a:schemeClr val="bg1">
                              <a:lumMod val="50000"/>
                            </a:schemeClr>
                          </a:solidFill>
                          <a:effectLst/>
                          <a:latin typeface="+mn-lt"/>
                          <a:ea typeface="+mn-ea"/>
                          <a:cs typeface="+mn-cs"/>
                        </a:rPr>
                        <a:t>  </a:t>
                      </a:r>
                      <a:r>
                        <a:rPr lang="en-US" sz="1000" b="1" i="0" kern="1200" dirty="0" smtClean="0">
                          <a:solidFill>
                            <a:schemeClr val="bg1">
                              <a:lumMod val="50000"/>
                            </a:schemeClr>
                          </a:solidFill>
                          <a:effectLst/>
                          <a:latin typeface="+mn-lt"/>
                          <a:ea typeface="+mn-ea"/>
                          <a:cs typeface="+mn-cs"/>
                        </a:rPr>
                        <a:t>Being </a:t>
                      </a:r>
                      <a:r>
                        <a:rPr lang="en-US" sz="1000" b="1" i="0" kern="1200" dirty="0">
                          <a:solidFill>
                            <a:schemeClr val="bg1">
                              <a:lumMod val="50000"/>
                            </a:schemeClr>
                          </a:solidFill>
                          <a:effectLst/>
                          <a:latin typeface="+mn-lt"/>
                          <a:ea typeface="+mn-ea"/>
                          <a:cs typeface="+mn-cs"/>
                        </a:rPr>
                        <a:t>able to ignore </a:t>
                      </a:r>
                      <a:r>
                        <a:rPr lang="en-US" sz="1000" b="1" i="0" kern="1200" dirty="0" smtClean="0">
                          <a:solidFill>
                            <a:schemeClr val="bg1">
                              <a:lumMod val="50000"/>
                            </a:schemeClr>
                          </a:solidFill>
                          <a:effectLst/>
                          <a:latin typeface="+mn-lt"/>
                          <a:ea typeface="+mn-ea"/>
                          <a:cs typeface="+mn-cs"/>
                        </a:rPr>
                        <a:t>distractions.</a:t>
                      </a:r>
                      <a:r>
                        <a:rPr lang="en-US" sz="1000" b="1" i="0" kern="1200" baseline="0" dirty="0" smtClean="0">
                          <a:solidFill>
                            <a:schemeClr val="bg1">
                              <a:lumMod val="50000"/>
                            </a:schemeClr>
                          </a:solidFill>
                          <a:effectLst/>
                          <a:latin typeface="+mn-lt"/>
                          <a:ea typeface="+mn-ea"/>
                          <a:cs typeface="+mn-cs"/>
                        </a:rPr>
                        <a:t>  </a:t>
                      </a:r>
                      <a:r>
                        <a:rPr lang="en-US" sz="1000" b="1" i="0" kern="1200" dirty="0" smtClean="0">
                          <a:solidFill>
                            <a:schemeClr val="bg1">
                              <a:lumMod val="50000"/>
                            </a:schemeClr>
                          </a:solidFill>
                          <a:effectLst/>
                          <a:latin typeface="+mn-lt"/>
                          <a:ea typeface="+mn-ea"/>
                          <a:cs typeface="+mn-cs"/>
                        </a:rPr>
                        <a:t>Behaving </a:t>
                      </a:r>
                      <a:r>
                        <a:rPr lang="en-US" sz="1000" b="1" i="0" kern="1200" dirty="0">
                          <a:solidFill>
                            <a:schemeClr val="bg1">
                              <a:lumMod val="50000"/>
                            </a:schemeClr>
                          </a:solidFill>
                          <a:effectLst/>
                          <a:latin typeface="+mn-lt"/>
                          <a:ea typeface="+mn-ea"/>
                          <a:cs typeface="+mn-cs"/>
                        </a:rPr>
                        <a:t>in ways that are </a:t>
                      </a:r>
                      <a:r>
                        <a:rPr lang="en-US" sz="1000" b="1" i="0" kern="1200" dirty="0" smtClean="0">
                          <a:solidFill>
                            <a:schemeClr val="bg1">
                              <a:lumMod val="50000"/>
                            </a:schemeClr>
                          </a:solidFill>
                          <a:effectLst/>
                          <a:latin typeface="+mn-lt"/>
                          <a:ea typeface="+mn-ea"/>
                          <a:cs typeface="+mn-cs"/>
                        </a:rPr>
                        <a:t>pro-social.  Planning.</a:t>
                      </a:r>
                      <a:r>
                        <a:rPr lang="en-US" sz="1000" b="1" i="0" kern="1200" baseline="0" dirty="0" smtClean="0">
                          <a:solidFill>
                            <a:schemeClr val="bg1">
                              <a:lumMod val="50000"/>
                            </a:schemeClr>
                          </a:solidFill>
                          <a:effectLst/>
                          <a:latin typeface="+mn-lt"/>
                          <a:ea typeface="+mn-ea"/>
                          <a:cs typeface="+mn-cs"/>
                        </a:rPr>
                        <a:t>  </a:t>
                      </a:r>
                      <a:r>
                        <a:rPr lang="en-US" sz="1000" b="1" i="0" kern="1200" dirty="0" smtClean="0">
                          <a:solidFill>
                            <a:schemeClr val="bg1">
                              <a:lumMod val="50000"/>
                            </a:schemeClr>
                          </a:solidFill>
                          <a:effectLst/>
                          <a:latin typeface="+mn-lt"/>
                          <a:ea typeface="+mn-ea"/>
                          <a:cs typeface="+mn-cs"/>
                        </a:rPr>
                        <a:t>Thinking </a:t>
                      </a:r>
                      <a:r>
                        <a:rPr lang="en-US" sz="1000" b="1" i="0" kern="1200" dirty="0">
                          <a:solidFill>
                            <a:schemeClr val="bg1">
                              <a:lumMod val="50000"/>
                            </a:schemeClr>
                          </a:solidFill>
                          <a:effectLst/>
                          <a:latin typeface="+mn-lt"/>
                          <a:ea typeface="+mn-ea"/>
                          <a:cs typeface="+mn-cs"/>
                        </a:rPr>
                        <a:t>before </a:t>
                      </a:r>
                      <a:r>
                        <a:rPr lang="en-US" sz="1000" b="1" i="0" kern="1200" dirty="0" smtClean="0">
                          <a:solidFill>
                            <a:schemeClr val="bg1">
                              <a:lumMod val="50000"/>
                            </a:schemeClr>
                          </a:solidFill>
                          <a:effectLst/>
                          <a:latin typeface="+mn-lt"/>
                          <a:ea typeface="+mn-ea"/>
                          <a:cs typeface="+mn-cs"/>
                        </a:rPr>
                        <a:t>acting</a:t>
                      </a:r>
                      <a:r>
                        <a:rPr lang="en-US" sz="1000" b="1" i="0" kern="1200" baseline="0" dirty="0" smtClean="0">
                          <a:solidFill>
                            <a:schemeClr val="bg1">
                              <a:lumMod val="50000"/>
                            </a:schemeClr>
                          </a:solidFill>
                          <a:effectLst/>
                          <a:latin typeface="+mn-lt"/>
                          <a:ea typeface="+mn-ea"/>
                          <a:cs typeface="+mn-cs"/>
                        </a:rPr>
                        <a:t>.  </a:t>
                      </a:r>
                      <a:r>
                        <a:rPr lang="en-US" sz="1000" b="1" i="0" kern="1200" dirty="0" smtClean="0">
                          <a:solidFill>
                            <a:schemeClr val="bg1">
                              <a:lumMod val="50000"/>
                            </a:schemeClr>
                          </a:solidFill>
                          <a:effectLst/>
                          <a:latin typeface="+mn-lt"/>
                          <a:ea typeface="+mn-ea"/>
                          <a:cs typeface="+mn-cs"/>
                        </a:rPr>
                        <a:t>Delaying gratification.</a:t>
                      </a:r>
                      <a:r>
                        <a:rPr lang="en-US" sz="1000" b="1" i="0" kern="1200" baseline="0" dirty="0" smtClean="0">
                          <a:solidFill>
                            <a:schemeClr val="bg1">
                              <a:lumMod val="50000"/>
                            </a:schemeClr>
                          </a:solidFill>
                          <a:effectLst/>
                          <a:latin typeface="+mn-lt"/>
                          <a:ea typeface="+mn-ea"/>
                          <a:cs typeface="+mn-cs"/>
                        </a:rPr>
                        <a:t>  </a:t>
                      </a:r>
                      <a:r>
                        <a:rPr lang="en-US" sz="1000" b="1" i="0" kern="1200" dirty="0" smtClean="0">
                          <a:solidFill>
                            <a:schemeClr val="bg1">
                              <a:lumMod val="50000"/>
                            </a:schemeClr>
                          </a:solidFill>
                          <a:effectLst/>
                          <a:latin typeface="+mn-lt"/>
                          <a:ea typeface="+mn-ea"/>
                          <a:cs typeface="+mn-cs"/>
                        </a:rPr>
                        <a:t>Persisting </a:t>
                      </a:r>
                      <a:r>
                        <a:rPr lang="en-US" sz="1000" b="1" i="0" kern="1200" dirty="0">
                          <a:solidFill>
                            <a:schemeClr val="bg1">
                              <a:lumMod val="50000"/>
                            </a:schemeClr>
                          </a:solidFill>
                          <a:effectLst/>
                          <a:latin typeface="+mn-lt"/>
                          <a:ea typeface="+mn-ea"/>
                          <a:cs typeface="+mn-cs"/>
                        </a:rPr>
                        <a:t>in the face of difficulty.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endParaRPr lang="en-GB"/>
                    </a:p>
                  </a:txBody>
                  <a:tcPr>
                    <a:lnT w="12700" cap="flat" cmpd="sng" algn="ctr">
                      <a:solidFill>
                        <a:schemeClr val="tx1"/>
                      </a:solidFill>
                      <a:prstDash val="solid"/>
                      <a:round/>
                      <a:headEnd type="none" w="med" len="med"/>
                      <a:tailEnd type="none" w="med" len="med"/>
                    </a:lnT>
                  </a:tcPr>
                </a:tc>
                <a:tc hMerge="1">
                  <a:txBody>
                    <a:bodyPr/>
                    <a:lstStyle/>
                    <a:p>
                      <a:pPr algn="ctr"/>
                      <a:endParaRPr lang="en-GB" sz="1400" dirty="0">
                        <a:latin typeface="Amatic SC" panose="00000500000000000000" pitchFamily="2" charset="-79"/>
                        <a:cs typeface="Amatic SC" panose="00000500000000000000" pitchFamily="2" charset="-79"/>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FFEFFF"/>
                    </a:solidFill>
                  </a:tcPr>
                </a:tc>
                <a:tc hMerge="1">
                  <a:txBody>
                    <a:bodyPr/>
                    <a:lstStyle/>
                    <a:p>
                      <a:endParaRPr lang="en-GB"/>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endParaRPr lang="en-GB"/>
                    </a:p>
                  </a:txBody>
                  <a:tcPr/>
                </a:tc>
                <a:tc hMerge="1">
                  <a:txBody>
                    <a:bodyPr/>
                    <a:lstStyle/>
                    <a:p>
                      <a:pPr algn="ctr"/>
                      <a:endParaRPr lang="en-GB"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FFEFFF"/>
                    </a:solidFill>
                  </a:tcPr>
                </a:tc>
                <a:tc gridSpan="4">
                  <a:txBody>
                    <a:bodyPr/>
                    <a:lstStyle/>
                    <a:p>
                      <a:pPr algn="ctr"/>
                      <a:r>
                        <a:rPr lang="en-US" sz="1100" b="0" i="1" kern="1200" dirty="0">
                          <a:solidFill>
                            <a:schemeClr val="tx1"/>
                          </a:solidFill>
                          <a:effectLst/>
                          <a:latin typeface="+mn-lt"/>
                          <a:ea typeface="+mn-ea"/>
                          <a:cs typeface="+mn-cs"/>
                        </a:rPr>
                        <a:t>“Self-regulatory skills can be defined as the ability of children to manage their own behaviour and aspects of their learning. In the early years, efforts to develop self-regulation often seek to improve levels of self-control and reduce impulsivity. Activities typically include supporting children in articulating their plans and learning strategies and reviewing what they have done.” Education Endowment Foundation.</a:t>
                      </a:r>
                      <a:endParaRPr lang="en-GB" sz="1100" i="1"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1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endParaRPr lang="en-GB"/>
                    </a:p>
                  </a:txBody>
                  <a:tcPr/>
                </a:tc>
                <a:tc hMerge="1">
                  <a:txBody>
                    <a:bodyPr/>
                    <a:lstStyle/>
                    <a:p>
                      <a:pPr algn="ctr"/>
                      <a:endParaRPr lang="en-GB"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xmlns="" val="380869022"/>
                  </a:ext>
                </a:extLst>
              </a:tr>
              <a:tr h="911010">
                <a:tc>
                  <a:txBody>
                    <a:bodyPr/>
                    <a:lstStyle/>
                    <a:p>
                      <a:pPr algn="ctr"/>
                      <a:r>
                        <a:rPr lang="en-GB" sz="1800" b="1" dirty="0" smtClean="0">
                          <a:solidFill>
                            <a:srgbClr val="CC66FF"/>
                          </a:solidFill>
                          <a:latin typeface="Amatic SC" panose="00000500000000000000" pitchFamily="2" charset="-79"/>
                          <a:cs typeface="Amatic SC" panose="00000500000000000000" pitchFamily="2" charset="-79"/>
                        </a:rPr>
                        <a:t>Building Learning </a:t>
                      </a:r>
                      <a:r>
                        <a:rPr lang="en-GB" sz="1800" b="1" dirty="0" err="1" smtClean="0">
                          <a:solidFill>
                            <a:srgbClr val="CC66FF"/>
                          </a:solidFill>
                          <a:latin typeface="Amatic SC" panose="00000500000000000000" pitchFamily="2" charset="-79"/>
                          <a:cs typeface="Amatic SC" panose="00000500000000000000" pitchFamily="2" charset="-79"/>
                        </a:rPr>
                        <a:t>POwer</a:t>
                      </a:r>
                      <a:endParaRPr lang="en-GB" sz="1800" b="1" dirty="0">
                        <a:solidFill>
                          <a:srgbClr val="CC66FF"/>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2">
                  <a:txBody>
                    <a:bodyPr/>
                    <a:lstStyle/>
                    <a:p>
                      <a:pPr algn="ctr"/>
                      <a:r>
                        <a:rPr lang="en-GB" sz="1200" i="0" dirty="0" smtClean="0">
                          <a:solidFill>
                            <a:schemeClr val="tx1"/>
                          </a:solidFill>
                          <a:latin typeface="+mn-lt"/>
                        </a:rPr>
                        <a:t>Working</a:t>
                      </a:r>
                      <a:r>
                        <a:rPr lang="en-GB" sz="1200" i="0" baseline="0" dirty="0" smtClean="0">
                          <a:solidFill>
                            <a:schemeClr val="tx1"/>
                          </a:solidFill>
                          <a:latin typeface="+mn-lt"/>
                        </a:rPr>
                        <a:t> Together</a:t>
                      </a:r>
                    </a:p>
                    <a:p>
                      <a:pPr algn="l"/>
                      <a:r>
                        <a:rPr lang="en-GB" sz="1000" i="0" baseline="0" dirty="0" smtClean="0">
                          <a:solidFill>
                            <a:schemeClr val="tx1"/>
                          </a:solidFill>
                          <a:latin typeface="+mn-lt"/>
                        </a:rPr>
                        <a:t>I understand I have a role to play when working with others. I can share my ideas confidently, even if I am not sure they are right.</a:t>
                      </a:r>
                    </a:p>
                    <a:p>
                      <a:pPr marL="0" indent="0" algn="l">
                        <a:buFont typeface="Wingdings" panose="05000000000000000000" pitchFamily="2" charset="2"/>
                        <a:buNone/>
                      </a:pPr>
                      <a:endParaRPr lang="en-US" sz="1000" b="0" i="0" kern="1200" dirty="0">
                        <a:solidFill>
                          <a:schemeClr val="bg1">
                            <a:lumMod val="50000"/>
                          </a:schemeClr>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a:p>
                  </a:txBody>
                  <a:tcPr/>
                </a:tc>
                <a:tc gridSpan="3">
                  <a:txBody>
                    <a:bodyPr/>
                    <a:lstStyle/>
                    <a:p>
                      <a:pPr marL="0" indent="0" algn="ctr">
                        <a:buFont typeface="Wingdings" panose="05000000000000000000" pitchFamily="2" charset="2"/>
                        <a:buNone/>
                      </a:pPr>
                      <a:r>
                        <a:rPr lang="en-US" sz="1200" b="0" i="0" kern="1200" dirty="0" smtClean="0">
                          <a:solidFill>
                            <a:schemeClr val="bg1">
                              <a:lumMod val="50000"/>
                            </a:schemeClr>
                          </a:solidFill>
                          <a:effectLst/>
                          <a:latin typeface="+mn-lt"/>
                          <a:ea typeface="+mn-ea"/>
                          <a:cs typeface="+mn-cs"/>
                        </a:rPr>
                        <a:t>Independence</a:t>
                      </a:r>
                    </a:p>
                    <a:p>
                      <a:pPr marL="0" indent="0" algn="l">
                        <a:buFont typeface="Wingdings" panose="05000000000000000000" pitchFamily="2" charset="2"/>
                        <a:buNone/>
                      </a:pPr>
                      <a:r>
                        <a:rPr lang="en-US" sz="1200" b="0" i="0" kern="1200" dirty="0" smtClean="0">
                          <a:solidFill>
                            <a:schemeClr val="bg1">
                              <a:lumMod val="50000"/>
                            </a:schemeClr>
                          </a:solidFill>
                          <a:effectLst/>
                          <a:latin typeface="+mn-lt"/>
                          <a:ea typeface="+mn-ea"/>
                          <a:cs typeface="+mn-cs"/>
                        </a:rPr>
                        <a:t>I can choose the right equipment to help me with my learning.</a:t>
                      </a:r>
                    </a:p>
                    <a:p>
                      <a:pPr marL="0" indent="0" algn="l">
                        <a:buFont typeface="Wingdings" panose="05000000000000000000" pitchFamily="2" charset="2"/>
                        <a:buNone/>
                      </a:pPr>
                      <a:r>
                        <a:rPr lang="en-US" sz="1200" b="0" i="0" kern="1200" dirty="0" smtClean="0">
                          <a:solidFill>
                            <a:schemeClr val="bg1">
                              <a:lumMod val="50000"/>
                            </a:schemeClr>
                          </a:solidFill>
                          <a:effectLst/>
                          <a:latin typeface="+mn-lt"/>
                          <a:ea typeface="+mn-ea"/>
                          <a:cs typeface="+mn-cs"/>
                        </a:rPr>
                        <a:t>I can plan my learning to reach my goal.</a:t>
                      </a:r>
                    </a:p>
                    <a:p>
                      <a:pPr marL="0" indent="0" algn="ctr">
                        <a:buFont typeface="Wingdings" panose="05000000000000000000" pitchFamily="2" charset="2"/>
                        <a:buNone/>
                      </a:pPr>
                      <a:endParaRPr lang="en-US" sz="1200" b="0" i="0" kern="1200" dirty="0" smtClean="0">
                        <a:solidFill>
                          <a:schemeClr val="bg1">
                            <a:lumMod val="50000"/>
                          </a:schemeClr>
                        </a:solidFill>
                        <a:effectLst/>
                        <a:latin typeface="+mn-lt"/>
                        <a:ea typeface="+mn-ea"/>
                        <a:cs typeface="+mn-cs"/>
                      </a:endParaRPr>
                    </a:p>
                    <a:p>
                      <a:pPr marL="0" indent="0" algn="l">
                        <a:buFont typeface="Wingdings" panose="05000000000000000000" pitchFamily="2" charset="2"/>
                        <a:buNone/>
                      </a:pPr>
                      <a:endParaRPr lang="en-US" sz="1000" b="0" i="0" kern="1200" baseline="0" dirty="0" smtClean="0">
                        <a:solidFill>
                          <a:schemeClr val="bg1">
                            <a:lumMod val="50000"/>
                          </a:schemeClr>
                        </a:solidFill>
                        <a:effectLst/>
                        <a:latin typeface="+mn-lt"/>
                        <a:ea typeface="+mn-ea"/>
                        <a:cs typeface="+mn-cs"/>
                      </a:endParaRPr>
                    </a:p>
                    <a:p>
                      <a:pPr marL="0" indent="0" algn="l">
                        <a:buFont typeface="Wingdings" panose="05000000000000000000" pitchFamily="2" charset="2"/>
                        <a:buNone/>
                      </a:pPr>
                      <a:endParaRPr lang="en-US" sz="1000" b="0" i="0" kern="1200" dirty="0">
                        <a:solidFill>
                          <a:schemeClr val="bg1">
                            <a:lumMod val="50000"/>
                          </a:schemeClr>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a:p>
                  </a:txBody>
                  <a:tcPr/>
                </a:tc>
                <a:tc hMerge="1">
                  <a:txBody>
                    <a:bodyPr/>
                    <a:lstStyle/>
                    <a:p>
                      <a:endParaRPr lang="en-GB"/>
                    </a:p>
                  </a:txBody>
                  <a:tcPr/>
                </a:tc>
                <a:tc gridSpan="2">
                  <a:txBody>
                    <a:bodyPr/>
                    <a:lstStyle/>
                    <a:p>
                      <a:pPr marL="0" indent="0" algn="ctr">
                        <a:buFont typeface="Wingdings" panose="05000000000000000000" pitchFamily="2" charset="2"/>
                        <a:buNone/>
                      </a:pPr>
                      <a:r>
                        <a:rPr lang="en-US" sz="1200" b="0" i="0" kern="1200" dirty="0" smtClean="0">
                          <a:solidFill>
                            <a:schemeClr val="bg1">
                              <a:lumMod val="50000"/>
                            </a:schemeClr>
                          </a:solidFill>
                          <a:effectLst/>
                          <a:latin typeface="+mn-lt"/>
                          <a:ea typeface="+mn-ea"/>
                          <a:cs typeface="+mn-cs"/>
                        </a:rPr>
                        <a:t>Resilience</a:t>
                      </a:r>
                    </a:p>
                    <a:p>
                      <a:pPr marL="0" indent="0" algn="l">
                        <a:buFont typeface="Wingdings" panose="05000000000000000000" pitchFamily="2" charset="2"/>
                        <a:buNone/>
                      </a:pPr>
                      <a:r>
                        <a:rPr lang="en-US" sz="1000" b="0" i="0" kern="1200" dirty="0" smtClean="0">
                          <a:solidFill>
                            <a:schemeClr val="bg1">
                              <a:lumMod val="50000"/>
                            </a:schemeClr>
                          </a:solidFill>
                          <a:effectLst/>
                          <a:latin typeface="+mn-lt"/>
                          <a:ea typeface="+mn-ea"/>
                          <a:cs typeface="+mn-cs"/>
                        </a:rPr>
                        <a:t>I can try different ways to solve a problem.</a:t>
                      </a:r>
                    </a:p>
                    <a:p>
                      <a:pPr marL="0" indent="0" algn="l">
                        <a:buFont typeface="Wingdings" panose="05000000000000000000" pitchFamily="2" charset="2"/>
                        <a:buNone/>
                      </a:pPr>
                      <a:r>
                        <a:rPr lang="en-US" sz="1000" b="0" i="0" kern="1200" dirty="0" smtClean="0">
                          <a:solidFill>
                            <a:schemeClr val="bg1">
                              <a:lumMod val="50000"/>
                            </a:schemeClr>
                          </a:solidFill>
                          <a:effectLst/>
                          <a:latin typeface="+mn-lt"/>
                          <a:ea typeface="+mn-ea"/>
                          <a:cs typeface="+mn-cs"/>
                        </a:rPr>
                        <a:t>I can ask for help when I need it.</a:t>
                      </a:r>
                    </a:p>
                    <a:p>
                      <a:pPr marL="0" indent="0" algn="l">
                        <a:buFont typeface="Wingdings" panose="05000000000000000000" pitchFamily="2" charset="2"/>
                        <a:buNone/>
                      </a:pPr>
                      <a:r>
                        <a:rPr lang="en-US" sz="1000" b="0" i="0" kern="1200" dirty="0" smtClean="0">
                          <a:solidFill>
                            <a:schemeClr val="bg1">
                              <a:lumMod val="50000"/>
                            </a:schemeClr>
                          </a:solidFill>
                          <a:effectLst/>
                          <a:latin typeface="+mn-lt"/>
                          <a:ea typeface="+mn-ea"/>
                          <a:cs typeface="+mn-cs"/>
                        </a:rPr>
                        <a:t>I can try again even if it didn’t work the first</a:t>
                      </a:r>
                      <a:r>
                        <a:rPr lang="en-US" sz="1000" b="0" i="0" kern="1200" baseline="0" dirty="0" smtClean="0">
                          <a:solidFill>
                            <a:schemeClr val="bg1">
                              <a:lumMod val="50000"/>
                            </a:schemeClr>
                          </a:solidFill>
                          <a:effectLst/>
                          <a:latin typeface="+mn-lt"/>
                          <a:ea typeface="+mn-ea"/>
                          <a:cs typeface="+mn-cs"/>
                        </a:rPr>
                        <a:t> time.</a:t>
                      </a:r>
                    </a:p>
                    <a:p>
                      <a:pPr marL="0" indent="0" algn="ctr">
                        <a:buFont typeface="Wingdings" panose="05000000000000000000" pitchFamily="2" charset="2"/>
                        <a:buNone/>
                      </a:pPr>
                      <a:endParaRPr lang="en-US" sz="1000" b="0" i="0" kern="1200" dirty="0">
                        <a:solidFill>
                          <a:schemeClr val="bg1">
                            <a:lumMod val="50000"/>
                          </a:schemeClr>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a:p>
                  </a:txBody>
                  <a:tcPr/>
                </a:tc>
                <a:tc gridSpan="2">
                  <a:txBody>
                    <a:bodyPr/>
                    <a:lstStyle/>
                    <a:p>
                      <a:pPr marL="0" indent="0" algn="ctr">
                        <a:buFont typeface="Wingdings" panose="05000000000000000000" pitchFamily="2" charset="2"/>
                        <a:buNone/>
                      </a:pPr>
                      <a:r>
                        <a:rPr lang="en-US" sz="1800" b="0" i="0" kern="1200" dirty="0" smtClean="0">
                          <a:solidFill>
                            <a:schemeClr val="bg1">
                              <a:lumMod val="50000"/>
                            </a:schemeClr>
                          </a:solidFill>
                          <a:effectLst/>
                          <a:latin typeface="+mn-lt"/>
                          <a:ea typeface="+mn-ea"/>
                          <a:cs typeface="+mn-cs"/>
                        </a:rPr>
                        <a:t>Risk taking</a:t>
                      </a:r>
                    </a:p>
                    <a:p>
                      <a:pPr marL="0" indent="0" algn="l">
                        <a:buFont typeface="Wingdings" panose="05000000000000000000" pitchFamily="2" charset="2"/>
                        <a:buNone/>
                      </a:pPr>
                      <a:r>
                        <a:rPr lang="en-US" sz="1200" b="0" i="0" kern="1200" dirty="0" smtClean="0">
                          <a:solidFill>
                            <a:schemeClr val="bg1">
                              <a:lumMod val="50000"/>
                            </a:schemeClr>
                          </a:solidFill>
                          <a:effectLst/>
                          <a:latin typeface="+mn-lt"/>
                          <a:ea typeface="+mn-ea"/>
                          <a:cs typeface="+mn-cs"/>
                        </a:rPr>
                        <a:t>I can understand it’s okay to make mistakes.</a:t>
                      </a:r>
                    </a:p>
                    <a:p>
                      <a:pPr marL="0" indent="0" algn="l">
                        <a:buFont typeface="Wingdings" panose="05000000000000000000" pitchFamily="2" charset="2"/>
                        <a:buNone/>
                      </a:pPr>
                      <a:r>
                        <a:rPr lang="en-US" sz="1200" b="0" i="0" kern="1200" dirty="0" smtClean="0">
                          <a:solidFill>
                            <a:schemeClr val="bg1">
                              <a:lumMod val="50000"/>
                            </a:schemeClr>
                          </a:solidFill>
                          <a:effectLst/>
                          <a:latin typeface="+mn-lt"/>
                          <a:ea typeface="+mn-ea"/>
                          <a:cs typeface="+mn-cs"/>
                        </a:rPr>
                        <a:t>I can try new things even when its hard.</a:t>
                      </a:r>
                    </a:p>
                    <a:p>
                      <a:pPr algn="ctr"/>
                      <a:endParaRPr lang="en-GB" sz="1200" i="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a:p>
                  </a:txBody>
                  <a:tcPr/>
                </a:tc>
                <a:tc>
                  <a:txBody>
                    <a:bodyPr/>
                    <a:lstStyle/>
                    <a:p>
                      <a:pPr algn="ctr"/>
                      <a:r>
                        <a:rPr lang="en-GB" sz="1200" i="0" dirty="0" smtClean="0">
                          <a:solidFill>
                            <a:schemeClr val="tx1"/>
                          </a:solidFill>
                          <a:latin typeface="+mn-lt"/>
                        </a:rPr>
                        <a:t>Curiosity/Creativity</a:t>
                      </a:r>
                    </a:p>
                    <a:p>
                      <a:pPr algn="l"/>
                      <a:r>
                        <a:rPr lang="en-GB" sz="1000" i="0" dirty="0" smtClean="0">
                          <a:solidFill>
                            <a:schemeClr val="tx1"/>
                          </a:solidFill>
                          <a:latin typeface="+mn-lt"/>
                        </a:rPr>
                        <a:t>I can ask questions to further my learning.</a:t>
                      </a:r>
                    </a:p>
                    <a:p>
                      <a:pPr algn="l"/>
                      <a:r>
                        <a:rPr lang="en-GB" sz="1000" i="0" dirty="0" smtClean="0">
                          <a:solidFill>
                            <a:schemeClr val="tx1"/>
                          </a:solidFill>
                          <a:latin typeface="+mn-lt"/>
                        </a:rPr>
                        <a:t>I can explore and improve my ideas.</a:t>
                      </a:r>
                    </a:p>
                    <a:p>
                      <a:pPr algn="ctr"/>
                      <a:endParaRPr lang="en-GB" sz="1000" i="0" baseline="0" dirty="0" smtClean="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200" i="0" dirty="0" smtClean="0">
                          <a:solidFill>
                            <a:schemeClr val="tx1"/>
                          </a:solidFill>
                          <a:latin typeface="+mn-lt"/>
                        </a:rPr>
                        <a:t>Reflection</a:t>
                      </a:r>
                    </a:p>
                    <a:p>
                      <a:pPr algn="l"/>
                      <a:r>
                        <a:rPr lang="en-GB" sz="1000" i="0" dirty="0" smtClean="0">
                          <a:solidFill>
                            <a:schemeClr val="tx1"/>
                          </a:solidFill>
                          <a:latin typeface="+mn-lt"/>
                        </a:rPr>
                        <a:t>I can say what I like and explain why I like</a:t>
                      </a:r>
                      <a:r>
                        <a:rPr lang="en-GB" sz="1000" i="0" baseline="0" dirty="0" smtClean="0">
                          <a:solidFill>
                            <a:schemeClr val="tx1"/>
                          </a:solidFill>
                          <a:latin typeface="+mn-lt"/>
                        </a:rPr>
                        <a:t> it.</a:t>
                      </a:r>
                    </a:p>
                    <a:p>
                      <a:pPr algn="l"/>
                      <a:r>
                        <a:rPr lang="en-GB" sz="1000" i="0" baseline="0" dirty="0" smtClean="0">
                          <a:solidFill>
                            <a:schemeClr val="tx1"/>
                          </a:solidFill>
                          <a:latin typeface="+mn-lt"/>
                        </a:rPr>
                        <a:t>I can explain how I feel about my learning.</a:t>
                      </a:r>
                    </a:p>
                    <a:p>
                      <a:pPr algn="l"/>
                      <a:r>
                        <a:rPr lang="en-GB" sz="1000" i="0" baseline="0" dirty="0" smtClean="0">
                          <a:solidFill>
                            <a:schemeClr val="tx1"/>
                          </a:solidFill>
                          <a:latin typeface="+mn-lt"/>
                        </a:rPr>
                        <a:t>I can explain my learning and decide what to do next.</a:t>
                      </a:r>
                      <a:endParaRPr lang="en-GB" sz="1000" i="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25311934"/>
                  </a:ext>
                </a:extLst>
              </a:tr>
            </a:tbl>
          </a:graphicData>
        </a:graphic>
      </p:graphicFrame>
    </p:spTree>
    <p:extLst>
      <p:ext uri="{BB962C8B-B14F-4D97-AF65-F5344CB8AC3E}">
        <p14:creationId xmlns:p14="http://schemas.microsoft.com/office/powerpoint/2010/main" val="14408189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53FE212D-BFC9-4D6B-BB25-2170A4F1783E}"/>
              </a:ext>
            </a:extLst>
          </p:cNvPr>
          <p:cNvSpPr txBox="1">
            <a:spLocks/>
          </p:cNvSpPr>
          <p:nvPr/>
        </p:nvSpPr>
        <p:spPr>
          <a:xfrm>
            <a:off x="838200" y="-729843"/>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smtClean="0">
                <a:latin typeface="Amatic SC" panose="00000500000000000000" pitchFamily="2" charset="-79"/>
                <a:cs typeface="Amatic SC" panose="00000500000000000000" pitchFamily="2" charset="-79"/>
              </a:rPr>
              <a:t>Preschool </a:t>
            </a:r>
            <a:r>
              <a:rPr lang="en-US" sz="3600" dirty="0">
                <a:latin typeface="Amatic SC" panose="00000500000000000000" pitchFamily="2" charset="-79"/>
                <a:cs typeface="Amatic SC" panose="00000500000000000000" pitchFamily="2" charset="-79"/>
              </a:rPr>
              <a:t>Long Term </a:t>
            </a:r>
            <a:r>
              <a:rPr lang="en-US" sz="3600" dirty="0" smtClean="0">
                <a:latin typeface="Amatic SC" panose="00000500000000000000" pitchFamily="2" charset="-79"/>
                <a:cs typeface="Amatic SC" panose="00000500000000000000" pitchFamily="2" charset="-79"/>
              </a:rPr>
              <a:t>Plan</a:t>
            </a:r>
            <a:endParaRPr lang="en-GB" sz="3600" dirty="0">
              <a:latin typeface="Amatic SC" panose="00000500000000000000" pitchFamily="2" charset="-79"/>
              <a:cs typeface="Amatic SC" panose="00000500000000000000" pitchFamily="2" charset="-79"/>
            </a:endParaRPr>
          </a:p>
        </p:txBody>
      </p:sp>
      <p:graphicFrame>
        <p:nvGraphicFramePr>
          <p:cNvPr id="3" name="Table 4">
            <a:extLst>
              <a:ext uri="{FF2B5EF4-FFF2-40B4-BE49-F238E27FC236}">
                <a16:creationId xmlns:a16="http://schemas.microsoft.com/office/drawing/2014/main" xmlns="" id="{C309D6EC-D8CA-42E0-9877-E82797564D7C}"/>
              </a:ext>
            </a:extLst>
          </p:cNvPr>
          <p:cNvGraphicFramePr>
            <a:graphicFrameLocks noGrp="1"/>
          </p:cNvGraphicFramePr>
          <p:nvPr>
            <p:extLst>
              <p:ext uri="{D42A27DB-BD31-4B8C-83A1-F6EECF244321}">
                <p14:modId xmlns:p14="http://schemas.microsoft.com/office/powerpoint/2010/main" val="1466846791"/>
              </p:ext>
            </p:extLst>
          </p:nvPr>
        </p:nvGraphicFramePr>
        <p:xfrm>
          <a:off x="472644" y="500600"/>
          <a:ext cx="11459371" cy="6801830"/>
        </p:xfrm>
        <a:graphic>
          <a:graphicData uri="http://schemas.openxmlformats.org/drawingml/2006/table">
            <a:tbl>
              <a:tblPr firstRow="1" bandRow="1">
                <a:tableStyleId>{5C22544A-7EE6-4342-B048-85BDC9FD1C3A}</a:tableStyleId>
              </a:tblPr>
              <a:tblGrid>
                <a:gridCol w="1579440">
                  <a:extLst>
                    <a:ext uri="{9D8B030D-6E8A-4147-A177-3AD203B41FA5}">
                      <a16:colId xmlns:a16="http://schemas.microsoft.com/office/drawing/2014/main" xmlns="" val="385991600"/>
                    </a:ext>
                  </a:extLst>
                </a:gridCol>
                <a:gridCol w="1694666">
                  <a:extLst>
                    <a:ext uri="{9D8B030D-6E8A-4147-A177-3AD203B41FA5}">
                      <a16:colId xmlns:a16="http://schemas.microsoft.com/office/drawing/2014/main" xmlns="" val="2865123548"/>
                    </a:ext>
                  </a:extLst>
                </a:gridCol>
                <a:gridCol w="1637053">
                  <a:extLst>
                    <a:ext uri="{9D8B030D-6E8A-4147-A177-3AD203B41FA5}">
                      <a16:colId xmlns:a16="http://schemas.microsoft.com/office/drawing/2014/main" xmlns="" val="872926247"/>
                    </a:ext>
                  </a:extLst>
                </a:gridCol>
                <a:gridCol w="1637053">
                  <a:extLst>
                    <a:ext uri="{9D8B030D-6E8A-4147-A177-3AD203B41FA5}">
                      <a16:colId xmlns:a16="http://schemas.microsoft.com/office/drawing/2014/main" xmlns="" val="1315738151"/>
                    </a:ext>
                  </a:extLst>
                </a:gridCol>
                <a:gridCol w="1637053">
                  <a:extLst>
                    <a:ext uri="{9D8B030D-6E8A-4147-A177-3AD203B41FA5}">
                      <a16:colId xmlns:a16="http://schemas.microsoft.com/office/drawing/2014/main" xmlns="" val="2709165749"/>
                    </a:ext>
                  </a:extLst>
                </a:gridCol>
                <a:gridCol w="1637053">
                  <a:extLst>
                    <a:ext uri="{9D8B030D-6E8A-4147-A177-3AD203B41FA5}">
                      <a16:colId xmlns:a16="http://schemas.microsoft.com/office/drawing/2014/main" xmlns="" val="2335150482"/>
                    </a:ext>
                  </a:extLst>
                </a:gridCol>
                <a:gridCol w="1637053">
                  <a:extLst>
                    <a:ext uri="{9D8B030D-6E8A-4147-A177-3AD203B41FA5}">
                      <a16:colId xmlns:a16="http://schemas.microsoft.com/office/drawing/2014/main" xmlns="" val="4046203905"/>
                    </a:ext>
                  </a:extLst>
                </a:gridCol>
              </a:tblGrid>
              <a:tr h="460550">
                <a:tc>
                  <a:txBody>
                    <a:bodyPr/>
                    <a:lstStyle/>
                    <a:p>
                      <a:pPr algn="ctr"/>
                      <a:endParaRPr lang="en-GB"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bg1">
                              <a:lumMod val="50000"/>
                            </a:schemeClr>
                          </a:solidFill>
                          <a:latin typeface="Amatic SC" panose="00000500000000000000" pitchFamily="2" charset="-79"/>
                          <a:cs typeface="Amatic SC" panose="00000500000000000000" pitchFamily="2" charset="-79"/>
                        </a:rPr>
                        <a:t>Autumn 1</a:t>
                      </a:r>
                      <a:endParaRPr lang="en-GB" sz="24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bg1">
                              <a:lumMod val="50000"/>
                            </a:schemeClr>
                          </a:solidFill>
                          <a:latin typeface="Amatic SC" panose="00000500000000000000" pitchFamily="2" charset="-79"/>
                          <a:cs typeface="Amatic SC" panose="00000500000000000000" pitchFamily="2" charset="-79"/>
                        </a:rPr>
                        <a:t>Autumn 2</a:t>
                      </a:r>
                      <a:endParaRPr lang="en-GB" sz="24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2400" dirty="0">
                          <a:solidFill>
                            <a:schemeClr val="bg1">
                              <a:lumMod val="50000"/>
                            </a:schemeClr>
                          </a:solidFill>
                          <a:latin typeface="Amatic SC" panose="00000500000000000000" pitchFamily="2" charset="-79"/>
                          <a:cs typeface="Amatic SC" panose="00000500000000000000" pitchFamily="2" charset="-79"/>
                        </a:rPr>
                        <a:t>Spring 1</a:t>
                      </a:r>
                      <a:endParaRPr lang="en-GB" sz="24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2400" dirty="0">
                          <a:solidFill>
                            <a:schemeClr val="bg1">
                              <a:lumMod val="50000"/>
                            </a:schemeClr>
                          </a:solidFill>
                          <a:latin typeface="Amatic SC" panose="00000500000000000000" pitchFamily="2" charset="-79"/>
                          <a:cs typeface="Amatic SC" panose="00000500000000000000" pitchFamily="2" charset="-79"/>
                        </a:rPr>
                        <a:t>Spring 2</a:t>
                      </a:r>
                      <a:endParaRPr lang="en-GB" sz="24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2400" dirty="0">
                          <a:solidFill>
                            <a:schemeClr val="bg1">
                              <a:lumMod val="50000"/>
                            </a:schemeClr>
                          </a:solidFill>
                          <a:latin typeface="Amatic SC" panose="00000500000000000000" pitchFamily="2" charset="-79"/>
                          <a:cs typeface="Amatic SC" panose="00000500000000000000" pitchFamily="2" charset="-79"/>
                        </a:rPr>
                        <a:t>Summer 1</a:t>
                      </a:r>
                      <a:endParaRPr lang="en-GB" sz="24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r>
                        <a:rPr lang="en-US" sz="2400" dirty="0">
                          <a:solidFill>
                            <a:schemeClr val="bg1">
                              <a:lumMod val="50000"/>
                            </a:schemeClr>
                          </a:solidFill>
                          <a:latin typeface="Amatic SC" panose="00000500000000000000" pitchFamily="2" charset="-79"/>
                          <a:cs typeface="Amatic SC" panose="00000500000000000000" pitchFamily="2" charset="-79"/>
                        </a:rPr>
                        <a:t>Summer 2</a:t>
                      </a:r>
                      <a:endParaRPr lang="en-GB" sz="24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xmlns="" val="1913285939"/>
                  </a:ext>
                </a:extLst>
              </a:tr>
              <a:tr h="422123">
                <a:tc>
                  <a:txBody>
                    <a:bodyPr/>
                    <a:lstStyle/>
                    <a:p>
                      <a:pPr algn="ctr"/>
                      <a:r>
                        <a:rPr lang="en-US" sz="2000" b="0" dirty="0">
                          <a:latin typeface="Amatic SC" panose="00000500000000000000" pitchFamily="2" charset="-79"/>
                          <a:cs typeface="Amatic SC" panose="00000500000000000000" pitchFamily="2" charset="-79"/>
                        </a:rPr>
                        <a:t>General Themes </a:t>
                      </a:r>
                      <a:endParaRPr lang="en-GB" sz="20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2000" dirty="0">
                          <a:latin typeface="Amatic SC" panose="00000500000000000000" pitchFamily="2" charset="-79"/>
                          <a:cs typeface="Amatic SC" panose="00000500000000000000" pitchFamily="2" charset="-79"/>
                        </a:rPr>
                        <a:t>All About 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smtClean="0">
                          <a:latin typeface="Amatic SC" panose="00000500000000000000" pitchFamily="2" charset="-79"/>
                          <a:cs typeface="Amatic SC" panose="00000500000000000000" pitchFamily="2" charset="-79"/>
                        </a:rPr>
                        <a:t>Autumn</a:t>
                      </a: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2000" dirty="0" smtClean="0">
                          <a:latin typeface="Amatic SC" panose="00000500000000000000" pitchFamily="2" charset="-79"/>
                          <a:cs typeface="Amatic SC" panose="00000500000000000000" pitchFamily="2" charset="-79"/>
                        </a:rPr>
                        <a:t>Traditional Tales</a:t>
                      </a: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smtClean="0">
                          <a:latin typeface="Amatic SC" panose="00000500000000000000" pitchFamily="2" charset="-79"/>
                          <a:cs typeface="Amatic SC" panose="00000500000000000000" pitchFamily="2" charset="-79"/>
                        </a:rPr>
                        <a:t>Growing</a:t>
                      </a: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2000" dirty="0" err="1" smtClean="0">
                          <a:latin typeface="Amatic SC" panose="00000500000000000000" pitchFamily="2" charset="-79"/>
                          <a:cs typeface="Amatic SC" panose="00000500000000000000" pitchFamily="2" charset="-79"/>
                        </a:rPr>
                        <a:t>Minibeasts</a:t>
                      </a: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smtClean="0">
                          <a:latin typeface="Amatic SC" panose="00000500000000000000" pitchFamily="2" charset="-79"/>
                          <a:cs typeface="Amatic SC" panose="00000500000000000000" pitchFamily="2" charset="-79"/>
                        </a:rPr>
                        <a:t>The Sea</a:t>
                      </a: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xmlns="" val="2272033691"/>
                  </a:ext>
                </a:extLst>
              </a:tr>
              <a:tr h="422123">
                <a:tc rowSpan="4">
                  <a:txBody>
                    <a:bodyPr/>
                    <a:lstStyle/>
                    <a:p>
                      <a:pPr algn="ctr"/>
                      <a:r>
                        <a:rPr lang="en-US" sz="2000" b="1" dirty="0">
                          <a:latin typeface="Amatic SC" panose="00000500000000000000" pitchFamily="2" charset="-79"/>
                          <a:cs typeface="Amatic SC" panose="00000500000000000000" pitchFamily="2" charset="-79"/>
                        </a:rPr>
                        <a:t>Physical development </a:t>
                      </a:r>
                    </a:p>
                    <a:p>
                      <a:pPr algn="ctr"/>
                      <a:endParaRPr lang="en-US" sz="1000" b="0" dirty="0">
                        <a:latin typeface="Amatic SC" panose="00000500000000000000" pitchFamily="2" charset="-79"/>
                        <a:cs typeface="Amatic SC" panose="00000500000000000000" pitchFamily="2" charset="-79"/>
                      </a:endParaRPr>
                    </a:p>
                    <a:p>
                      <a:pPr algn="ctr"/>
                      <a:endParaRPr lang="en-US" sz="1000" b="0" dirty="0">
                        <a:latin typeface="Amatic SC" panose="00000500000000000000" pitchFamily="2" charset="-79"/>
                        <a:cs typeface="Amatic SC" panose="00000500000000000000" pitchFamily="2" charset="-79"/>
                      </a:endParaRPr>
                    </a:p>
                    <a:p>
                      <a:pPr algn="ctr"/>
                      <a:endParaRPr lang="en-US" sz="1000" b="0" dirty="0">
                        <a:latin typeface="Amatic SC" panose="00000500000000000000" pitchFamily="2" charset="-79"/>
                        <a:cs typeface="Amatic SC" panose="00000500000000000000" pitchFamily="2" charset="-79"/>
                      </a:endParaRPr>
                    </a:p>
                    <a:p>
                      <a:pPr algn="ctr"/>
                      <a:endParaRPr lang="en-US" sz="1000" b="0" dirty="0">
                        <a:latin typeface="Amatic SC" panose="00000500000000000000" pitchFamily="2" charset="-79"/>
                        <a:cs typeface="Amatic SC" panose="00000500000000000000" pitchFamily="2" charset="-79"/>
                      </a:endParaRPr>
                    </a:p>
                    <a:p>
                      <a:pPr algn="ctr"/>
                      <a:endParaRPr lang="en-US" sz="1000" b="0" dirty="0">
                        <a:latin typeface="Amatic SC" panose="00000500000000000000" pitchFamily="2" charset="-79"/>
                        <a:cs typeface="Amatic SC" panose="00000500000000000000" pitchFamily="2" charset="-79"/>
                      </a:endParaRPr>
                    </a:p>
                    <a:p>
                      <a:pPr algn="ctr"/>
                      <a:r>
                        <a:rPr lang="en-US" sz="3200" b="0" dirty="0">
                          <a:latin typeface="Amatic SC" panose="00000500000000000000" pitchFamily="2" charset="-79"/>
                          <a:cs typeface="Amatic SC" panose="00000500000000000000" pitchFamily="2" charset="-79"/>
                        </a:rPr>
                        <a:t>Fine motor </a:t>
                      </a:r>
                    </a:p>
                    <a:p>
                      <a:pPr algn="ctr"/>
                      <a:r>
                        <a:rPr lang="en-US" sz="700" dirty="0"/>
                        <a:t>Continuously check the process of children’s handwriting (pencil grip and letter formation, including directionality). </a:t>
                      </a:r>
                      <a:endParaRPr lang="en-US" sz="800" dirty="0"/>
                    </a:p>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0" dirty="0" smtClean="0">
                          <a:latin typeface="Amatic SC" panose="00000500000000000000" pitchFamily="2" charset="-79"/>
                          <a:cs typeface="Amatic SC" panose="00000500000000000000" pitchFamily="2" charset="-79"/>
                        </a:rPr>
                        <a:t>Gross </a:t>
                      </a:r>
                      <a:r>
                        <a:rPr lang="en-US" sz="3200" b="0" dirty="0">
                          <a:latin typeface="Amatic SC" panose="00000500000000000000" pitchFamily="2" charset="-79"/>
                          <a:cs typeface="Amatic SC" panose="00000500000000000000" pitchFamily="2" charset="-79"/>
                        </a:rPr>
                        <a:t>motor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32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6">
                  <a:txBody>
                    <a:bodyPr/>
                    <a:lstStyle/>
                    <a:p>
                      <a:pPr algn="l"/>
                      <a:r>
                        <a:rPr lang="en-US" sz="1050" dirty="0"/>
                        <a:t>Physical activity is </a:t>
                      </a:r>
                      <a:r>
                        <a:rPr lang="en-US" sz="1050" b="1" dirty="0"/>
                        <a:t>vital</a:t>
                      </a:r>
                      <a:r>
                        <a:rPr lang="en-US" sz="1050" dirty="0"/>
                        <a:t> in children’s all-round development, enabling them to </a:t>
                      </a:r>
                      <a:r>
                        <a:rPr lang="en-US" sz="1050" b="1" dirty="0"/>
                        <a:t>pursue happy, healthy and active lives</a:t>
                      </a:r>
                      <a:r>
                        <a:rPr lang="en-US" sz="1050" dirty="0"/>
                        <a:t>. Gross and fine motor experiences develop incrementally throughout early childhood, starting with </a:t>
                      </a:r>
                      <a:r>
                        <a:rPr lang="en-US" sz="1050" b="1" dirty="0"/>
                        <a:t>sensory explorations </a:t>
                      </a:r>
                      <a:r>
                        <a:rPr lang="en-US" sz="1050" dirty="0"/>
                        <a:t>and the development of a </a:t>
                      </a:r>
                      <a:r>
                        <a:rPr lang="en-US" sz="1050" b="1" dirty="0"/>
                        <a:t>child’s strength, co-ordination and positional awareness </a:t>
                      </a:r>
                      <a:r>
                        <a:rPr lang="en-US" sz="1050" dirty="0"/>
                        <a:t>through tummy time, crawling and play movement with both objects and adults. By creating games and providing opportunities for play both indoors and outdoors, adults can support children to develop their </a:t>
                      </a:r>
                      <a:r>
                        <a:rPr lang="en-US" sz="1050" b="1" dirty="0"/>
                        <a:t>core strength, stability, balance, spatial awareness</a:t>
                      </a:r>
                      <a:r>
                        <a:rPr lang="en-US" sz="1050" dirty="0"/>
                        <a:t>, co-ordination and agility. Gross motor skills provide the foundation for developing healthy bodies and social and emotional well-being. </a:t>
                      </a:r>
                      <a:r>
                        <a:rPr lang="en-US" sz="1050" b="1" dirty="0"/>
                        <a:t>Fine motor control and precision helps with hand-eye co-ordination</a:t>
                      </a:r>
                      <a:r>
                        <a:rPr lang="en-US" sz="1050" dirty="0"/>
                        <a:t>, which is later linked to </a:t>
                      </a:r>
                      <a:r>
                        <a:rPr lang="en-US" sz="1050" b="1" dirty="0"/>
                        <a:t>early literacy</a:t>
                      </a:r>
                      <a:r>
                        <a:rPr lang="en-US" sz="1050" dirty="0"/>
                        <a:t>. Repeated and varied opportunities to explore and play with small world activities, puzzles, arts and crafts and the practice of using small tools, with feedback and support from adults, allow children to develop </a:t>
                      </a:r>
                      <a:r>
                        <a:rPr lang="en-US" sz="1050" b="1" dirty="0"/>
                        <a:t>proficiency, control and confidence.</a:t>
                      </a:r>
                      <a:endParaRPr lang="en-US" sz="1050" b="1"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algn="ct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algn="ct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xmlns="" val="2773595032"/>
                  </a:ext>
                </a:extLst>
              </a:tr>
              <a:tr h="989017">
                <a:tc vMerge="1">
                  <a:txBody>
                    <a:bodyPr/>
                    <a:lstStyle/>
                    <a:p>
                      <a:pPr algn="ctr"/>
                      <a:r>
                        <a:rPr lang="en-US" sz="4000" b="0" dirty="0">
                          <a:latin typeface="Amatic SC" panose="00000500000000000000" pitchFamily="2" charset="-79"/>
                          <a:cs typeface="Amatic SC" panose="00000500000000000000" pitchFamily="2" charset="-79"/>
                        </a:rPr>
                        <a:t>Fine motor </a:t>
                      </a:r>
                      <a:endParaRPr lang="en-GB" sz="40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800" dirty="0" smtClean="0">
                          <a:solidFill>
                            <a:schemeClr val="tx1"/>
                          </a:solidFill>
                          <a:latin typeface="+mn-lt"/>
                          <a:cs typeface="Amatic SC" panose="00000500000000000000" pitchFamily="2" charset="-79"/>
                        </a:rPr>
                        <a:t>Begin</a:t>
                      </a:r>
                      <a:r>
                        <a:rPr lang="en-US" sz="800" baseline="0" dirty="0" smtClean="0">
                          <a:solidFill>
                            <a:schemeClr val="tx1"/>
                          </a:solidFill>
                          <a:latin typeface="+mn-lt"/>
                          <a:cs typeface="Amatic SC" panose="00000500000000000000" pitchFamily="2" charset="-79"/>
                        </a:rPr>
                        <a:t> to show a preference for a dominant hand</a:t>
                      </a:r>
                    </a:p>
                    <a:p>
                      <a:pPr algn="ctr"/>
                      <a:endParaRPr lang="en-US" sz="800" baseline="0" dirty="0" smtClean="0">
                        <a:solidFill>
                          <a:schemeClr val="tx1"/>
                        </a:solidFill>
                        <a:latin typeface="+mn-lt"/>
                        <a:cs typeface="Amatic SC" panose="00000500000000000000" pitchFamily="2" charset="-79"/>
                      </a:endParaRPr>
                    </a:p>
                    <a:p>
                      <a:pPr algn="ctr"/>
                      <a:r>
                        <a:rPr lang="en-US" sz="800" baseline="0" dirty="0" smtClean="0">
                          <a:solidFill>
                            <a:schemeClr val="tx1"/>
                          </a:solidFill>
                          <a:latin typeface="+mn-lt"/>
                          <a:cs typeface="Amatic SC" panose="00000500000000000000" pitchFamily="2" charset="-79"/>
                        </a:rPr>
                        <a:t>Activities to promote fine motor control cutting, playdough, tweezers, .</a:t>
                      </a:r>
                    </a:p>
                    <a:p>
                      <a:pPr algn="ctr"/>
                      <a:endParaRPr lang="en-US" sz="800" baseline="0" dirty="0" smtClean="0">
                        <a:solidFill>
                          <a:schemeClr val="tx1"/>
                        </a:solidFill>
                        <a:latin typeface="+mn-lt"/>
                        <a:cs typeface="Amatic SC" panose="00000500000000000000" pitchFamily="2" charset="-79"/>
                      </a:endParaRPr>
                    </a:p>
                    <a:p>
                      <a:pPr algn="ctr"/>
                      <a:endParaRPr lang="en-US" sz="800" baseline="0" dirty="0" smtClean="0">
                        <a:solidFill>
                          <a:schemeClr val="tx1"/>
                        </a:solidFill>
                        <a:latin typeface="+mn-lt"/>
                        <a:cs typeface="Amatic SC" panose="00000500000000000000" pitchFamily="2" charset="-79"/>
                      </a:endParaRPr>
                    </a:p>
                    <a:p>
                      <a:pPr algn="ctr"/>
                      <a:endParaRPr lang="en-US" sz="800" baseline="0" dirty="0" smtClean="0">
                        <a:solidFill>
                          <a:schemeClr val="tx1"/>
                        </a:solidFill>
                        <a:latin typeface="+mn-lt"/>
                        <a:cs typeface="Amatic SC" panose="00000500000000000000" pitchFamily="2" charset="-79"/>
                      </a:endParaRPr>
                    </a:p>
                    <a:p>
                      <a:pPr algn="ctr"/>
                      <a:endParaRPr lang="en-US" sz="800" baseline="0" dirty="0" smtClean="0">
                        <a:solidFill>
                          <a:schemeClr val="tx1"/>
                        </a:solidFill>
                        <a:latin typeface="+mn-lt"/>
                        <a:cs typeface="Amatic SC" panose="00000500000000000000" pitchFamily="2" charset="-79"/>
                      </a:endParaRPr>
                    </a:p>
                    <a:p>
                      <a:pPr algn="ctr"/>
                      <a:endParaRPr lang="en-US" sz="80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800" dirty="0" smtClean="0">
                          <a:solidFill>
                            <a:schemeClr val="tx1"/>
                          </a:solidFill>
                          <a:latin typeface="+mn-lt"/>
                          <a:cs typeface="Amatic SC" panose="00000500000000000000" pitchFamily="2" charset="-79"/>
                        </a:rPr>
                        <a:t>Independently put on own coats with som</a:t>
                      </a:r>
                      <a:r>
                        <a:rPr lang="en-US" sz="800" baseline="0" dirty="0" smtClean="0">
                          <a:solidFill>
                            <a:schemeClr val="tx1"/>
                          </a:solidFill>
                          <a:latin typeface="+mn-lt"/>
                          <a:cs typeface="Amatic SC" panose="00000500000000000000" pitchFamily="2" charset="-79"/>
                        </a:rPr>
                        <a:t>e support for zipper and buttons.</a:t>
                      </a:r>
                    </a:p>
                    <a:p>
                      <a:pPr algn="ctr"/>
                      <a:endParaRPr lang="en-US" sz="800" baseline="0" dirty="0" smtClean="0">
                        <a:solidFill>
                          <a:schemeClr val="tx1"/>
                        </a:solidFill>
                        <a:latin typeface="+mn-lt"/>
                        <a:cs typeface="Amatic SC" panose="00000500000000000000" pitchFamily="2" charset="-79"/>
                      </a:endParaRPr>
                    </a:p>
                    <a:p>
                      <a:pPr algn="ctr"/>
                      <a:r>
                        <a:rPr lang="en-US" sz="800" baseline="0" dirty="0" smtClean="0">
                          <a:solidFill>
                            <a:schemeClr val="tx1"/>
                          </a:solidFill>
                          <a:latin typeface="+mn-lt"/>
                          <a:cs typeface="Amatic SC" panose="00000500000000000000" pitchFamily="2" charset="-79"/>
                        </a:rPr>
                        <a:t>Use mark making resources with increasing independence.</a:t>
                      </a:r>
                    </a:p>
                    <a:p>
                      <a:pPr algn="ctr"/>
                      <a:r>
                        <a:rPr lang="en-US" sz="800" baseline="0" dirty="0" smtClean="0">
                          <a:solidFill>
                            <a:schemeClr val="tx1"/>
                          </a:solidFill>
                          <a:latin typeface="+mn-lt"/>
                          <a:cs typeface="Amatic SC" panose="00000500000000000000" pitchFamily="2" charset="-79"/>
                        </a:rPr>
                        <a:t>(Snip with scissors, paint with paint brush).</a:t>
                      </a:r>
                      <a:endParaRPr lang="en-US" sz="80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smtClean="0">
                          <a:solidFill>
                            <a:schemeClr val="tx1"/>
                          </a:solidFill>
                          <a:latin typeface="+mn-lt"/>
                          <a:cs typeface="Amatic SC" panose="00000500000000000000" pitchFamily="2" charset="-79"/>
                        </a:rPr>
                        <a:t>Mark make in sensory</a:t>
                      </a:r>
                      <a:r>
                        <a:rPr lang="en-US" sz="800" baseline="0" dirty="0" smtClean="0">
                          <a:solidFill>
                            <a:schemeClr val="tx1"/>
                          </a:solidFill>
                          <a:latin typeface="+mn-lt"/>
                          <a:cs typeface="Amatic SC" panose="00000500000000000000" pitchFamily="2" charset="-79"/>
                        </a:rPr>
                        <a:t> trays and copy different patterns.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800" b="0" i="0" kern="1200" baseline="0" dirty="0" smtClean="0">
                        <a:solidFill>
                          <a:schemeClr val="tx1"/>
                        </a:solidFill>
                        <a:effectLst/>
                        <a:latin typeface="+mn-lt"/>
                        <a:ea typeface="+mn-ea"/>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kern="1200" baseline="0" dirty="0" smtClean="0">
                          <a:solidFill>
                            <a:schemeClr val="tx1"/>
                          </a:solidFill>
                          <a:effectLst/>
                          <a:latin typeface="+mn-lt"/>
                          <a:ea typeface="+mn-ea"/>
                          <a:cs typeface="Amatic SC" panose="00000500000000000000" pitchFamily="2" charset="-79"/>
                        </a:rPr>
                        <a:t>To use a comfortable grip when mark making using pencils and pens.</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800" b="0" i="0" kern="1200" baseline="0" dirty="0" smtClean="0">
                        <a:solidFill>
                          <a:schemeClr val="tx1"/>
                        </a:solidFill>
                        <a:effectLst/>
                        <a:latin typeface="+mn-lt"/>
                        <a:ea typeface="+mn-ea"/>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kern="1200" baseline="0" dirty="0" smtClean="0">
                          <a:solidFill>
                            <a:schemeClr val="dk1"/>
                          </a:solidFill>
                          <a:effectLst/>
                          <a:latin typeface="+mn-lt"/>
                          <a:ea typeface="+mn-ea"/>
                          <a:cs typeface="+mn-cs"/>
                        </a:rPr>
                        <a:t>To know that they need to use tools with dominant hand.</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800" b="0" i="0" kern="1200" baseline="0" dirty="0" smtClean="0">
                        <a:solidFill>
                          <a:schemeClr val="dk1"/>
                        </a:solidFill>
                        <a:effectLst/>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800" b="0" i="0" kern="1200" baseline="0" dirty="0" smtClean="0">
                        <a:solidFill>
                          <a:schemeClr val="tx1"/>
                        </a:solidFill>
                        <a:effectLst/>
                        <a:latin typeface="+mn-lt"/>
                        <a:ea typeface="+mn-ea"/>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smtClean="0">
                          <a:solidFill>
                            <a:schemeClr val="tx1"/>
                          </a:solidFill>
                        </a:rPr>
                        <a:t>To</a:t>
                      </a:r>
                      <a:r>
                        <a:rPr lang="en-US" sz="800" baseline="0" dirty="0" smtClean="0">
                          <a:solidFill>
                            <a:schemeClr val="tx1"/>
                          </a:solidFill>
                        </a:rPr>
                        <a:t> hold the pencil correctly using the tripod grip.</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800" baseline="0" dirty="0" smtClean="0">
                        <a:solidFill>
                          <a:schemeClr val="tx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aseline="0" dirty="0" smtClean="0">
                          <a:solidFill>
                            <a:schemeClr val="tx1"/>
                          </a:solidFill>
                        </a:rPr>
                        <a:t>To begin to form letters and numbers of personal importance (name, age, house number).</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800" baseline="0" dirty="0" smtClean="0">
                        <a:solidFill>
                          <a:schemeClr val="tx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aseline="0" dirty="0" smtClean="0">
                          <a:solidFill>
                            <a:schemeClr val="tx1"/>
                          </a:solidFill>
                        </a:rPr>
                        <a:t>To know how to use one handed tools effectively (stapler, hole punch)</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800" baseline="0" dirty="0" smtClean="0">
                        <a:solidFill>
                          <a:schemeClr val="tx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smtClean="0">
                          <a:solidFill>
                            <a:schemeClr val="tx1"/>
                          </a:solidFill>
                        </a:rPr>
                        <a:t>To</a:t>
                      </a:r>
                      <a:r>
                        <a:rPr lang="en-US" sz="800" baseline="0" dirty="0" smtClean="0">
                          <a:solidFill>
                            <a:schemeClr val="tx1"/>
                          </a:solidFill>
                        </a:rPr>
                        <a:t> hold the pencil correctly using the tripod grip forming some letters correctly.</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800" baseline="0" dirty="0" smtClean="0">
                        <a:solidFill>
                          <a:schemeClr val="tx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aseline="0" dirty="0" smtClean="0">
                          <a:solidFill>
                            <a:schemeClr val="tx1"/>
                          </a:solidFill>
                        </a:rPr>
                        <a:t>To use scissors to make straight, zigzag and circular snips using one hand.</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800" baseline="0" dirty="0" smtClean="0">
                        <a:solidFill>
                          <a:schemeClr val="tx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aseline="0" dirty="0" smtClean="0">
                          <a:solidFill>
                            <a:schemeClr val="tx1"/>
                          </a:solidFill>
                        </a:rPr>
                        <a:t>To know how to pass paper through hand when cutting objects.</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800" baseline="0" dirty="0" smtClean="0">
                        <a:solidFill>
                          <a:schemeClr val="tx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800" baseline="0" dirty="0" smtClean="0">
                        <a:solidFill>
                          <a:schemeClr val="tx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800" b="0" i="0" kern="1200" dirty="0">
                        <a:solidFill>
                          <a:schemeClr val="dk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smtClean="0">
                          <a:solidFill>
                            <a:schemeClr val="tx1"/>
                          </a:solidFill>
                        </a:rPr>
                        <a:t>To</a:t>
                      </a:r>
                      <a:r>
                        <a:rPr lang="en-US" sz="800" baseline="0" dirty="0" smtClean="0">
                          <a:solidFill>
                            <a:schemeClr val="tx1"/>
                          </a:solidFill>
                        </a:rPr>
                        <a:t> hold the pencil correctly using the tripod grip forming most letters correctly.</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800" baseline="0" dirty="0" smtClean="0">
                        <a:solidFill>
                          <a:schemeClr val="tx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aseline="0" dirty="0" smtClean="0">
                          <a:solidFill>
                            <a:schemeClr val="tx1"/>
                          </a:solidFill>
                        </a:rPr>
                        <a:t>To independently write their name.</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800" baseline="0" dirty="0" smtClean="0">
                        <a:solidFill>
                          <a:schemeClr val="tx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aseline="0" dirty="0" smtClean="0">
                          <a:solidFill>
                            <a:schemeClr val="tx1"/>
                          </a:solidFill>
                        </a:rPr>
                        <a:t>To confidently use scissors and other tools independently.</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800" baseline="0" dirty="0" smtClean="0">
                        <a:solidFill>
                          <a:schemeClr val="tx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aseline="0" dirty="0" smtClean="0">
                          <a:solidFill>
                            <a:schemeClr val="tx1"/>
                          </a:solidFill>
                        </a:rPr>
                        <a:t>Confidently get dressed and undressed.</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800" baseline="0" dirty="0" smtClean="0">
                        <a:solidFill>
                          <a:schemeClr val="tx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800" baseline="0" dirty="0" smtClean="0">
                        <a:solidFill>
                          <a:schemeClr val="tx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800" b="0" i="0" kern="1200" dirty="0">
                        <a:solidFill>
                          <a:schemeClr val="dk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xmlns="" val="663662612"/>
                  </a:ext>
                </a:extLst>
              </a:tr>
              <a:tr h="989017">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0" dirty="0">
                          <a:latin typeface="Amatic SC" panose="00000500000000000000" pitchFamily="2" charset="-79"/>
                          <a:cs typeface="Amatic SC" panose="00000500000000000000" pitchFamily="2" charset="-79"/>
                        </a:rPr>
                        <a:t>Gross motor </a:t>
                      </a:r>
                      <a:endParaRPr lang="en-GB" sz="40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800" dirty="0" smtClean="0">
                          <a:solidFill>
                            <a:schemeClr val="tx1"/>
                          </a:solidFill>
                          <a:latin typeface="+mn-lt"/>
                          <a:cs typeface="Amatic SC" panose="00000500000000000000" pitchFamily="2" charset="-79"/>
                        </a:rPr>
                        <a:t>Take care of toileting needs independently .</a:t>
                      </a:r>
                    </a:p>
                    <a:p>
                      <a:pPr algn="ctr"/>
                      <a:endParaRPr lang="en-US" sz="800" dirty="0" smtClean="0">
                        <a:solidFill>
                          <a:schemeClr val="tx1"/>
                        </a:solidFill>
                        <a:latin typeface="+mn-lt"/>
                        <a:cs typeface="Amatic SC" panose="00000500000000000000" pitchFamily="2" charset="-79"/>
                      </a:endParaRPr>
                    </a:p>
                    <a:p>
                      <a:pPr algn="ctr"/>
                      <a:r>
                        <a:rPr lang="en-US" sz="800" dirty="0" smtClean="0">
                          <a:solidFill>
                            <a:schemeClr val="tx1"/>
                          </a:solidFill>
                          <a:latin typeface="+mn-lt"/>
                          <a:cs typeface="Amatic SC" panose="00000500000000000000" pitchFamily="2" charset="-79"/>
                        </a:rPr>
                        <a:t>To climb apparatus safely.</a:t>
                      </a:r>
                    </a:p>
                    <a:p>
                      <a:pPr algn="ctr"/>
                      <a:endParaRPr lang="en-US" sz="800" dirty="0" smtClean="0">
                        <a:solidFill>
                          <a:schemeClr val="tx1"/>
                        </a:solidFill>
                        <a:latin typeface="+mn-lt"/>
                        <a:cs typeface="Amatic SC" panose="00000500000000000000" pitchFamily="2" charset="-79"/>
                      </a:endParaRPr>
                    </a:p>
                    <a:p>
                      <a:pPr algn="ctr"/>
                      <a:r>
                        <a:rPr lang="en-US" sz="800" dirty="0" smtClean="0">
                          <a:solidFill>
                            <a:schemeClr val="tx1"/>
                          </a:solidFill>
                          <a:latin typeface="+mn-lt"/>
                          <a:cs typeface="Amatic SC" panose="00000500000000000000" pitchFamily="2" charset="-79"/>
                        </a:rPr>
                        <a:t>To know that washing hands is important before and after we eat.</a:t>
                      </a:r>
                    </a:p>
                    <a:p>
                      <a:pPr algn="ctr"/>
                      <a:endParaRPr lang="en-US" sz="800" dirty="0" smtClean="0">
                        <a:solidFill>
                          <a:schemeClr val="tx1"/>
                        </a:solidFill>
                        <a:latin typeface="+mn-lt"/>
                        <a:cs typeface="Amatic SC" panose="00000500000000000000" pitchFamily="2" charset="-79"/>
                      </a:endParaRPr>
                    </a:p>
                    <a:p>
                      <a:pPr algn="ctr"/>
                      <a:r>
                        <a:rPr lang="en-US" sz="800" dirty="0" smtClean="0">
                          <a:solidFill>
                            <a:schemeClr val="tx1"/>
                          </a:solidFill>
                          <a:latin typeface="+mn-lt"/>
                          <a:cs typeface="Amatic SC" panose="00000500000000000000" pitchFamily="2" charset="-79"/>
                        </a:rPr>
                        <a:t>To show independence</a:t>
                      </a:r>
                      <a:r>
                        <a:rPr lang="en-US" sz="800" baseline="0" dirty="0" smtClean="0">
                          <a:solidFill>
                            <a:schemeClr val="tx1"/>
                          </a:solidFill>
                          <a:latin typeface="+mn-lt"/>
                          <a:cs typeface="Amatic SC" panose="00000500000000000000" pitchFamily="2" charset="-79"/>
                        </a:rPr>
                        <a:t> whilst easting and drinking.  Being able to self feed/open containers with help.</a:t>
                      </a:r>
                    </a:p>
                    <a:p>
                      <a:pPr algn="ctr"/>
                      <a:endParaRPr lang="en-US" sz="800" baseline="0" dirty="0" smtClean="0">
                        <a:solidFill>
                          <a:schemeClr val="tx1"/>
                        </a:solidFill>
                        <a:latin typeface="+mn-lt"/>
                        <a:cs typeface="Amatic SC" panose="00000500000000000000" pitchFamily="2" charset="-79"/>
                      </a:endParaRPr>
                    </a:p>
                    <a:p>
                      <a:pPr algn="ctr"/>
                      <a:r>
                        <a:rPr lang="en-US" sz="800" baseline="0" dirty="0" smtClean="0">
                          <a:solidFill>
                            <a:schemeClr val="tx1"/>
                          </a:solidFill>
                          <a:latin typeface="+mn-lt"/>
                          <a:cs typeface="Amatic SC" panose="00000500000000000000" pitchFamily="2" charset="-79"/>
                        </a:rPr>
                        <a:t>To use alternate feet when climbing apparatus,</a:t>
                      </a:r>
                      <a:endParaRPr lang="en-GB" sz="80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dirty="0" smtClean="0">
                          <a:solidFill>
                            <a:schemeClr val="tx1"/>
                          </a:solidFill>
                          <a:latin typeface="+mn-lt"/>
                          <a:cs typeface="Amatic SC" panose="00000500000000000000" pitchFamily="2" charset="-79"/>
                        </a:rPr>
                        <a:t>Copy</a:t>
                      </a:r>
                      <a:r>
                        <a:rPr lang="en-GB" sz="800" baseline="0" dirty="0" smtClean="0">
                          <a:solidFill>
                            <a:schemeClr val="tx1"/>
                          </a:solidFill>
                          <a:latin typeface="+mn-lt"/>
                          <a:cs typeface="Amatic SC" panose="00000500000000000000" pitchFamily="2" charset="-79"/>
                        </a:rPr>
                        <a:t> dance moves and move to different kinds of rhythms.</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aseline="0" dirty="0" smtClean="0">
                        <a:solidFill>
                          <a:schemeClr val="tx1"/>
                        </a:solidFill>
                        <a:latin typeface="+mn-lt"/>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aseline="0" dirty="0" smtClean="0">
                          <a:solidFill>
                            <a:schemeClr val="tx1"/>
                          </a:solidFill>
                          <a:latin typeface="+mn-lt"/>
                          <a:cs typeface="Amatic SC" panose="00000500000000000000" pitchFamily="2" charset="-79"/>
                        </a:rPr>
                        <a:t>Know how to move to different rhythms.  (Slow music and fast on quicker beats).</a:t>
                      </a:r>
                      <a:endParaRPr lang="en-GB" sz="80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GB" sz="800" dirty="0" smtClean="0">
                          <a:solidFill>
                            <a:schemeClr val="tx1"/>
                          </a:solidFill>
                          <a:latin typeface="+mn-lt"/>
                          <a:cs typeface="Amatic SC" panose="00000500000000000000" pitchFamily="2" charset="-79"/>
                        </a:rPr>
                        <a:t>To</a:t>
                      </a:r>
                      <a:r>
                        <a:rPr lang="en-GB" sz="800" baseline="0" dirty="0" smtClean="0">
                          <a:solidFill>
                            <a:schemeClr val="tx1"/>
                          </a:solidFill>
                          <a:latin typeface="+mn-lt"/>
                          <a:cs typeface="Amatic SC" panose="00000500000000000000" pitchFamily="2" charset="-79"/>
                        </a:rPr>
                        <a:t> move in different ways, running, jumping, skipping, galloping.</a:t>
                      </a:r>
                    </a:p>
                    <a:p>
                      <a:pPr algn="ctr"/>
                      <a:endParaRPr lang="en-GB" sz="800" baseline="0" dirty="0" smtClean="0">
                        <a:solidFill>
                          <a:schemeClr val="tx1"/>
                        </a:solidFill>
                        <a:latin typeface="+mn-lt"/>
                        <a:cs typeface="Amatic SC" panose="00000500000000000000" pitchFamily="2" charset="-79"/>
                      </a:endParaRPr>
                    </a:p>
                    <a:p>
                      <a:pPr algn="ctr"/>
                      <a:r>
                        <a:rPr lang="en-GB" sz="800" baseline="0" dirty="0" smtClean="0">
                          <a:solidFill>
                            <a:schemeClr val="tx1"/>
                          </a:solidFill>
                          <a:latin typeface="+mn-lt"/>
                          <a:cs typeface="Amatic SC" panose="00000500000000000000" pitchFamily="2" charset="-79"/>
                        </a:rPr>
                        <a:t>To fill containers with different materials, sand, water,  Show coordination in pouring from one to the other.</a:t>
                      </a:r>
                    </a:p>
                    <a:p>
                      <a:pPr algn="ctr"/>
                      <a:endParaRPr lang="en-GB" sz="800" baseline="0" dirty="0" smtClean="0">
                        <a:solidFill>
                          <a:schemeClr val="tx1"/>
                        </a:solidFill>
                        <a:latin typeface="+mn-lt"/>
                        <a:cs typeface="Amatic SC" panose="00000500000000000000" pitchFamily="2" charset="-79"/>
                      </a:endParaRPr>
                    </a:p>
                    <a:p>
                      <a:pPr algn="ctr"/>
                      <a:r>
                        <a:rPr lang="en-GB" sz="800" baseline="0" dirty="0" smtClean="0">
                          <a:solidFill>
                            <a:schemeClr val="tx1"/>
                          </a:solidFill>
                          <a:latin typeface="+mn-lt"/>
                          <a:cs typeface="Amatic SC" panose="00000500000000000000" pitchFamily="2" charset="-79"/>
                        </a:rPr>
                        <a:t>To show independence in self heal, getting dressed, toileting.  </a:t>
                      </a:r>
                      <a:endParaRPr lang="en-GB" sz="80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GB" sz="800" dirty="0" smtClean="0">
                          <a:solidFill>
                            <a:schemeClr val="tx1"/>
                          </a:solidFill>
                          <a:latin typeface="+mn-lt"/>
                          <a:cs typeface="Amatic SC" panose="00000500000000000000" pitchFamily="2" charset="-79"/>
                        </a:rPr>
                        <a:t>To follow a sequence</a:t>
                      </a:r>
                      <a:r>
                        <a:rPr lang="en-GB" sz="800" baseline="0" dirty="0" smtClean="0">
                          <a:solidFill>
                            <a:schemeClr val="tx1"/>
                          </a:solidFill>
                          <a:latin typeface="+mn-lt"/>
                          <a:cs typeface="Amatic SC" panose="00000500000000000000" pitchFamily="2" charset="-79"/>
                        </a:rPr>
                        <a:t> of movements to music and rhythm.</a:t>
                      </a:r>
                    </a:p>
                    <a:p>
                      <a:pPr algn="ctr"/>
                      <a:endParaRPr lang="en-GB" sz="800" baseline="0" dirty="0" smtClean="0">
                        <a:solidFill>
                          <a:schemeClr val="tx1"/>
                        </a:solidFill>
                        <a:latin typeface="+mn-lt"/>
                        <a:cs typeface="Amatic SC" panose="00000500000000000000" pitchFamily="2" charset="-79"/>
                      </a:endParaRPr>
                    </a:p>
                    <a:p>
                      <a:pPr algn="ctr"/>
                      <a:r>
                        <a:rPr lang="en-GB" sz="800" baseline="0" dirty="0" smtClean="0">
                          <a:solidFill>
                            <a:schemeClr val="tx1"/>
                          </a:solidFill>
                          <a:latin typeface="+mn-lt"/>
                          <a:cs typeface="Amatic SC" panose="00000500000000000000" pitchFamily="2" charset="-79"/>
                        </a:rPr>
                        <a:t>Use balancing apparatus.</a:t>
                      </a:r>
                    </a:p>
                    <a:p>
                      <a:pPr algn="ctr"/>
                      <a:endParaRPr lang="en-GB" sz="800" baseline="0" dirty="0" smtClean="0">
                        <a:solidFill>
                          <a:schemeClr val="tx1"/>
                        </a:solidFill>
                        <a:latin typeface="+mn-lt"/>
                        <a:cs typeface="Amatic SC" panose="00000500000000000000" pitchFamily="2" charset="-79"/>
                      </a:endParaRPr>
                    </a:p>
                    <a:p>
                      <a:pPr algn="ctr"/>
                      <a:endParaRPr lang="en-GB" sz="80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800" dirty="0" smtClean="0">
                          <a:solidFill>
                            <a:schemeClr val="tx1"/>
                          </a:solidFill>
                          <a:latin typeface="+mn-lt"/>
                          <a:cs typeface="Amatic SC" panose="00000500000000000000" pitchFamily="2" charset="-79"/>
                        </a:rPr>
                        <a:t>To</a:t>
                      </a:r>
                      <a:r>
                        <a:rPr lang="en-US" sz="800" baseline="0" dirty="0" smtClean="0">
                          <a:solidFill>
                            <a:schemeClr val="tx1"/>
                          </a:solidFill>
                          <a:latin typeface="+mn-lt"/>
                          <a:cs typeface="Amatic SC" panose="00000500000000000000" pitchFamily="2" charset="-79"/>
                        </a:rPr>
                        <a:t> run skillfully and be able to negotiate space.</a:t>
                      </a:r>
                    </a:p>
                    <a:p>
                      <a:pPr algn="ctr"/>
                      <a:endParaRPr lang="en-US" sz="800" baseline="0" dirty="0" smtClean="0">
                        <a:solidFill>
                          <a:schemeClr val="tx1"/>
                        </a:solidFill>
                        <a:latin typeface="+mn-lt"/>
                        <a:cs typeface="Amatic SC" panose="00000500000000000000" pitchFamily="2" charset="-79"/>
                      </a:endParaRPr>
                    </a:p>
                    <a:p>
                      <a:pPr algn="ctr"/>
                      <a:r>
                        <a:rPr lang="en-US" sz="800" baseline="0" dirty="0" smtClean="0">
                          <a:solidFill>
                            <a:schemeClr val="tx1"/>
                          </a:solidFill>
                          <a:latin typeface="+mn-lt"/>
                          <a:cs typeface="Amatic SC" panose="00000500000000000000" pitchFamily="2" charset="-79"/>
                        </a:rPr>
                        <a:t>To be aware of obstacles whilst running, riding a bike </a:t>
                      </a:r>
                      <a:r>
                        <a:rPr lang="en-US" sz="800" baseline="0" dirty="0" err="1" smtClean="0">
                          <a:solidFill>
                            <a:schemeClr val="tx1"/>
                          </a:solidFill>
                          <a:latin typeface="+mn-lt"/>
                          <a:cs typeface="Amatic SC" panose="00000500000000000000" pitchFamily="2" charset="-79"/>
                        </a:rPr>
                        <a:t>etc</a:t>
                      </a:r>
                      <a:r>
                        <a:rPr lang="en-US" sz="800" baseline="0" dirty="0" smtClean="0">
                          <a:solidFill>
                            <a:schemeClr val="tx1"/>
                          </a:solidFill>
                          <a:latin typeface="+mn-lt"/>
                          <a:cs typeface="Amatic SC" panose="00000500000000000000" pitchFamily="2" charset="-79"/>
                        </a:rPr>
                        <a:t> and demonstrate some special awareness.</a:t>
                      </a:r>
                      <a:endParaRPr lang="en-US" sz="80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r>
                        <a:rPr lang="en-GB" sz="800" dirty="0" smtClean="0">
                          <a:solidFill>
                            <a:schemeClr val="tx1"/>
                          </a:solidFill>
                          <a:latin typeface="+mn-lt"/>
                          <a:cs typeface="Amatic SC" panose="00000500000000000000" pitchFamily="2" charset="-79"/>
                        </a:rPr>
                        <a:t>To</a:t>
                      </a:r>
                      <a:r>
                        <a:rPr lang="en-GB" sz="800" baseline="0" dirty="0" smtClean="0">
                          <a:solidFill>
                            <a:schemeClr val="tx1"/>
                          </a:solidFill>
                          <a:latin typeface="+mn-lt"/>
                          <a:cs typeface="Amatic SC" panose="00000500000000000000" pitchFamily="2" charset="-79"/>
                        </a:rPr>
                        <a:t> take part in group games with support from an adult.</a:t>
                      </a:r>
                    </a:p>
                    <a:p>
                      <a:pPr algn="ctr"/>
                      <a:endParaRPr lang="en-GB" sz="800" baseline="0" dirty="0" smtClean="0">
                        <a:solidFill>
                          <a:schemeClr val="tx1"/>
                        </a:solidFill>
                        <a:latin typeface="+mn-lt"/>
                        <a:cs typeface="Amatic SC" panose="00000500000000000000" pitchFamily="2" charset="-79"/>
                      </a:endParaRPr>
                    </a:p>
                    <a:p>
                      <a:pPr algn="ctr"/>
                      <a:r>
                        <a:rPr lang="en-GB" sz="800" baseline="0" dirty="0" smtClean="0">
                          <a:solidFill>
                            <a:schemeClr val="tx1"/>
                          </a:solidFill>
                          <a:latin typeface="+mn-lt"/>
                          <a:cs typeface="Amatic SC" panose="00000500000000000000" pitchFamily="2" charset="-79"/>
                        </a:rPr>
                        <a:t>To move confidently and safely in a range of ways avoiding obstacles, running, hopping etc.</a:t>
                      </a:r>
                      <a:endParaRPr lang="en-GB" sz="80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xmlns="" val="380869022"/>
                  </a:ext>
                </a:extLst>
              </a:tr>
              <a:tr h="989017">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36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6">
                  <a:txBody>
                    <a:bodyPr/>
                    <a:lstStyle/>
                    <a:p>
                      <a:pPr algn="ctr"/>
                      <a:endParaRPr lang="en-GB" sz="80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algn="ctr"/>
                      <a:endParaRPr lang="en-GB" sz="80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algn="ctr"/>
                      <a:endParaRPr lang="en-GB" sz="80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algn="ctr"/>
                      <a:endParaRPr lang="en-US" sz="80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algn="ctr"/>
                      <a:endParaRPr lang="en-GB" sz="80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xmlns="" val="3929556540"/>
                  </a:ext>
                </a:extLst>
              </a:tr>
            </a:tbl>
          </a:graphicData>
        </a:graphic>
      </p:graphicFrame>
    </p:spTree>
    <p:extLst>
      <p:ext uri="{BB962C8B-B14F-4D97-AF65-F5344CB8AC3E}">
        <p14:creationId xmlns:p14="http://schemas.microsoft.com/office/powerpoint/2010/main" val="5409661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53FE212D-BFC9-4D6B-BB25-2170A4F1783E}"/>
              </a:ext>
            </a:extLst>
          </p:cNvPr>
          <p:cNvSpPr txBox="1">
            <a:spLocks/>
          </p:cNvSpPr>
          <p:nvPr/>
        </p:nvSpPr>
        <p:spPr>
          <a:xfrm>
            <a:off x="838200" y="-729843"/>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smtClean="0">
                <a:latin typeface="Amatic SC" panose="00000500000000000000" pitchFamily="2" charset="-79"/>
                <a:cs typeface="Amatic SC" panose="00000500000000000000" pitchFamily="2" charset="-79"/>
              </a:rPr>
              <a:t>Preschool </a:t>
            </a:r>
            <a:r>
              <a:rPr lang="en-US" sz="3600" dirty="0">
                <a:latin typeface="Amatic SC" panose="00000500000000000000" pitchFamily="2" charset="-79"/>
                <a:cs typeface="Amatic SC" panose="00000500000000000000" pitchFamily="2" charset="-79"/>
              </a:rPr>
              <a:t>Long Term </a:t>
            </a:r>
            <a:r>
              <a:rPr lang="en-US" sz="3600" dirty="0" smtClean="0">
                <a:latin typeface="Amatic SC" panose="00000500000000000000" pitchFamily="2" charset="-79"/>
                <a:cs typeface="Amatic SC" panose="00000500000000000000" pitchFamily="2" charset="-79"/>
              </a:rPr>
              <a:t>Plan</a:t>
            </a:r>
            <a:endParaRPr lang="en-GB" sz="3600" dirty="0">
              <a:latin typeface="Amatic SC" panose="00000500000000000000" pitchFamily="2" charset="-79"/>
              <a:cs typeface="Amatic SC" panose="00000500000000000000" pitchFamily="2" charset="-79"/>
            </a:endParaRPr>
          </a:p>
        </p:txBody>
      </p:sp>
      <p:graphicFrame>
        <p:nvGraphicFramePr>
          <p:cNvPr id="3" name="Table 4">
            <a:extLst>
              <a:ext uri="{FF2B5EF4-FFF2-40B4-BE49-F238E27FC236}">
                <a16:creationId xmlns:a16="http://schemas.microsoft.com/office/drawing/2014/main" xmlns="" id="{C309D6EC-D8CA-42E0-9877-E82797564D7C}"/>
              </a:ext>
            </a:extLst>
          </p:cNvPr>
          <p:cNvGraphicFramePr>
            <a:graphicFrameLocks noGrp="1"/>
          </p:cNvGraphicFramePr>
          <p:nvPr>
            <p:extLst>
              <p:ext uri="{D42A27DB-BD31-4B8C-83A1-F6EECF244321}">
                <p14:modId xmlns:p14="http://schemas.microsoft.com/office/powerpoint/2010/main" val="1817793380"/>
              </p:ext>
            </p:extLst>
          </p:nvPr>
        </p:nvGraphicFramePr>
        <p:xfrm>
          <a:off x="385894" y="719664"/>
          <a:ext cx="11459364" cy="5204483"/>
        </p:xfrm>
        <a:graphic>
          <a:graphicData uri="http://schemas.openxmlformats.org/drawingml/2006/table">
            <a:tbl>
              <a:tblPr firstRow="1" bandRow="1">
                <a:tableStyleId>{5C22544A-7EE6-4342-B048-85BDC9FD1C3A}</a:tableStyleId>
              </a:tblPr>
              <a:tblGrid>
                <a:gridCol w="1637052">
                  <a:extLst>
                    <a:ext uri="{9D8B030D-6E8A-4147-A177-3AD203B41FA5}">
                      <a16:colId xmlns:a16="http://schemas.microsoft.com/office/drawing/2014/main" xmlns="" val="385991600"/>
                    </a:ext>
                  </a:extLst>
                </a:gridCol>
                <a:gridCol w="1637052">
                  <a:extLst>
                    <a:ext uri="{9D8B030D-6E8A-4147-A177-3AD203B41FA5}">
                      <a16:colId xmlns:a16="http://schemas.microsoft.com/office/drawing/2014/main" xmlns="" val="2865123548"/>
                    </a:ext>
                  </a:extLst>
                </a:gridCol>
                <a:gridCol w="1637052">
                  <a:extLst>
                    <a:ext uri="{9D8B030D-6E8A-4147-A177-3AD203B41FA5}">
                      <a16:colId xmlns:a16="http://schemas.microsoft.com/office/drawing/2014/main" xmlns="" val="872926247"/>
                    </a:ext>
                  </a:extLst>
                </a:gridCol>
                <a:gridCol w="1637052">
                  <a:extLst>
                    <a:ext uri="{9D8B030D-6E8A-4147-A177-3AD203B41FA5}">
                      <a16:colId xmlns:a16="http://schemas.microsoft.com/office/drawing/2014/main" xmlns="" val="1315738151"/>
                    </a:ext>
                  </a:extLst>
                </a:gridCol>
                <a:gridCol w="1637052">
                  <a:extLst>
                    <a:ext uri="{9D8B030D-6E8A-4147-A177-3AD203B41FA5}">
                      <a16:colId xmlns:a16="http://schemas.microsoft.com/office/drawing/2014/main" xmlns="" val="2709165749"/>
                    </a:ext>
                  </a:extLst>
                </a:gridCol>
                <a:gridCol w="1637052">
                  <a:extLst>
                    <a:ext uri="{9D8B030D-6E8A-4147-A177-3AD203B41FA5}">
                      <a16:colId xmlns:a16="http://schemas.microsoft.com/office/drawing/2014/main" xmlns="" val="2335150482"/>
                    </a:ext>
                  </a:extLst>
                </a:gridCol>
                <a:gridCol w="1637052">
                  <a:extLst>
                    <a:ext uri="{9D8B030D-6E8A-4147-A177-3AD203B41FA5}">
                      <a16:colId xmlns:a16="http://schemas.microsoft.com/office/drawing/2014/main" xmlns="" val="4046203905"/>
                    </a:ext>
                  </a:extLst>
                </a:gridCol>
              </a:tblGrid>
              <a:tr h="532087">
                <a:tc>
                  <a:txBody>
                    <a:bodyPr/>
                    <a:lstStyle/>
                    <a:p>
                      <a:pPr algn="ctr"/>
                      <a:endParaRPr lang="en-GB"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bg1">
                              <a:lumMod val="50000"/>
                            </a:schemeClr>
                          </a:solidFill>
                          <a:latin typeface="Amatic SC" panose="00000500000000000000" pitchFamily="2" charset="-79"/>
                          <a:cs typeface="Amatic SC" panose="00000500000000000000" pitchFamily="2" charset="-79"/>
                        </a:rPr>
                        <a:t>Autumn 1</a:t>
                      </a:r>
                      <a:endParaRPr lang="en-GB" sz="2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a:solidFill>
                            <a:schemeClr val="bg1">
                              <a:lumMod val="50000"/>
                            </a:schemeClr>
                          </a:solidFill>
                          <a:latin typeface="Amatic SC" panose="00000500000000000000" pitchFamily="2" charset="-79"/>
                          <a:cs typeface="Amatic SC" panose="00000500000000000000" pitchFamily="2" charset="-79"/>
                        </a:rPr>
                        <a:t>Autumn 2</a:t>
                      </a:r>
                      <a:endParaRPr lang="en-GB" sz="2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2800" dirty="0">
                          <a:solidFill>
                            <a:schemeClr val="bg1">
                              <a:lumMod val="50000"/>
                            </a:schemeClr>
                          </a:solidFill>
                          <a:latin typeface="Amatic SC" panose="00000500000000000000" pitchFamily="2" charset="-79"/>
                          <a:cs typeface="Amatic SC" panose="00000500000000000000" pitchFamily="2" charset="-79"/>
                        </a:rPr>
                        <a:t>Spring 1</a:t>
                      </a:r>
                      <a:endParaRPr lang="en-GB" sz="2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2800" dirty="0">
                          <a:solidFill>
                            <a:schemeClr val="bg1">
                              <a:lumMod val="50000"/>
                            </a:schemeClr>
                          </a:solidFill>
                          <a:latin typeface="Amatic SC" panose="00000500000000000000" pitchFamily="2" charset="-79"/>
                          <a:cs typeface="Amatic SC" panose="00000500000000000000" pitchFamily="2" charset="-79"/>
                        </a:rPr>
                        <a:t>Spring 2</a:t>
                      </a:r>
                      <a:endParaRPr lang="en-GB" sz="2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2800" dirty="0">
                          <a:solidFill>
                            <a:schemeClr val="bg1">
                              <a:lumMod val="50000"/>
                            </a:schemeClr>
                          </a:solidFill>
                          <a:latin typeface="Amatic SC" panose="00000500000000000000" pitchFamily="2" charset="-79"/>
                          <a:cs typeface="Amatic SC" panose="00000500000000000000" pitchFamily="2" charset="-79"/>
                        </a:rPr>
                        <a:t>Summer 1</a:t>
                      </a:r>
                      <a:endParaRPr lang="en-GB" sz="2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r>
                        <a:rPr lang="en-US" sz="2800" dirty="0">
                          <a:solidFill>
                            <a:schemeClr val="bg1">
                              <a:lumMod val="50000"/>
                            </a:schemeClr>
                          </a:solidFill>
                          <a:latin typeface="Amatic SC" panose="00000500000000000000" pitchFamily="2" charset="-79"/>
                          <a:cs typeface="Amatic SC" panose="00000500000000000000" pitchFamily="2" charset="-79"/>
                        </a:rPr>
                        <a:t>Summer 2</a:t>
                      </a:r>
                      <a:endParaRPr lang="en-GB" sz="2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xmlns="" val="1913285939"/>
                  </a:ext>
                </a:extLst>
              </a:tr>
              <a:tr h="422123">
                <a:tc>
                  <a:txBody>
                    <a:bodyPr/>
                    <a:lstStyle/>
                    <a:p>
                      <a:pPr algn="ctr"/>
                      <a:r>
                        <a:rPr lang="en-US" sz="2000" b="0" dirty="0">
                          <a:latin typeface="Amatic SC" panose="00000500000000000000" pitchFamily="2" charset="-79"/>
                          <a:cs typeface="Amatic SC" panose="00000500000000000000" pitchFamily="2" charset="-79"/>
                        </a:rPr>
                        <a:t>General Themes </a:t>
                      </a:r>
                      <a:endParaRPr lang="en-GB" sz="20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2000" dirty="0">
                          <a:latin typeface="Amatic SC" panose="00000500000000000000" pitchFamily="2" charset="-79"/>
                          <a:cs typeface="Amatic SC" panose="00000500000000000000" pitchFamily="2" charset="-79"/>
                        </a:rPr>
                        <a:t>All About 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smtClean="0">
                          <a:latin typeface="Amatic SC" panose="00000500000000000000" pitchFamily="2" charset="-79"/>
                          <a:cs typeface="Amatic SC" panose="00000500000000000000" pitchFamily="2" charset="-79"/>
                        </a:rPr>
                        <a:t>Autumn</a:t>
                      </a: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2000" dirty="0" smtClean="0">
                          <a:latin typeface="Amatic SC" panose="00000500000000000000" pitchFamily="2" charset="-79"/>
                          <a:cs typeface="Amatic SC" panose="00000500000000000000" pitchFamily="2" charset="-79"/>
                        </a:rPr>
                        <a:t>Traditional Tales</a:t>
                      </a: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smtClean="0">
                          <a:latin typeface="Amatic SC" panose="00000500000000000000" pitchFamily="2" charset="-79"/>
                          <a:cs typeface="Amatic SC" panose="00000500000000000000" pitchFamily="2" charset="-79"/>
                        </a:rPr>
                        <a:t>Growing</a:t>
                      </a: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2000" dirty="0" err="1" smtClean="0">
                          <a:latin typeface="Amatic SC" panose="00000500000000000000" pitchFamily="2" charset="-79"/>
                          <a:cs typeface="Amatic SC" panose="00000500000000000000" pitchFamily="2" charset="-79"/>
                        </a:rPr>
                        <a:t>Minibeasts</a:t>
                      </a: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smtClean="0">
                          <a:latin typeface="Amatic SC" panose="00000500000000000000" pitchFamily="2" charset="-79"/>
                          <a:cs typeface="Amatic SC" panose="00000500000000000000" pitchFamily="2" charset="-79"/>
                        </a:rPr>
                        <a:t>The Sea</a:t>
                      </a: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xmlns="" val="2272033691"/>
                  </a:ext>
                </a:extLst>
              </a:tr>
              <a:tr h="422123">
                <a:tc rowSpan="3">
                  <a:txBody>
                    <a:bodyPr/>
                    <a:lstStyle/>
                    <a:p>
                      <a:pPr algn="ctr"/>
                      <a:r>
                        <a:rPr lang="en-US" sz="3600" b="0" dirty="0" smtClean="0">
                          <a:latin typeface="Amatic SC" panose="00000500000000000000" pitchFamily="2" charset="-79"/>
                          <a:cs typeface="Amatic SC" panose="00000500000000000000" pitchFamily="2" charset="-79"/>
                        </a:rPr>
                        <a:t>Literacy</a:t>
                      </a:r>
                      <a:endParaRPr lang="en-US" sz="2400" b="0" dirty="0">
                        <a:latin typeface="Amatic SC" panose="00000500000000000000" pitchFamily="2" charset="-79"/>
                        <a:cs typeface="Amatic SC" panose="00000500000000000000" pitchFamily="2" charset="-79"/>
                      </a:endParaRPr>
                    </a:p>
                    <a:p>
                      <a:pPr marL="0" indent="0" algn="ctr">
                        <a:buFontTx/>
                        <a:buNone/>
                      </a:pPr>
                      <a:r>
                        <a:rPr lang="en-US" sz="1200" b="0" dirty="0" smtClean="0">
                          <a:latin typeface="Amatic SC" panose="00000500000000000000" pitchFamily="2" charset="-79"/>
                          <a:cs typeface="Amatic SC" panose="00000500000000000000" pitchFamily="2" charset="-79"/>
                        </a:rPr>
                        <a:t>Developing </a:t>
                      </a:r>
                      <a:r>
                        <a:rPr lang="en-US" sz="1200" b="0" dirty="0">
                          <a:latin typeface="Amatic SC" panose="00000500000000000000" pitchFamily="2" charset="-79"/>
                          <a:cs typeface="Amatic SC" panose="00000500000000000000" pitchFamily="2" charset="-79"/>
                        </a:rPr>
                        <a:t>a passion for </a:t>
                      </a:r>
                      <a:r>
                        <a:rPr lang="en-US" sz="1200" b="0" dirty="0" smtClean="0">
                          <a:latin typeface="Amatic SC" panose="00000500000000000000" pitchFamily="2" charset="-79"/>
                          <a:cs typeface="Amatic SC" panose="00000500000000000000" pitchFamily="2" charset="-79"/>
                        </a:rPr>
                        <a:t>reading</a:t>
                      </a:r>
                    </a:p>
                    <a:p>
                      <a:pPr marL="457200" indent="-457200" algn="ctr">
                        <a:buFontTx/>
                        <a:buChar char="-"/>
                      </a:pPr>
                      <a:endParaRPr lang="en-US" sz="2800" b="0" dirty="0">
                        <a:latin typeface="Amatic SC" panose="00000500000000000000" pitchFamily="2" charset="-79"/>
                        <a:cs typeface="Amatic SC" panose="00000500000000000000" pitchFamily="2" charset="-79"/>
                      </a:endParaRPr>
                    </a:p>
                    <a:p>
                      <a:pPr algn="ctr"/>
                      <a:r>
                        <a:rPr lang="en-US" sz="1200" b="0" dirty="0" smtClean="0">
                          <a:latin typeface="Amatic SC" panose="00000500000000000000" pitchFamily="2" charset="-79"/>
                          <a:cs typeface="Amatic SC" panose="00000500000000000000" pitchFamily="2" charset="-79"/>
                        </a:rPr>
                        <a:t>Children participate in daily letters and sounds</a:t>
                      </a:r>
                      <a:r>
                        <a:rPr lang="en-US" sz="1200" b="0" baseline="0" dirty="0" smtClean="0">
                          <a:latin typeface="Amatic SC" panose="00000500000000000000" pitchFamily="2" charset="-79"/>
                          <a:cs typeface="Amatic SC" panose="00000500000000000000" pitchFamily="2" charset="-79"/>
                        </a:rPr>
                        <a:t> sessions, the younger 2-3 Age children take part in separate group led by EYFS practitioner.</a:t>
                      </a:r>
                    </a:p>
                    <a:p>
                      <a:pPr algn="ctr"/>
                      <a:endParaRPr lang="en-US" sz="1200" b="0" baseline="0" dirty="0" smtClean="0">
                        <a:latin typeface="Amatic SC" panose="00000500000000000000" pitchFamily="2" charset="-79"/>
                        <a:cs typeface="Amatic SC" panose="00000500000000000000" pitchFamily="2" charset="-79"/>
                      </a:endParaRPr>
                    </a:p>
                    <a:p>
                      <a:pPr algn="ctr"/>
                      <a:r>
                        <a:rPr lang="en-US" sz="1200" b="0" baseline="0" dirty="0" smtClean="0">
                          <a:latin typeface="Amatic SC" panose="00000500000000000000" pitchFamily="2" charset="-79"/>
                          <a:cs typeface="Amatic SC" panose="00000500000000000000" pitchFamily="2" charset="-79"/>
                        </a:rPr>
                        <a:t>Children have access to a range of reading books in their continuous provision both inside and outside the classroom.</a:t>
                      </a:r>
                      <a:endParaRPr lang="en-US" sz="12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6">
                  <a:txBody>
                    <a:bodyPr/>
                    <a:lstStyle/>
                    <a:p>
                      <a:pPr algn="ctr"/>
                      <a:r>
                        <a:rPr lang="en-US" sz="800" dirty="0"/>
                        <a:t>It is crucial for children to develop </a:t>
                      </a:r>
                      <a:r>
                        <a:rPr lang="en-US" sz="800" b="1" dirty="0"/>
                        <a:t>a life-long love of reading</a:t>
                      </a:r>
                      <a:r>
                        <a:rPr lang="en-US" sz="800" dirty="0"/>
                        <a:t>. Reading consists of two dimensions: </a:t>
                      </a:r>
                      <a:r>
                        <a:rPr lang="en-US" sz="800" b="1" dirty="0"/>
                        <a:t>language comprehension and word reading</a:t>
                      </a:r>
                      <a:r>
                        <a:rPr lang="en-US" sz="800" dirty="0"/>
                        <a:t>. Language comprehension (necessary for both reading and writing) starts from birth. It only develops when adults talk with children about the world around them and the books (stories and non-fiction) they read with them, and </a:t>
                      </a:r>
                      <a:r>
                        <a:rPr lang="en-US" sz="800" b="1" dirty="0"/>
                        <a:t>enjoy rhymes, poems and songs together</a:t>
                      </a:r>
                      <a:r>
                        <a:rPr lang="en-US" sz="800" dirty="0"/>
                        <a:t>. Skilled word reading, taught later, involves both the speedy working out of the pronunciation of unfamiliar printed words (</a:t>
                      </a:r>
                      <a:r>
                        <a:rPr lang="en-US" sz="800" b="1" dirty="0"/>
                        <a:t>decoding)</a:t>
                      </a:r>
                      <a:r>
                        <a:rPr lang="en-US" sz="800" dirty="0"/>
                        <a:t> and the </a:t>
                      </a:r>
                      <a:r>
                        <a:rPr lang="en-US" sz="800" b="1" dirty="0"/>
                        <a:t>speedy recognition of familiar printed words. </a:t>
                      </a:r>
                      <a:r>
                        <a:rPr lang="en-US" sz="800" dirty="0"/>
                        <a:t>Writing involves</a:t>
                      </a:r>
                      <a:r>
                        <a:rPr lang="en-US" sz="800" b="1" dirty="0"/>
                        <a:t> transcription </a:t>
                      </a:r>
                      <a:r>
                        <a:rPr lang="en-US" sz="800" dirty="0"/>
                        <a:t>(spelling and handwriting) and composition (articulating ideas and structuring them in speech, before writing)</a:t>
                      </a:r>
                      <a:endParaRPr lang="en-US" sz="8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algn="ct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algn="ct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xmlns="" val="624877487"/>
                  </a:ext>
                </a:extLst>
              </a:tr>
              <a:tr h="556306">
                <a:tc vMerge="1">
                  <a:txBody>
                    <a:bodyPr/>
                    <a:lstStyle/>
                    <a:p>
                      <a:pPr algn="ctr"/>
                      <a:r>
                        <a:rPr lang="en-US" sz="3600" b="0" dirty="0">
                          <a:latin typeface="Amatic SC" panose="00000500000000000000" pitchFamily="2" charset="-79"/>
                          <a:cs typeface="Amatic SC" panose="00000500000000000000" pitchFamily="2" charset="-79"/>
                        </a:rPr>
                        <a:t>Literacy</a:t>
                      </a:r>
                    </a:p>
                    <a:p>
                      <a:pPr algn="ctr"/>
                      <a:r>
                        <a:rPr lang="en-US" sz="2400" b="0" dirty="0">
                          <a:latin typeface="Amatic SC" panose="00000500000000000000" pitchFamily="2" charset="-79"/>
                          <a:cs typeface="Amatic SC" panose="00000500000000000000" pitchFamily="2" charset="-79"/>
                        </a:rPr>
                        <a:t>Comprehension </a:t>
                      </a:r>
                      <a:endParaRPr lang="en-GB" sz="24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800" dirty="0" smtClean="0">
                          <a:solidFill>
                            <a:schemeClr val="tx1"/>
                          </a:solidFill>
                        </a:rPr>
                        <a:t>Joins in with rhymes,</a:t>
                      </a:r>
                      <a:r>
                        <a:rPr lang="en-US" sz="800" baseline="0" dirty="0" smtClean="0">
                          <a:solidFill>
                            <a:schemeClr val="tx1"/>
                          </a:solidFill>
                        </a:rPr>
                        <a:t> copies and repeats rhyme and tempo.</a:t>
                      </a:r>
                    </a:p>
                    <a:p>
                      <a:pPr algn="ctr"/>
                      <a:endParaRPr lang="en-US" sz="800" baseline="0" dirty="0" smtClean="0">
                        <a:solidFill>
                          <a:schemeClr val="tx1"/>
                        </a:solidFill>
                      </a:endParaRPr>
                    </a:p>
                    <a:p>
                      <a:pPr algn="ctr"/>
                      <a:endParaRPr lang="en-US" sz="800" dirty="0" smtClean="0">
                        <a:solidFill>
                          <a:schemeClr val="tx1"/>
                        </a:solidFill>
                      </a:endParaRPr>
                    </a:p>
                    <a:p>
                      <a:pPr algn="ctr"/>
                      <a:r>
                        <a:rPr lang="en-US" sz="800" dirty="0" smtClean="0">
                          <a:solidFill>
                            <a:schemeClr val="tx1"/>
                          </a:solidFill>
                          <a:latin typeface="+mn-lt"/>
                          <a:cs typeface="Amatic SC" panose="00000500000000000000" pitchFamily="2" charset="-79"/>
                        </a:rPr>
                        <a:t>Enjoys sharing books with an adult.</a:t>
                      </a:r>
                    </a:p>
                    <a:p>
                      <a:pPr algn="ctr"/>
                      <a:endParaRPr lang="en-US" sz="800" dirty="0" smtClean="0">
                        <a:solidFill>
                          <a:schemeClr val="tx1"/>
                        </a:solidFill>
                        <a:latin typeface="+mn-lt"/>
                        <a:cs typeface="Amatic SC" panose="00000500000000000000" pitchFamily="2" charset="-79"/>
                      </a:endParaRPr>
                    </a:p>
                    <a:p>
                      <a:pPr algn="ctr"/>
                      <a:endParaRPr lang="en-US" sz="800" dirty="0" smtClean="0">
                        <a:solidFill>
                          <a:schemeClr val="tx1"/>
                        </a:solidFill>
                        <a:latin typeface="+mn-lt"/>
                        <a:cs typeface="Amatic SC" panose="00000500000000000000" pitchFamily="2" charset="-79"/>
                      </a:endParaRPr>
                    </a:p>
                    <a:p>
                      <a:pPr algn="ctr"/>
                      <a:endParaRPr lang="en-US" sz="800" dirty="0" smtClean="0">
                        <a:solidFill>
                          <a:schemeClr val="tx1"/>
                        </a:solidFill>
                        <a:latin typeface="+mn-lt"/>
                        <a:cs typeface="Amatic SC" panose="00000500000000000000" pitchFamily="2" charset="-79"/>
                      </a:endParaRPr>
                    </a:p>
                    <a:p>
                      <a:pPr algn="ctr"/>
                      <a:endParaRPr lang="en-US" sz="800" dirty="0" smtClean="0">
                        <a:solidFill>
                          <a:schemeClr val="tx1"/>
                        </a:solidFill>
                        <a:latin typeface="+mn-lt"/>
                        <a:cs typeface="Amatic SC" panose="00000500000000000000" pitchFamily="2" charset="-79"/>
                      </a:endParaRPr>
                    </a:p>
                    <a:p>
                      <a:pPr algn="ctr"/>
                      <a:endParaRPr lang="en-US" sz="800" dirty="0" smtClean="0">
                        <a:solidFill>
                          <a:schemeClr val="tx1"/>
                        </a:solidFill>
                        <a:latin typeface="+mn-lt"/>
                        <a:cs typeface="Amatic SC" panose="00000500000000000000" pitchFamily="2" charset="-79"/>
                      </a:endParaRPr>
                    </a:p>
                    <a:p>
                      <a:pPr algn="ctr"/>
                      <a:r>
                        <a:rPr lang="en-US" sz="800" b="1" dirty="0" smtClean="0">
                          <a:solidFill>
                            <a:schemeClr val="tx1"/>
                          </a:solidFill>
                          <a:latin typeface="+mn-lt"/>
                          <a:cs typeface="Amatic SC" panose="00000500000000000000" pitchFamily="2" charset="-79"/>
                        </a:rPr>
                        <a:t>Author Study – Jill Murphy</a:t>
                      </a:r>
                      <a:endParaRPr lang="en-GB" sz="800" b="1"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800" dirty="0" smtClean="0">
                          <a:solidFill>
                            <a:schemeClr val="tx1"/>
                          </a:solidFill>
                        </a:rPr>
                        <a:t>Copies finger movements and actions</a:t>
                      </a:r>
                      <a:r>
                        <a:rPr lang="en-US" sz="800" baseline="0" dirty="0" smtClean="0">
                          <a:solidFill>
                            <a:schemeClr val="tx1"/>
                          </a:solidFill>
                        </a:rPr>
                        <a:t> in rhymes.</a:t>
                      </a:r>
                      <a:endParaRPr lang="en-US" sz="800" dirty="0" smtClean="0">
                        <a:solidFill>
                          <a:schemeClr val="tx1"/>
                        </a:solidFill>
                      </a:endParaRPr>
                    </a:p>
                    <a:p>
                      <a:pPr marL="0" marR="0" lvl="0" indent="0" algn="ctr" defTabSz="914400" rtl="0" eaLnBrk="1" fontAlgn="auto" latinLnBrk="0" hangingPunct="1">
                        <a:lnSpc>
                          <a:spcPct val="107000"/>
                        </a:lnSpc>
                        <a:spcBef>
                          <a:spcPts val="0"/>
                        </a:spcBef>
                        <a:spcAft>
                          <a:spcPts val="0"/>
                        </a:spcAft>
                        <a:buClrTx/>
                        <a:buSzTx/>
                        <a:buFontTx/>
                        <a:buNone/>
                        <a:tabLst/>
                        <a:defRPr/>
                      </a:pPr>
                      <a:endParaRPr lang="en-US" sz="800" dirty="0" smtClean="0">
                        <a:solidFill>
                          <a:schemeClr val="tx1"/>
                        </a:solidFill>
                      </a:endParaRPr>
                    </a:p>
                    <a:p>
                      <a:pPr marL="0" marR="0" lvl="0" indent="0" algn="ctr" defTabSz="914400" rtl="0" eaLnBrk="1" fontAlgn="auto" latinLnBrk="0" hangingPunct="1">
                        <a:lnSpc>
                          <a:spcPct val="107000"/>
                        </a:lnSpc>
                        <a:spcBef>
                          <a:spcPts val="0"/>
                        </a:spcBef>
                        <a:spcAft>
                          <a:spcPts val="0"/>
                        </a:spcAft>
                        <a:buClrTx/>
                        <a:buSzTx/>
                        <a:buFontTx/>
                        <a:buNone/>
                        <a:tabLst/>
                        <a:defRPr/>
                      </a:pPr>
                      <a:r>
                        <a:rPr lang="en-US" sz="800" dirty="0" smtClean="0">
                          <a:solidFill>
                            <a:schemeClr val="tx1"/>
                          </a:solidFill>
                        </a:rPr>
                        <a:t>Pays attention to the print and pictures in the book.</a:t>
                      </a:r>
                    </a:p>
                    <a:p>
                      <a:pPr marL="0" marR="0" lvl="0" indent="0" algn="ctr" defTabSz="914400" rtl="0" eaLnBrk="1" fontAlgn="auto" latinLnBrk="0" hangingPunct="1">
                        <a:lnSpc>
                          <a:spcPct val="107000"/>
                        </a:lnSpc>
                        <a:spcBef>
                          <a:spcPts val="0"/>
                        </a:spcBef>
                        <a:spcAft>
                          <a:spcPts val="0"/>
                        </a:spcAft>
                        <a:buClrTx/>
                        <a:buSzTx/>
                        <a:buFontTx/>
                        <a:buNone/>
                        <a:tabLst/>
                        <a:defRPr/>
                      </a:pPr>
                      <a:endParaRPr lang="en-US" sz="800" dirty="0" smtClean="0">
                        <a:solidFill>
                          <a:schemeClr val="tx1"/>
                        </a:solidFill>
                      </a:endParaRPr>
                    </a:p>
                    <a:p>
                      <a:pPr marL="0" marR="0" lvl="0" indent="0" algn="ctr" defTabSz="914400" rtl="0" eaLnBrk="1" fontAlgn="auto" latinLnBrk="0" hangingPunct="1">
                        <a:lnSpc>
                          <a:spcPct val="107000"/>
                        </a:lnSpc>
                        <a:spcBef>
                          <a:spcPts val="0"/>
                        </a:spcBef>
                        <a:spcAft>
                          <a:spcPts val="0"/>
                        </a:spcAft>
                        <a:buClrTx/>
                        <a:buSzTx/>
                        <a:buFontTx/>
                        <a:buNone/>
                        <a:tabLst/>
                        <a:defRPr/>
                      </a:pPr>
                      <a:endParaRPr lang="en-US" sz="800" dirty="0" smtClean="0">
                        <a:solidFill>
                          <a:schemeClr val="tx1"/>
                        </a:solidFill>
                      </a:endParaRPr>
                    </a:p>
                    <a:p>
                      <a:pPr marL="0" marR="0" lvl="0" indent="0" algn="ctr" defTabSz="914400" rtl="0" eaLnBrk="1" fontAlgn="auto" latinLnBrk="0" hangingPunct="1">
                        <a:lnSpc>
                          <a:spcPct val="107000"/>
                        </a:lnSpc>
                        <a:spcBef>
                          <a:spcPts val="0"/>
                        </a:spcBef>
                        <a:spcAft>
                          <a:spcPts val="0"/>
                        </a:spcAft>
                        <a:buClrTx/>
                        <a:buSzTx/>
                        <a:buFontTx/>
                        <a:buNone/>
                        <a:tabLst/>
                        <a:defRPr/>
                      </a:pPr>
                      <a:r>
                        <a:rPr lang="en-US" sz="800" dirty="0" smtClean="0">
                          <a:solidFill>
                            <a:schemeClr val="tx1"/>
                          </a:solidFill>
                        </a:rPr>
                        <a:t>Show an awareness</a:t>
                      </a:r>
                      <a:r>
                        <a:rPr lang="en-US" sz="800" baseline="0" dirty="0" smtClean="0">
                          <a:solidFill>
                            <a:schemeClr val="tx1"/>
                          </a:solidFill>
                        </a:rPr>
                        <a:t> of print in the e</a:t>
                      </a:r>
                      <a:r>
                        <a:rPr lang="en-US" sz="800" dirty="0" smtClean="0">
                          <a:solidFill>
                            <a:schemeClr val="tx1"/>
                          </a:solidFill>
                        </a:rPr>
                        <a:t>nvironment.</a:t>
                      </a:r>
                    </a:p>
                    <a:p>
                      <a:pPr marL="0" marR="0" lvl="0" indent="0" algn="ctr" defTabSz="914400" rtl="0" eaLnBrk="1" fontAlgn="auto" latinLnBrk="0" hangingPunct="1">
                        <a:lnSpc>
                          <a:spcPct val="107000"/>
                        </a:lnSpc>
                        <a:spcBef>
                          <a:spcPts val="0"/>
                        </a:spcBef>
                        <a:spcAft>
                          <a:spcPts val="0"/>
                        </a:spcAft>
                        <a:buClrTx/>
                        <a:buSzTx/>
                        <a:buFontTx/>
                        <a:buNone/>
                        <a:tabLst/>
                        <a:defRPr/>
                      </a:pPr>
                      <a:endParaRPr lang="en-US" sz="800" dirty="0" smtClean="0"/>
                    </a:p>
                    <a:p>
                      <a:pPr marL="0" marR="0" lvl="0" indent="0" algn="ctr" defTabSz="914400" rtl="0" eaLnBrk="1" fontAlgn="auto" latinLnBrk="0" hangingPunct="1">
                        <a:lnSpc>
                          <a:spcPct val="107000"/>
                        </a:lnSpc>
                        <a:spcBef>
                          <a:spcPts val="0"/>
                        </a:spcBef>
                        <a:spcAft>
                          <a:spcPts val="0"/>
                        </a:spcAft>
                        <a:buClrTx/>
                        <a:buSzTx/>
                        <a:buFontTx/>
                        <a:buNone/>
                        <a:tabLst/>
                        <a:defRPr/>
                      </a:pPr>
                      <a:endParaRPr lang="en-US" sz="800" dirty="0" smtClean="0"/>
                    </a:p>
                    <a:p>
                      <a:pPr marL="0" marR="0" lvl="0" indent="0" algn="ctr" defTabSz="914400" rtl="0" eaLnBrk="1" fontAlgn="auto" latinLnBrk="0" hangingPunct="1">
                        <a:lnSpc>
                          <a:spcPct val="107000"/>
                        </a:lnSpc>
                        <a:spcBef>
                          <a:spcPts val="0"/>
                        </a:spcBef>
                        <a:spcAft>
                          <a:spcPts val="0"/>
                        </a:spcAft>
                        <a:buClrTx/>
                        <a:buSzTx/>
                        <a:buFontTx/>
                        <a:buNone/>
                        <a:tabLst/>
                        <a:defRPr/>
                      </a:pPr>
                      <a:r>
                        <a:rPr lang="en-US" sz="800" b="1" dirty="0" smtClean="0"/>
                        <a:t>Author Study – Julia Donaldson</a:t>
                      </a:r>
                      <a:endParaRPr lang="en-US" sz="800" b="1" dirty="0"/>
                    </a:p>
                    <a:p>
                      <a:pPr marL="0" marR="0" lvl="0" indent="0" algn="ctr" defTabSz="914400" rtl="0" eaLnBrk="1" fontAlgn="auto" latinLnBrk="0" hangingPunct="1">
                        <a:lnSpc>
                          <a:spcPct val="107000"/>
                        </a:lnSpc>
                        <a:spcBef>
                          <a:spcPts val="0"/>
                        </a:spcBef>
                        <a:spcAft>
                          <a:spcPts val="0"/>
                        </a:spcAft>
                        <a:buClrTx/>
                        <a:buSzTx/>
                        <a:buFontTx/>
                        <a:buNone/>
                        <a:tabLst/>
                        <a:defRPr/>
                      </a:pPr>
                      <a:endParaRPr lang="en-GB" sz="800" dirty="0">
                        <a:solidFill>
                          <a:schemeClr val="tx1"/>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lnSpc>
                          <a:spcPct val="107000"/>
                        </a:lnSpc>
                        <a:spcAft>
                          <a:spcPts val="800"/>
                        </a:spcAft>
                      </a:pPr>
                      <a:r>
                        <a:rPr lang="en-US" sz="800" dirty="0" smtClean="0"/>
                        <a:t>Sport</a:t>
                      </a:r>
                      <a:r>
                        <a:rPr lang="en-US" sz="800" baseline="0" dirty="0" smtClean="0"/>
                        <a:t> and suggest rhymes when reading rhyming books.</a:t>
                      </a:r>
                    </a:p>
                    <a:p>
                      <a:pPr marL="0" marR="0" indent="0" algn="ctr" defTabSz="914400" rtl="0" eaLnBrk="1" fontAlgn="auto" latinLnBrk="0" hangingPunct="1">
                        <a:lnSpc>
                          <a:spcPct val="107000"/>
                        </a:lnSpc>
                        <a:spcBef>
                          <a:spcPts val="0"/>
                        </a:spcBef>
                        <a:spcAft>
                          <a:spcPts val="800"/>
                        </a:spcAft>
                        <a:buClrTx/>
                        <a:buSzTx/>
                        <a:buFontTx/>
                        <a:buNone/>
                        <a:tabLst/>
                        <a:defRPr/>
                      </a:pPr>
                      <a:r>
                        <a:rPr lang="en-US" sz="800" dirty="0" smtClean="0">
                          <a:solidFill>
                            <a:schemeClr val="tx1"/>
                          </a:solidFill>
                        </a:rPr>
                        <a:t>Have</a:t>
                      </a:r>
                      <a:r>
                        <a:rPr lang="en-US" sz="800" baseline="0" dirty="0" smtClean="0">
                          <a:solidFill>
                            <a:schemeClr val="tx1"/>
                          </a:solidFill>
                        </a:rPr>
                        <a:t> a</a:t>
                      </a:r>
                      <a:r>
                        <a:rPr lang="en-US" sz="800" dirty="0" smtClean="0">
                          <a:solidFill>
                            <a:schemeClr val="tx1"/>
                          </a:solidFill>
                        </a:rPr>
                        <a:t> </a:t>
                      </a:r>
                      <a:r>
                        <a:rPr lang="en-US" sz="800" dirty="0" err="1" smtClean="0">
                          <a:solidFill>
                            <a:schemeClr val="tx1"/>
                          </a:solidFill>
                        </a:rPr>
                        <a:t>favourite</a:t>
                      </a:r>
                      <a:r>
                        <a:rPr lang="en-US" sz="800" dirty="0" smtClean="0">
                          <a:solidFill>
                            <a:schemeClr val="tx1"/>
                          </a:solidFill>
                        </a:rPr>
                        <a:t> story/rhyme. </a:t>
                      </a:r>
                    </a:p>
                    <a:p>
                      <a:pPr marL="0" marR="0" indent="0" algn="ctr" defTabSz="914400" rtl="0" eaLnBrk="1" fontAlgn="auto" latinLnBrk="0" hangingPunct="1">
                        <a:lnSpc>
                          <a:spcPct val="107000"/>
                        </a:lnSpc>
                        <a:spcBef>
                          <a:spcPts val="0"/>
                        </a:spcBef>
                        <a:spcAft>
                          <a:spcPts val="800"/>
                        </a:spcAft>
                        <a:buClrTx/>
                        <a:buSzTx/>
                        <a:buFontTx/>
                        <a:buNone/>
                        <a:tabLst/>
                        <a:defRPr/>
                      </a:pPr>
                      <a:endParaRPr lang="en-US" sz="800" dirty="0" smtClean="0">
                        <a:solidFill>
                          <a:schemeClr val="tx1"/>
                        </a:solidFill>
                      </a:endParaRPr>
                    </a:p>
                    <a:p>
                      <a:pPr marL="0" marR="0" indent="0" algn="ctr" defTabSz="914400" rtl="0" eaLnBrk="1" fontAlgn="auto" latinLnBrk="0" hangingPunct="1">
                        <a:lnSpc>
                          <a:spcPct val="107000"/>
                        </a:lnSpc>
                        <a:spcBef>
                          <a:spcPts val="0"/>
                        </a:spcBef>
                        <a:spcAft>
                          <a:spcPts val="800"/>
                        </a:spcAft>
                        <a:buClrTx/>
                        <a:buSzTx/>
                        <a:buFontTx/>
                        <a:buNone/>
                        <a:tabLst/>
                        <a:defRPr/>
                      </a:pPr>
                      <a:r>
                        <a:rPr lang="en-US" sz="800" dirty="0" smtClean="0">
                          <a:solidFill>
                            <a:schemeClr val="tx1"/>
                          </a:solidFill>
                        </a:rPr>
                        <a:t>Has a </a:t>
                      </a:r>
                      <a:r>
                        <a:rPr lang="en-US" sz="800" dirty="0" err="1" smtClean="0">
                          <a:solidFill>
                            <a:schemeClr val="tx1"/>
                          </a:solidFill>
                        </a:rPr>
                        <a:t>favourite</a:t>
                      </a:r>
                      <a:r>
                        <a:rPr lang="en-US" sz="800" baseline="0" dirty="0" smtClean="0">
                          <a:solidFill>
                            <a:schemeClr val="tx1"/>
                          </a:solidFill>
                        </a:rPr>
                        <a:t> story and seeks it out to share.</a:t>
                      </a:r>
                      <a:endParaRPr lang="en-US" sz="800" dirty="0" smtClean="0">
                        <a:solidFill>
                          <a:schemeClr val="tx1"/>
                        </a:solidFill>
                      </a:endParaRPr>
                    </a:p>
                    <a:p>
                      <a:pPr algn="ctr">
                        <a:lnSpc>
                          <a:spcPct val="107000"/>
                        </a:lnSpc>
                        <a:spcAft>
                          <a:spcPts val="800"/>
                        </a:spcAft>
                      </a:pPr>
                      <a:endParaRPr lang="en-US" sz="800" baseline="0" dirty="0" smtClean="0"/>
                    </a:p>
                    <a:p>
                      <a:pPr algn="ctr">
                        <a:lnSpc>
                          <a:spcPct val="107000"/>
                        </a:lnSpc>
                        <a:spcAft>
                          <a:spcPts val="800"/>
                        </a:spcAft>
                      </a:pPr>
                      <a:endParaRPr lang="en-US" sz="800" dirty="0" smtClean="0"/>
                    </a:p>
                    <a:p>
                      <a:pPr algn="ctr">
                        <a:lnSpc>
                          <a:spcPct val="107000"/>
                        </a:lnSpc>
                        <a:spcAft>
                          <a:spcPts val="800"/>
                        </a:spcAft>
                      </a:pPr>
                      <a:r>
                        <a:rPr lang="en-US" sz="800" b="1" dirty="0" smtClean="0"/>
                        <a:t>Author Study – Traditional Tales</a:t>
                      </a:r>
                      <a:endParaRPr lang="en-US" sz="800" b="1"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en-US" sz="800" dirty="0" smtClean="0"/>
                        <a:t>Understand the five key concepts about print: - print has meaning - print can have different purposes - we read English text from left to right and from top to bottom - the names of the different parts of a book</a:t>
                      </a:r>
                      <a:endParaRPr lang="en-US" sz="800" dirty="0" smtClean="0">
                        <a:solidFill>
                          <a:schemeClr val="tx1"/>
                        </a:solidFill>
                      </a:endParaRP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800" dirty="0" smtClean="0">
                          <a:solidFill>
                            <a:schemeClr val="tx1"/>
                          </a:solidFill>
                        </a:rPr>
                        <a:t>Repeats repeated words or phrases from familiar</a:t>
                      </a:r>
                      <a:r>
                        <a:rPr lang="en-US" sz="800" baseline="0" dirty="0" smtClean="0">
                          <a:solidFill>
                            <a:schemeClr val="tx1"/>
                          </a:solidFill>
                        </a:rPr>
                        <a:t> stories.</a:t>
                      </a:r>
                    </a:p>
                    <a:p>
                      <a:pPr marL="0" marR="0" lvl="0" indent="0" algn="ctr" defTabSz="914400" rtl="0" eaLnBrk="1" fontAlgn="auto" latinLnBrk="0" hangingPunct="1">
                        <a:lnSpc>
                          <a:spcPct val="107000"/>
                        </a:lnSpc>
                        <a:spcBef>
                          <a:spcPts val="0"/>
                        </a:spcBef>
                        <a:spcAft>
                          <a:spcPts val="800"/>
                        </a:spcAft>
                        <a:buClrTx/>
                        <a:buSzTx/>
                        <a:buFontTx/>
                        <a:buNone/>
                        <a:tabLst/>
                        <a:defRPr/>
                      </a:pPr>
                      <a:endParaRPr lang="en-US" sz="800" dirty="0" smtClean="0"/>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800" b="1" dirty="0" smtClean="0"/>
                        <a:t>Author Study – Emily </a:t>
                      </a:r>
                      <a:r>
                        <a:rPr lang="en-US" sz="800" b="1" dirty="0" err="1" smtClean="0"/>
                        <a:t>Gravett</a:t>
                      </a:r>
                      <a:endParaRPr lang="en-US" sz="800" b="1" dirty="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800"/>
                        </a:spcAft>
                      </a:pPr>
                      <a:r>
                        <a:rPr lang="en-US" sz="800" dirty="0" smtClean="0"/>
                        <a:t>Sings songs and says rhymes independently when playing.</a:t>
                      </a:r>
                    </a:p>
                    <a:p>
                      <a:pPr algn="ctr">
                        <a:lnSpc>
                          <a:spcPct val="107000"/>
                        </a:lnSpc>
                        <a:spcAft>
                          <a:spcPts val="800"/>
                        </a:spcAft>
                      </a:pPr>
                      <a:r>
                        <a:rPr lang="en-US" sz="800" dirty="0" err="1" smtClean="0"/>
                        <a:t>Recognise</a:t>
                      </a:r>
                      <a:r>
                        <a:rPr lang="en-US" sz="800" baseline="0" dirty="0" smtClean="0"/>
                        <a:t> when words begin with the same letter.</a:t>
                      </a:r>
                    </a:p>
                    <a:p>
                      <a:pPr algn="ctr">
                        <a:lnSpc>
                          <a:spcPct val="107000"/>
                        </a:lnSpc>
                        <a:spcAft>
                          <a:spcPts val="800"/>
                        </a:spcAft>
                      </a:pPr>
                      <a:r>
                        <a:rPr lang="en-US" sz="800" baseline="0" dirty="0" smtClean="0"/>
                        <a:t>Develops play around </a:t>
                      </a:r>
                      <a:r>
                        <a:rPr lang="en-US" sz="800" baseline="0" dirty="0" err="1" smtClean="0"/>
                        <a:t>favourite</a:t>
                      </a:r>
                      <a:r>
                        <a:rPr lang="en-US" sz="800" baseline="0" dirty="0" smtClean="0"/>
                        <a:t> stories using props.</a:t>
                      </a:r>
                    </a:p>
                    <a:p>
                      <a:pPr algn="ctr">
                        <a:lnSpc>
                          <a:spcPct val="107000"/>
                        </a:lnSpc>
                        <a:spcAft>
                          <a:spcPts val="800"/>
                        </a:spcAft>
                      </a:pPr>
                      <a:endParaRPr lang="en-US" sz="800" dirty="0" smtClean="0"/>
                    </a:p>
                    <a:p>
                      <a:pPr algn="ctr">
                        <a:lnSpc>
                          <a:spcPct val="107000"/>
                        </a:lnSpc>
                        <a:spcAft>
                          <a:spcPts val="800"/>
                        </a:spcAft>
                      </a:pPr>
                      <a:endParaRPr lang="en-US" sz="800" dirty="0" smtClean="0"/>
                    </a:p>
                    <a:p>
                      <a:pPr algn="ctr">
                        <a:lnSpc>
                          <a:spcPct val="107000"/>
                        </a:lnSpc>
                        <a:spcAft>
                          <a:spcPts val="800"/>
                        </a:spcAft>
                      </a:pPr>
                      <a:endParaRPr lang="en-US" sz="800" dirty="0" smtClean="0"/>
                    </a:p>
                    <a:p>
                      <a:pPr algn="ctr">
                        <a:lnSpc>
                          <a:spcPct val="107000"/>
                        </a:lnSpc>
                        <a:spcAft>
                          <a:spcPts val="800"/>
                        </a:spcAft>
                      </a:pPr>
                      <a:r>
                        <a:rPr lang="en-US" sz="800" b="1" dirty="0" smtClean="0"/>
                        <a:t>Author</a:t>
                      </a:r>
                      <a:r>
                        <a:rPr lang="en-US" sz="800" b="1" baseline="0" dirty="0" smtClean="0"/>
                        <a:t> Study – Eric Carle</a:t>
                      </a:r>
                      <a:endParaRPr lang="en-US" sz="800" b="1" dirty="0" smtClean="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lnSpc>
                          <a:spcPct val="107000"/>
                        </a:lnSpc>
                        <a:spcAft>
                          <a:spcPts val="800"/>
                        </a:spcAft>
                      </a:pPr>
                      <a:r>
                        <a:rPr lang="en-US" sz="800" dirty="0" smtClean="0">
                          <a:solidFill>
                            <a:schemeClr val="tx1"/>
                          </a:solidFill>
                          <a:effectLst/>
                          <a:latin typeface="+mn-lt"/>
                          <a:ea typeface="Calibri" panose="020F0502020204030204" pitchFamily="34" charset="0"/>
                          <a:cs typeface="Amatic SC" panose="00000500000000000000" pitchFamily="2" charset="-79"/>
                        </a:rPr>
                        <a:t>Engage</a:t>
                      </a:r>
                      <a:r>
                        <a:rPr lang="en-US" sz="800" baseline="0" dirty="0" smtClean="0">
                          <a:solidFill>
                            <a:schemeClr val="tx1"/>
                          </a:solidFill>
                          <a:effectLst/>
                          <a:latin typeface="+mn-lt"/>
                          <a:ea typeface="Calibri" panose="020F0502020204030204" pitchFamily="34" charset="0"/>
                          <a:cs typeface="Amatic SC" panose="00000500000000000000" pitchFamily="2" charset="-79"/>
                        </a:rPr>
                        <a:t> in extended conversations about what they have read and make links to own experiences.  Asks questions about the books that they read.</a:t>
                      </a:r>
                    </a:p>
                    <a:p>
                      <a:pPr algn="ctr">
                        <a:lnSpc>
                          <a:spcPct val="107000"/>
                        </a:lnSpc>
                        <a:spcAft>
                          <a:spcPts val="800"/>
                        </a:spcAft>
                      </a:pPr>
                      <a:r>
                        <a:rPr lang="en-US" sz="800" baseline="0" dirty="0" smtClean="0">
                          <a:solidFill>
                            <a:schemeClr val="tx1"/>
                          </a:solidFill>
                          <a:effectLst/>
                          <a:latin typeface="+mn-lt"/>
                          <a:ea typeface="Calibri" panose="020F0502020204030204" pitchFamily="34" charset="0"/>
                          <a:cs typeface="Amatic SC" panose="00000500000000000000" pitchFamily="2" charset="-79"/>
                        </a:rPr>
                        <a:t>Learn new vocabulary.</a:t>
                      </a:r>
                    </a:p>
                    <a:p>
                      <a:pPr algn="ctr">
                        <a:lnSpc>
                          <a:spcPct val="107000"/>
                        </a:lnSpc>
                        <a:spcAft>
                          <a:spcPts val="800"/>
                        </a:spcAft>
                      </a:pPr>
                      <a:endParaRPr lang="en-US" sz="800" baseline="0" dirty="0" smtClean="0">
                        <a:solidFill>
                          <a:schemeClr val="tx1"/>
                        </a:solidFill>
                        <a:effectLst/>
                        <a:latin typeface="+mn-lt"/>
                        <a:ea typeface="Calibri" panose="020F0502020204030204" pitchFamily="34" charset="0"/>
                        <a:cs typeface="Amatic SC" panose="00000500000000000000" pitchFamily="2" charset="-79"/>
                      </a:endParaRPr>
                    </a:p>
                    <a:p>
                      <a:pPr algn="ctr">
                        <a:lnSpc>
                          <a:spcPct val="107000"/>
                        </a:lnSpc>
                        <a:spcAft>
                          <a:spcPts val="800"/>
                        </a:spcAft>
                      </a:pPr>
                      <a:endParaRPr lang="en-US" sz="800" baseline="0" dirty="0" smtClean="0">
                        <a:solidFill>
                          <a:schemeClr val="tx1"/>
                        </a:solidFill>
                        <a:effectLst/>
                        <a:latin typeface="+mn-lt"/>
                        <a:ea typeface="Calibri" panose="020F0502020204030204" pitchFamily="34" charset="0"/>
                        <a:cs typeface="Amatic SC" panose="00000500000000000000" pitchFamily="2" charset="-79"/>
                      </a:endParaRPr>
                    </a:p>
                    <a:p>
                      <a:pPr marL="0" marR="0" indent="0" algn="ctr" defTabSz="914400" rtl="0" eaLnBrk="1" fontAlgn="auto" latinLnBrk="0" hangingPunct="1">
                        <a:lnSpc>
                          <a:spcPct val="107000"/>
                        </a:lnSpc>
                        <a:spcBef>
                          <a:spcPts val="0"/>
                        </a:spcBef>
                        <a:spcAft>
                          <a:spcPts val="800"/>
                        </a:spcAft>
                        <a:buClrTx/>
                        <a:buSzTx/>
                        <a:buFontTx/>
                        <a:buNone/>
                        <a:tabLst/>
                        <a:defRPr/>
                      </a:pPr>
                      <a:r>
                        <a:rPr lang="en-US" sz="800" b="1" dirty="0" smtClean="0">
                          <a:solidFill>
                            <a:schemeClr val="tx1"/>
                          </a:solidFill>
                          <a:effectLst/>
                          <a:latin typeface="+mn-lt"/>
                          <a:ea typeface="Calibri" panose="020F0502020204030204" pitchFamily="34" charset="0"/>
                          <a:cs typeface="Amatic SC" panose="00000500000000000000" pitchFamily="2" charset="-79"/>
                        </a:rPr>
                        <a:t>Author</a:t>
                      </a:r>
                      <a:r>
                        <a:rPr lang="en-US" sz="800" b="1" baseline="0" dirty="0" smtClean="0">
                          <a:solidFill>
                            <a:schemeClr val="tx1"/>
                          </a:solidFill>
                          <a:effectLst/>
                          <a:latin typeface="+mn-lt"/>
                          <a:ea typeface="Calibri" panose="020F0502020204030204" pitchFamily="34" charset="0"/>
                          <a:cs typeface="Amatic SC" panose="00000500000000000000" pitchFamily="2" charset="-79"/>
                        </a:rPr>
                        <a:t> study – Oliver Jeffers</a:t>
                      </a:r>
                      <a:endParaRPr lang="en-US" sz="800" b="1" dirty="0" smtClean="0">
                        <a:solidFill>
                          <a:schemeClr val="tx1"/>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xmlns="" val="663662612"/>
                  </a:ext>
                </a:extLst>
              </a:tr>
              <a:tr h="1757263">
                <a:tc vMerge="1">
                  <a:txBody>
                    <a:bodyPr/>
                    <a:lstStyle/>
                    <a:p>
                      <a:pPr algn="ctr"/>
                      <a:r>
                        <a:rPr lang="en-US" sz="3600" b="0" dirty="0">
                          <a:latin typeface="Amatic SC" panose="00000500000000000000" pitchFamily="2" charset="-79"/>
                          <a:cs typeface="Amatic SC" panose="00000500000000000000" pitchFamily="2" charset="-79"/>
                        </a:rPr>
                        <a:t>Word Reading </a:t>
                      </a:r>
                      <a:endParaRPr lang="en-GB" sz="36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800" b="1" kern="1200" dirty="0" smtClean="0">
                          <a:solidFill>
                            <a:schemeClr val="tx1"/>
                          </a:solidFill>
                          <a:effectLst/>
                          <a:latin typeface="+mn-lt"/>
                          <a:ea typeface="+mn-ea"/>
                          <a:cs typeface="Amatic SC" panose="00000500000000000000" pitchFamily="2" charset="-79"/>
                        </a:rPr>
                        <a:t>Phonics</a:t>
                      </a:r>
                      <a:r>
                        <a:rPr lang="en-GB" sz="800" b="1" kern="1200" baseline="0" dirty="0" smtClean="0">
                          <a:solidFill>
                            <a:schemeClr val="tx1"/>
                          </a:solidFill>
                          <a:effectLst/>
                          <a:latin typeface="+mn-lt"/>
                          <a:ea typeface="+mn-ea"/>
                          <a:cs typeface="Amatic SC" panose="00000500000000000000" pitchFamily="2" charset="-79"/>
                        </a:rPr>
                        <a:t> – Letter and Sounds Phase 1 Aspect 2 </a:t>
                      </a:r>
                    </a:p>
                    <a:p>
                      <a:pPr algn="ctr"/>
                      <a:r>
                        <a:rPr lang="en-GB" sz="800" b="1" kern="1200" baseline="0" dirty="0" smtClean="0">
                          <a:solidFill>
                            <a:schemeClr val="tx1"/>
                          </a:solidFill>
                          <a:effectLst/>
                          <a:latin typeface="+mn-lt"/>
                          <a:ea typeface="+mn-ea"/>
                          <a:cs typeface="Amatic SC" panose="00000500000000000000" pitchFamily="2" charset="-79"/>
                        </a:rPr>
                        <a:t>Instrumental Sounds</a:t>
                      </a:r>
                    </a:p>
                    <a:p>
                      <a:pPr algn="ctr"/>
                      <a:endParaRPr lang="en-US" sz="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en-GB" sz="800" b="1" kern="1200" dirty="0" smtClean="0">
                          <a:solidFill>
                            <a:schemeClr val="tx1"/>
                          </a:solidFill>
                          <a:effectLst/>
                          <a:latin typeface="+mn-lt"/>
                          <a:ea typeface="+mn-ea"/>
                          <a:cs typeface="Amatic SC" panose="00000500000000000000" pitchFamily="2" charset="-79"/>
                        </a:rPr>
                        <a:t>Phonics</a:t>
                      </a:r>
                      <a:r>
                        <a:rPr lang="en-GB" sz="800" b="1" kern="1200" baseline="0" dirty="0" smtClean="0">
                          <a:solidFill>
                            <a:schemeClr val="tx1"/>
                          </a:solidFill>
                          <a:effectLst/>
                          <a:latin typeface="+mn-lt"/>
                          <a:ea typeface="+mn-ea"/>
                          <a:cs typeface="Amatic SC" panose="00000500000000000000" pitchFamily="2" charset="-79"/>
                        </a:rPr>
                        <a:t> – Letter and Sounds Phase 1 Aspect 3</a:t>
                      </a:r>
                    </a:p>
                    <a:p>
                      <a:pPr marL="0" marR="0" indent="0" algn="ctr" defTabSz="914400" rtl="0" eaLnBrk="1" fontAlgn="auto" latinLnBrk="0" hangingPunct="1">
                        <a:lnSpc>
                          <a:spcPct val="107000"/>
                        </a:lnSpc>
                        <a:spcBef>
                          <a:spcPts val="0"/>
                        </a:spcBef>
                        <a:spcAft>
                          <a:spcPts val="0"/>
                        </a:spcAft>
                        <a:buClrTx/>
                        <a:buSzTx/>
                        <a:buFontTx/>
                        <a:buNone/>
                        <a:tabLst/>
                        <a:defRPr/>
                      </a:pPr>
                      <a:r>
                        <a:rPr lang="en-US" sz="800" dirty="0" smtClean="0">
                          <a:solidFill>
                            <a:schemeClr val="tx1"/>
                          </a:solidFill>
                        </a:rPr>
                        <a:t>Body Percussion</a:t>
                      </a:r>
                    </a:p>
                    <a:p>
                      <a:pPr algn="ctr">
                        <a:lnSpc>
                          <a:spcPct val="107000"/>
                        </a:lnSpc>
                        <a:spcAft>
                          <a:spcPts val="0"/>
                        </a:spcAft>
                      </a:pPr>
                      <a:endParaRPr lang="en-GB" sz="800" dirty="0">
                        <a:solidFill>
                          <a:schemeClr val="tx1"/>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en-GB" sz="800" b="1" kern="1200" dirty="0" smtClean="0">
                          <a:solidFill>
                            <a:schemeClr val="tx1"/>
                          </a:solidFill>
                          <a:effectLst/>
                          <a:latin typeface="+mn-lt"/>
                          <a:ea typeface="+mn-ea"/>
                          <a:cs typeface="Amatic SC" panose="00000500000000000000" pitchFamily="2" charset="-79"/>
                        </a:rPr>
                        <a:t>Phonics</a:t>
                      </a:r>
                      <a:r>
                        <a:rPr lang="en-GB" sz="800" b="1" kern="1200" baseline="0" dirty="0" smtClean="0">
                          <a:solidFill>
                            <a:schemeClr val="tx1"/>
                          </a:solidFill>
                          <a:effectLst/>
                          <a:latin typeface="+mn-lt"/>
                          <a:ea typeface="+mn-ea"/>
                          <a:cs typeface="Amatic SC" panose="00000500000000000000" pitchFamily="2" charset="-79"/>
                        </a:rPr>
                        <a:t> – Letter and Sounds Phase 1 Aspect 4</a:t>
                      </a:r>
                      <a:endParaRPr lang="en-US" sz="800" dirty="0" smtClean="0">
                        <a:solidFill>
                          <a:schemeClr val="tx1"/>
                        </a:solidFill>
                      </a:endParaRPr>
                    </a:p>
                    <a:p>
                      <a:pPr algn="ctr">
                        <a:lnSpc>
                          <a:spcPct val="107000"/>
                        </a:lnSpc>
                        <a:spcAft>
                          <a:spcPts val="0"/>
                        </a:spcAft>
                      </a:pPr>
                      <a:r>
                        <a:rPr lang="en-GB" sz="800" dirty="0" smtClean="0">
                          <a:solidFill>
                            <a:schemeClr val="tx1"/>
                          </a:solidFill>
                          <a:effectLst/>
                          <a:latin typeface="+mn-lt"/>
                          <a:ea typeface="Calibri" panose="020F0502020204030204" pitchFamily="34" charset="0"/>
                          <a:cs typeface="Amatic SC" panose="00000500000000000000" pitchFamily="2" charset="-79"/>
                        </a:rPr>
                        <a:t>Rhythm and Rhyme</a:t>
                      </a:r>
                      <a:endParaRPr lang="en-GB" sz="800" dirty="0">
                        <a:solidFill>
                          <a:schemeClr val="tx1"/>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en-GB" sz="800" b="1" kern="1200" dirty="0" smtClean="0">
                          <a:solidFill>
                            <a:schemeClr val="tx1"/>
                          </a:solidFill>
                          <a:effectLst/>
                          <a:latin typeface="+mn-lt"/>
                          <a:ea typeface="+mn-ea"/>
                          <a:cs typeface="Amatic SC" panose="00000500000000000000" pitchFamily="2" charset="-79"/>
                        </a:rPr>
                        <a:t>Phonics</a:t>
                      </a:r>
                      <a:r>
                        <a:rPr lang="en-GB" sz="800" b="1" kern="1200" baseline="0" dirty="0" smtClean="0">
                          <a:solidFill>
                            <a:schemeClr val="tx1"/>
                          </a:solidFill>
                          <a:effectLst/>
                          <a:latin typeface="+mn-lt"/>
                          <a:ea typeface="+mn-ea"/>
                          <a:cs typeface="Amatic SC" panose="00000500000000000000" pitchFamily="2" charset="-79"/>
                        </a:rPr>
                        <a:t> – Letter and Sounds Phase 1 Aspect 5</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GB" sz="800" b="1" kern="1200" baseline="0" dirty="0" smtClean="0">
                          <a:solidFill>
                            <a:schemeClr val="tx1"/>
                          </a:solidFill>
                          <a:effectLst/>
                          <a:latin typeface="+mn-lt"/>
                          <a:ea typeface="+mn-ea"/>
                          <a:cs typeface="Amatic SC" panose="00000500000000000000" pitchFamily="2" charset="-79"/>
                        </a:rPr>
                        <a:t>Voice Sounds</a:t>
                      </a:r>
                      <a:endParaRPr lang="en-US" sz="800" dirty="0" smtClean="0">
                        <a:solidFill>
                          <a:schemeClr val="tx1"/>
                        </a:solidFill>
                      </a:endParaRPr>
                    </a:p>
                    <a:p>
                      <a:pPr marL="0" marR="0" lvl="0" indent="0" algn="ctr" defTabSz="914400" rtl="0" eaLnBrk="1" fontAlgn="auto" latinLnBrk="0" hangingPunct="1">
                        <a:lnSpc>
                          <a:spcPct val="107000"/>
                        </a:lnSpc>
                        <a:spcBef>
                          <a:spcPts val="0"/>
                        </a:spcBef>
                        <a:spcAft>
                          <a:spcPts val="800"/>
                        </a:spcAft>
                        <a:buClrTx/>
                        <a:buSzTx/>
                        <a:buFontTx/>
                        <a:buNone/>
                        <a:tabLst/>
                        <a:defRPr/>
                      </a:pPr>
                      <a:endParaRPr lang="en-US" sz="800" dirty="0" smtClean="0"/>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en-GB" sz="800" b="1" kern="1200" dirty="0" smtClean="0">
                          <a:solidFill>
                            <a:schemeClr val="tx1"/>
                          </a:solidFill>
                          <a:effectLst/>
                          <a:latin typeface="+mn-lt"/>
                          <a:ea typeface="+mn-ea"/>
                          <a:cs typeface="Amatic SC" panose="00000500000000000000" pitchFamily="2" charset="-79"/>
                        </a:rPr>
                        <a:t>Phonics</a:t>
                      </a:r>
                      <a:r>
                        <a:rPr lang="en-GB" sz="800" b="1" kern="1200" baseline="0" dirty="0" smtClean="0">
                          <a:solidFill>
                            <a:schemeClr val="tx1"/>
                          </a:solidFill>
                          <a:effectLst/>
                          <a:latin typeface="+mn-lt"/>
                          <a:ea typeface="+mn-ea"/>
                          <a:cs typeface="Amatic SC" panose="00000500000000000000" pitchFamily="2" charset="-79"/>
                        </a:rPr>
                        <a:t> – Letter and Sounds Phase 1 Aspect 6</a:t>
                      </a:r>
                      <a:endParaRPr lang="en-US" sz="800" dirty="0" smtClean="0">
                        <a:solidFill>
                          <a:schemeClr val="tx1"/>
                        </a:solidFill>
                      </a:endParaRPr>
                    </a:p>
                    <a:p>
                      <a:pPr algn="ctr">
                        <a:lnSpc>
                          <a:spcPct val="107000"/>
                        </a:lnSpc>
                        <a:spcAft>
                          <a:spcPts val="0"/>
                        </a:spcAft>
                      </a:pPr>
                      <a:r>
                        <a:rPr lang="en-GB" sz="800" dirty="0" smtClean="0">
                          <a:solidFill>
                            <a:schemeClr val="tx1"/>
                          </a:solidFill>
                          <a:effectLst/>
                          <a:latin typeface="+mn-lt"/>
                          <a:ea typeface="Calibri" panose="020F0502020204030204" pitchFamily="34" charset="0"/>
                          <a:cs typeface="Amatic SC" panose="00000500000000000000" pitchFamily="2" charset="-79"/>
                        </a:rPr>
                        <a:t>Alliteration</a:t>
                      </a:r>
                      <a:endParaRPr lang="en-GB" sz="800" dirty="0">
                        <a:solidFill>
                          <a:schemeClr val="tx1"/>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marL="0" marR="0" indent="0" algn="ctr" defTabSz="914400" rtl="0" eaLnBrk="1" fontAlgn="auto" latinLnBrk="0" hangingPunct="1">
                        <a:lnSpc>
                          <a:spcPct val="107000"/>
                        </a:lnSpc>
                        <a:spcBef>
                          <a:spcPts val="0"/>
                        </a:spcBef>
                        <a:spcAft>
                          <a:spcPts val="800"/>
                        </a:spcAft>
                        <a:buClrTx/>
                        <a:buSzTx/>
                        <a:buFontTx/>
                        <a:buNone/>
                        <a:tabLst/>
                        <a:defRPr/>
                      </a:pPr>
                      <a:r>
                        <a:rPr lang="en-GB" sz="800" b="1" kern="1200" dirty="0" smtClean="0">
                          <a:solidFill>
                            <a:schemeClr val="tx1"/>
                          </a:solidFill>
                          <a:effectLst/>
                          <a:latin typeface="+mn-lt"/>
                          <a:ea typeface="+mn-ea"/>
                          <a:cs typeface="Amatic SC" panose="00000500000000000000" pitchFamily="2" charset="-79"/>
                        </a:rPr>
                        <a:t>Phonics</a:t>
                      </a:r>
                      <a:r>
                        <a:rPr lang="en-GB" sz="800" b="1" kern="1200" baseline="0" dirty="0" smtClean="0">
                          <a:solidFill>
                            <a:schemeClr val="tx1"/>
                          </a:solidFill>
                          <a:effectLst/>
                          <a:latin typeface="+mn-lt"/>
                          <a:ea typeface="+mn-ea"/>
                          <a:cs typeface="Amatic SC" panose="00000500000000000000" pitchFamily="2" charset="-79"/>
                        </a:rPr>
                        <a:t> – Letter and Sounds Phase 1 Aspect 7</a:t>
                      </a:r>
                    </a:p>
                    <a:p>
                      <a:pPr marL="0" marR="0" indent="0" algn="ctr" defTabSz="914400" rtl="0" eaLnBrk="1" fontAlgn="auto" latinLnBrk="0" hangingPunct="1">
                        <a:lnSpc>
                          <a:spcPct val="107000"/>
                        </a:lnSpc>
                        <a:spcBef>
                          <a:spcPts val="0"/>
                        </a:spcBef>
                        <a:spcAft>
                          <a:spcPts val="800"/>
                        </a:spcAft>
                        <a:buClrTx/>
                        <a:buSzTx/>
                        <a:buFontTx/>
                        <a:buNone/>
                        <a:tabLst/>
                        <a:defRPr/>
                      </a:pPr>
                      <a:r>
                        <a:rPr lang="en-GB" sz="800" b="1" kern="1200" baseline="0" dirty="0" smtClean="0">
                          <a:solidFill>
                            <a:schemeClr val="tx1"/>
                          </a:solidFill>
                          <a:effectLst/>
                          <a:latin typeface="+mn-lt"/>
                          <a:ea typeface="+mn-ea"/>
                          <a:cs typeface="Amatic SC" panose="00000500000000000000" pitchFamily="2" charset="-79"/>
                        </a:rPr>
                        <a:t>Oral Blending and Segmenting</a:t>
                      </a:r>
                    </a:p>
                    <a:p>
                      <a:pPr marL="0" marR="0" indent="0" algn="ctr" defTabSz="914400" rtl="0" eaLnBrk="1" fontAlgn="auto" latinLnBrk="0" hangingPunct="1">
                        <a:lnSpc>
                          <a:spcPct val="107000"/>
                        </a:lnSpc>
                        <a:spcBef>
                          <a:spcPts val="0"/>
                        </a:spcBef>
                        <a:spcAft>
                          <a:spcPts val="800"/>
                        </a:spcAft>
                        <a:buClrTx/>
                        <a:buSzTx/>
                        <a:buFontTx/>
                        <a:buNone/>
                        <a:tabLst/>
                        <a:defRPr/>
                      </a:pPr>
                      <a:endParaRPr lang="en-GB" sz="800" b="1" kern="1200" baseline="0" dirty="0" smtClean="0">
                        <a:solidFill>
                          <a:schemeClr val="tx1"/>
                        </a:solidFill>
                        <a:effectLst/>
                        <a:latin typeface="+mn-lt"/>
                        <a:ea typeface="+mn-ea"/>
                        <a:cs typeface="Amatic SC" panose="00000500000000000000" pitchFamily="2" charset="-79"/>
                      </a:endParaRPr>
                    </a:p>
                    <a:p>
                      <a:pPr marL="0" marR="0" indent="0" algn="ctr" defTabSz="914400" rtl="0" eaLnBrk="1" fontAlgn="auto" latinLnBrk="0" hangingPunct="1">
                        <a:lnSpc>
                          <a:spcPct val="107000"/>
                        </a:lnSpc>
                        <a:spcBef>
                          <a:spcPts val="0"/>
                        </a:spcBef>
                        <a:spcAft>
                          <a:spcPts val="800"/>
                        </a:spcAft>
                        <a:buClrTx/>
                        <a:buSzTx/>
                        <a:buFontTx/>
                        <a:buNone/>
                        <a:tabLst/>
                        <a:defRPr/>
                      </a:pPr>
                      <a:r>
                        <a:rPr lang="en-GB" sz="800" b="1" kern="1200" baseline="0" dirty="0" smtClean="0">
                          <a:solidFill>
                            <a:schemeClr val="tx1"/>
                          </a:solidFill>
                          <a:effectLst/>
                          <a:latin typeface="+mn-lt"/>
                          <a:ea typeface="+mn-ea"/>
                          <a:cs typeface="Amatic SC" panose="00000500000000000000" pitchFamily="2" charset="-79"/>
                        </a:rPr>
                        <a:t>Aspect 1 – Environmental sounds</a:t>
                      </a:r>
                      <a:endParaRPr lang="en-US" sz="800" dirty="0" smtClean="0">
                        <a:solidFill>
                          <a:schemeClr val="tx1"/>
                        </a:solidFill>
                      </a:endParaRPr>
                    </a:p>
                    <a:p>
                      <a:pPr algn="ctr">
                        <a:lnSpc>
                          <a:spcPct val="107000"/>
                        </a:lnSpc>
                        <a:spcAft>
                          <a:spcPts val="800"/>
                        </a:spcAft>
                      </a:pPr>
                      <a:endParaRPr lang="en-GB" sz="800" dirty="0">
                        <a:solidFill>
                          <a:schemeClr val="tx1"/>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xmlns="" val="3474909330"/>
                  </a:ext>
                </a:extLst>
              </a:tr>
            </a:tbl>
          </a:graphicData>
        </a:graphic>
      </p:graphicFrame>
    </p:spTree>
    <p:extLst>
      <p:ext uri="{BB962C8B-B14F-4D97-AF65-F5344CB8AC3E}">
        <p14:creationId xmlns:p14="http://schemas.microsoft.com/office/powerpoint/2010/main" val="41376876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53FE212D-BFC9-4D6B-BB25-2170A4F1783E}"/>
              </a:ext>
            </a:extLst>
          </p:cNvPr>
          <p:cNvSpPr txBox="1">
            <a:spLocks/>
          </p:cNvSpPr>
          <p:nvPr/>
        </p:nvSpPr>
        <p:spPr>
          <a:xfrm>
            <a:off x="838200" y="-729843"/>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smtClean="0">
                <a:latin typeface="Amatic SC" panose="00000500000000000000" pitchFamily="2" charset="-79"/>
                <a:cs typeface="Amatic SC" panose="00000500000000000000" pitchFamily="2" charset="-79"/>
              </a:rPr>
              <a:t>Preschool </a:t>
            </a:r>
            <a:r>
              <a:rPr lang="en-US" sz="3600" dirty="0">
                <a:latin typeface="Amatic SC" panose="00000500000000000000" pitchFamily="2" charset="-79"/>
                <a:cs typeface="Amatic SC" panose="00000500000000000000" pitchFamily="2" charset="-79"/>
              </a:rPr>
              <a:t>Long Term Plan </a:t>
            </a:r>
            <a:endParaRPr lang="en-GB" sz="3600" dirty="0">
              <a:latin typeface="Amatic SC" panose="00000500000000000000" pitchFamily="2" charset="-79"/>
              <a:cs typeface="Amatic SC" panose="00000500000000000000" pitchFamily="2" charset="-79"/>
            </a:endParaRPr>
          </a:p>
        </p:txBody>
      </p:sp>
      <p:graphicFrame>
        <p:nvGraphicFramePr>
          <p:cNvPr id="3" name="Table 4">
            <a:extLst>
              <a:ext uri="{FF2B5EF4-FFF2-40B4-BE49-F238E27FC236}">
                <a16:creationId xmlns:a16="http://schemas.microsoft.com/office/drawing/2014/main" xmlns="" id="{C309D6EC-D8CA-42E0-9877-E82797564D7C}"/>
              </a:ext>
            </a:extLst>
          </p:cNvPr>
          <p:cNvGraphicFramePr>
            <a:graphicFrameLocks noGrp="1"/>
          </p:cNvGraphicFramePr>
          <p:nvPr>
            <p:extLst>
              <p:ext uri="{D42A27DB-BD31-4B8C-83A1-F6EECF244321}">
                <p14:modId xmlns:p14="http://schemas.microsoft.com/office/powerpoint/2010/main" val="2334282289"/>
              </p:ext>
            </p:extLst>
          </p:nvPr>
        </p:nvGraphicFramePr>
        <p:xfrm>
          <a:off x="366318" y="738067"/>
          <a:ext cx="11459364" cy="3040237"/>
        </p:xfrm>
        <a:graphic>
          <a:graphicData uri="http://schemas.openxmlformats.org/drawingml/2006/table">
            <a:tbl>
              <a:tblPr firstRow="1" bandRow="1">
                <a:tableStyleId>{5C22544A-7EE6-4342-B048-85BDC9FD1C3A}</a:tableStyleId>
              </a:tblPr>
              <a:tblGrid>
                <a:gridCol w="1637052">
                  <a:extLst>
                    <a:ext uri="{9D8B030D-6E8A-4147-A177-3AD203B41FA5}">
                      <a16:colId xmlns:a16="http://schemas.microsoft.com/office/drawing/2014/main" xmlns="" val="385991600"/>
                    </a:ext>
                  </a:extLst>
                </a:gridCol>
                <a:gridCol w="1637052">
                  <a:extLst>
                    <a:ext uri="{9D8B030D-6E8A-4147-A177-3AD203B41FA5}">
                      <a16:colId xmlns:a16="http://schemas.microsoft.com/office/drawing/2014/main" xmlns="" val="2865123548"/>
                    </a:ext>
                  </a:extLst>
                </a:gridCol>
                <a:gridCol w="1637052">
                  <a:extLst>
                    <a:ext uri="{9D8B030D-6E8A-4147-A177-3AD203B41FA5}">
                      <a16:colId xmlns:a16="http://schemas.microsoft.com/office/drawing/2014/main" xmlns="" val="872926247"/>
                    </a:ext>
                  </a:extLst>
                </a:gridCol>
                <a:gridCol w="1637052">
                  <a:extLst>
                    <a:ext uri="{9D8B030D-6E8A-4147-A177-3AD203B41FA5}">
                      <a16:colId xmlns:a16="http://schemas.microsoft.com/office/drawing/2014/main" xmlns="" val="1315738151"/>
                    </a:ext>
                  </a:extLst>
                </a:gridCol>
                <a:gridCol w="1637052">
                  <a:extLst>
                    <a:ext uri="{9D8B030D-6E8A-4147-A177-3AD203B41FA5}">
                      <a16:colId xmlns:a16="http://schemas.microsoft.com/office/drawing/2014/main" xmlns="" val="2709165749"/>
                    </a:ext>
                  </a:extLst>
                </a:gridCol>
                <a:gridCol w="1637052">
                  <a:extLst>
                    <a:ext uri="{9D8B030D-6E8A-4147-A177-3AD203B41FA5}">
                      <a16:colId xmlns:a16="http://schemas.microsoft.com/office/drawing/2014/main" xmlns="" val="2335150482"/>
                    </a:ext>
                  </a:extLst>
                </a:gridCol>
                <a:gridCol w="1637052">
                  <a:extLst>
                    <a:ext uri="{9D8B030D-6E8A-4147-A177-3AD203B41FA5}">
                      <a16:colId xmlns:a16="http://schemas.microsoft.com/office/drawing/2014/main" xmlns="" val="4046203905"/>
                    </a:ext>
                  </a:extLst>
                </a:gridCol>
              </a:tblGrid>
              <a:tr h="407800">
                <a:tc>
                  <a:txBody>
                    <a:bodyPr/>
                    <a:lstStyle/>
                    <a:p>
                      <a:pPr algn="ctr"/>
                      <a:endParaRPr lang="en-GB"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Autumn 1</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dirty="0">
                          <a:solidFill>
                            <a:schemeClr val="bg1">
                              <a:lumMod val="50000"/>
                            </a:schemeClr>
                          </a:solidFill>
                          <a:latin typeface="Amatic SC" panose="00000500000000000000" pitchFamily="2" charset="-79"/>
                          <a:cs typeface="Amatic SC" panose="00000500000000000000" pitchFamily="2" charset="-79"/>
                        </a:rPr>
                        <a:t>Autumn 2</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Spring 1</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Spring 2</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Summer 1</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Summer 2</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xmlns="" val="1913285939"/>
                  </a:ext>
                </a:extLst>
              </a:tr>
              <a:tr h="422123">
                <a:tc>
                  <a:txBody>
                    <a:bodyPr/>
                    <a:lstStyle/>
                    <a:p>
                      <a:pPr algn="ctr"/>
                      <a:r>
                        <a:rPr lang="en-US" sz="2000" b="0" dirty="0">
                          <a:latin typeface="Amatic SC" panose="00000500000000000000" pitchFamily="2" charset="-79"/>
                          <a:cs typeface="Amatic SC" panose="00000500000000000000" pitchFamily="2" charset="-79"/>
                        </a:rPr>
                        <a:t>General Themes </a:t>
                      </a:r>
                      <a:endParaRPr lang="en-GB" sz="20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2000" dirty="0">
                          <a:latin typeface="Amatic SC" panose="00000500000000000000" pitchFamily="2" charset="-79"/>
                          <a:cs typeface="Amatic SC" panose="00000500000000000000" pitchFamily="2" charset="-79"/>
                        </a:rPr>
                        <a:t>All About 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smtClean="0">
                          <a:latin typeface="Amatic SC" panose="00000500000000000000" pitchFamily="2" charset="-79"/>
                          <a:cs typeface="Amatic SC" panose="00000500000000000000" pitchFamily="2" charset="-79"/>
                        </a:rPr>
                        <a:t>Autumn</a:t>
                      </a: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2000" dirty="0" smtClean="0">
                          <a:latin typeface="Amatic SC" panose="00000500000000000000" pitchFamily="2" charset="-79"/>
                          <a:cs typeface="Amatic SC" panose="00000500000000000000" pitchFamily="2" charset="-79"/>
                        </a:rPr>
                        <a:t>Traditional</a:t>
                      </a:r>
                      <a:r>
                        <a:rPr lang="en-US" sz="2000" baseline="0" dirty="0" smtClean="0">
                          <a:latin typeface="Amatic SC" panose="00000500000000000000" pitchFamily="2" charset="-79"/>
                          <a:cs typeface="Amatic SC" panose="00000500000000000000" pitchFamily="2" charset="-79"/>
                        </a:rPr>
                        <a:t> Tales</a:t>
                      </a: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smtClean="0">
                          <a:latin typeface="Amatic SC" panose="00000500000000000000" pitchFamily="2" charset="-79"/>
                          <a:cs typeface="Amatic SC" panose="00000500000000000000" pitchFamily="2" charset="-79"/>
                        </a:rPr>
                        <a:t>Growing</a:t>
                      </a: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2000" dirty="0" smtClean="0">
                          <a:latin typeface="Amatic SC" panose="00000500000000000000" pitchFamily="2" charset="-79"/>
                          <a:cs typeface="Amatic SC" panose="00000500000000000000" pitchFamily="2" charset="-79"/>
                        </a:rPr>
                        <a:t>Mini Beasts</a:t>
                      </a: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smtClean="0">
                          <a:latin typeface="Amatic SC" panose="00000500000000000000" pitchFamily="2" charset="-79"/>
                          <a:cs typeface="Amatic SC" panose="00000500000000000000" pitchFamily="2" charset="-79"/>
                        </a:rPr>
                        <a:t>The Sea</a:t>
                      </a: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xmlns="" val="2272033691"/>
                  </a:ext>
                </a:extLst>
              </a:tr>
              <a:tr h="1978034">
                <a:tc>
                  <a:txBody>
                    <a:bodyPr/>
                    <a:lstStyle/>
                    <a:p>
                      <a:pPr algn="ctr"/>
                      <a:r>
                        <a:rPr lang="en-US" sz="3600" b="0" dirty="0">
                          <a:latin typeface="Amatic SC" panose="00000500000000000000" pitchFamily="2" charset="-79"/>
                          <a:cs typeface="Amatic SC" panose="00000500000000000000" pitchFamily="2" charset="-79"/>
                        </a:rPr>
                        <a:t>Writing </a:t>
                      </a:r>
                    </a:p>
                    <a:p>
                      <a:pPr algn="ctr"/>
                      <a:endParaRPr lang="en-US" sz="3600" b="0" dirty="0">
                        <a:latin typeface="Amatic SC" panose="00000500000000000000" pitchFamily="2" charset="-79"/>
                        <a:cs typeface="Amatic SC" panose="00000500000000000000" pitchFamily="2" charset="-79"/>
                      </a:endParaRPr>
                    </a:p>
                    <a:p>
                      <a:pPr algn="ctr"/>
                      <a:endParaRPr lang="en-US" sz="1800" b="0" dirty="0">
                        <a:latin typeface="Amatic SC" panose="00000500000000000000" pitchFamily="2" charset="-79"/>
                        <a:cs typeface="Amatic SC" panose="00000500000000000000" pitchFamily="2" charset="-79"/>
                      </a:endParaRPr>
                    </a:p>
                    <a:p>
                      <a:pPr algn="ctr"/>
                      <a:endParaRPr lang="en-US" sz="18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lang="en-GB" sz="1100" b="1" kern="1200" dirty="0">
                          <a:solidFill>
                            <a:schemeClr val="tx1"/>
                          </a:solidFill>
                          <a:effectLst/>
                          <a:latin typeface="+mn-lt"/>
                          <a:ea typeface="+mn-ea"/>
                          <a:cs typeface="Amatic SC" panose="00000500000000000000" pitchFamily="2" charset="-79"/>
                        </a:rPr>
                        <a:t>Texts as a Stimulus:</a:t>
                      </a:r>
                    </a:p>
                    <a:p>
                      <a:pPr marL="0" marR="0" lvl="0" indent="0" algn="ctr" defTabSz="914400" rtl="0" eaLnBrk="1" fontAlgn="base" latinLnBrk="0" hangingPunct="1">
                        <a:lnSpc>
                          <a:spcPct val="100000"/>
                        </a:lnSpc>
                        <a:spcBef>
                          <a:spcPts val="0"/>
                        </a:spcBef>
                        <a:spcAft>
                          <a:spcPts val="0"/>
                        </a:spcAft>
                        <a:buClrTx/>
                        <a:buSzTx/>
                        <a:buFontTx/>
                        <a:buNone/>
                        <a:tabLst/>
                        <a:defRPr/>
                      </a:pPr>
                      <a:r>
                        <a:rPr lang="en-GB" sz="1100" kern="1200" dirty="0">
                          <a:solidFill>
                            <a:schemeClr val="tx1"/>
                          </a:solidFill>
                          <a:effectLst/>
                          <a:latin typeface="+mn-lt"/>
                          <a:ea typeface="+mn-ea"/>
                          <a:cs typeface="Amatic SC" panose="00000500000000000000" pitchFamily="2" charset="-79"/>
                        </a:rPr>
                        <a:t>Nursery Rhymes</a:t>
                      </a:r>
                    </a:p>
                    <a:p>
                      <a:pPr marL="0" marR="0" lvl="0" indent="0" algn="ctr" defTabSz="914400" rtl="0" eaLnBrk="1" fontAlgn="base" latinLnBrk="0" hangingPunct="1">
                        <a:lnSpc>
                          <a:spcPct val="100000"/>
                        </a:lnSpc>
                        <a:spcBef>
                          <a:spcPts val="0"/>
                        </a:spcBef>
                        <a:spcAft>
                          <a:spcPts val="0"/>
                        </a:spcAft>
                        <a:buClrTx/>
                        <a:buSzTx/>
                        <a:buFontTx/>
                        <a:buNone/>
                        <a:tabLst/>
                        <a:defRPr/>
                      </a:pPr>
                      <a:r>
                        <a:rPr lang="en-GB" sz="1100" kern="1200" dirty="0" smtClean="0">
                          <a:solidFill>
                            <a:schemeClr val="bg1">
                              <a:lumMod val="50000"/>
                            </a:schemeClr>
                          </a:solidFill>
                          <a:effectLst/>
                          <a:latin typeface="+mn-lt"/>
                          <a:ea typeface="+mn-ea"/>
                          <a:cs typeface="Amatic SC" panose="00000500000000000000" pitchFamily="2" charset="-79"/>
                        </a:rPr>
                        <a:t>Goat Goes</a:t>
                      </a:r>
                      <a:r>
                        <a:rPr lang="en-GB" sz="1100" kern="1200" baseline="0" dirty="0" smtClean="0">
                          <a:solidFill>
                            <a:schemeClr val="bg1">
                              <a:lumMod val="50000"/>
                            </a:schemeClr>
                          </a:solidFill>
                          <a:effectLst/>
                          <a:latin typeface="+mn-lt"/>
                          <a:ea typeface="+mn-ea"/>
                          <a:cs typeface="Amatic SC" panose="00000500000000000000" pitchFamily="2" charset="-79"/>
                        </a:rPr>
                        <a:t> to School</a:t>
                      </a:r>
                      <a:endParaRPr lang="en-GB" sz="1100" kern="1200" dirty="0">
                        <a:solidFill>
                          <a:schemeClr val="bg1">
                            <a:lumMod val="50000"/>
                          </a:schemeClr>
                        </a:solidFill>
                        <a:effectLst/>
                        <a:latin typeface="+mn-lt"/>
                        <a:ea typeface="+mn-ea"/>
                        <a:cs typeface="Amatic SC" panose="00000500000000000000" pitchFamily="2" charset="-79"/>
                      </a:endParaRPr>
                    </a:p>
                    <a:p>
                      <a:pPr marL="0" marR="0" lvl="0" indent="0" algn="l" defTabSz="914400" rtl="0" eaLnBrk="1" fontAlgn="base" latinLnBrk="0" hangingPunct="1">
                        <a:lnSpc>
                          <a:spcPct val="100000"/>
                        </a:lnSpc>
                        <a:spcBef>
                          <a:spcPts val="0"/>
                        </a:spcBef>
                        <a:spcAft>
                          <a:spcPts val="0"/>
                        </a:spcAft>
                        <a:buClrTx/>
                        <a:buSzTx/>
                        <a:buFontTx/>
                        <a:buNone/>
                        <a:tabLst/>
                        <a:defRPr/>
                      </a:pPr>
                      <a:endParaRPr lang="en-GB" sz="1100" kern="1200" dirty="0">
                        <a:solidFill>
                          <a:schemeClr val="bg1">
                            <a:lumMod val="50000"/>
                          </a:schemeClr>
                        </a:solidFill>
                        <a:effectLst/>
                        <a:latin typeface="+mn-lt"/>
                        <a:ea typeface="+mn-ea"/>
                        <a:cs typeface="Amatic SC" panose="00000500000000000000" pitchFamily="2" charset="-79"/>
                      </a:endParaRPr>
                    </a:p>
                    <a:p>
                      <a:pPr marL="0" marR="0" lvl="0" indent="0" algn="ctr" defTabSz="914400" rtl="0" eaLnBrk="1" fontAlgn="base" latinLnBrk="0" hangingPunct="1">
                        <a:lnSpc>
                          <a:spcPct val="100000"/>
                        </a:lnSpc>
                        <a:spcBef>
                          <a:spcPts val="0"/>
                        </a:spcBef>
                        <a:spcAft>
                          <a:spcPts val="0"/>
                        </a:spcAft>
                        <a:buClrTx/>
                        <a:buSzTx/>
                        <a:buFontTx/>
                        <a:buNone/>
                        <a:tabLst/>
                        <a:defRPr/>
                      </a:pPr>
                      <a:r>
                        <a:rPr lang="en-GB" sz="1100" kern="1200" dirty="0" smtClean="0">
                          <a:solidFill>
                            <a:schemeClr val="tx1"/>
                          </a:solidFill>
                          <a:effectLst/>
                          <a:latin typeface="+mn-lt"/>
                          <a:ea typeface="+mn-ea"/>
                          <a:cs typeface="Amatic SC" panose="00000500000000000000" pitchFamily="2" charset="-79"/>
                        </a:rPr>
                        <a:t>Enjoys drawing freely</a:t>
                      </a:r>
                    </a:p>
                    <a:p>
                      <a:pPr marL="0" marR="0" lvl="0" indent="0" algn="ctr" defTabSz="914400" rtl="0" eaLnBrk="1" fontAlgn="base" latinLnBrk="0" hangingPunct="1">
                        <a:lnSpc>
                          <a:spcPct val="100000"/>
                        </a:lnSpc>
                        <a:spcBef>
                          <a:spcPts val="0"/>
                        </a:spcBef>
                        <a:spcAft>
                          <a:spcPts val="0"/>
                        </a:spcAft>
                        <a:buClrTx/>
                        <a:buSzTx/>
                        <a:buFontTx/>
                        <a:buNone/>
                        <a:tabLst/>
                        <a:defRPr/>
                      </a:pPr>
                      <a:endParaRPr lang="en-GB" sz="1100" kern="1200" dirty="0" smtClean="0">
                        <a:solidFill>
                          <a:schemeClr val="tx1"/>
                        </a:solidFill>
                        <a:effectLst/>
                        <a:latin typeface="+mn-lt"/>
                        <a:ea typeface="+mn-ea"/>
                        <a:cs typeface="Amatic SC" panose="00000500000000000000" pitchFamily="2" charset="-79"/>
                      </a:endParaRPr>
                    </a:p>
                    <a:p>
                      <a:pPr marL="0" marR="0" lvl="0" indent="0" algn="ctr" defTabSz="914400" rtl="0" eaLnBrk="1" fontAlgn="base" latinLnBrk="0" hangingPunct="1">
                        <a:lnSpc>
                          <a:spcPct val="100000"/>
                        </a:lnSpc>
                        <a:spcBef>
                          <a:spcPts val="0"/>
                        </a:spcBef>
                        <a:spcAft>
                          <a:spcPts val="0"/>
                        </a:spcAft>
                        <a:buClrTx/>
                        <a:buSzTx/>
                        <a:buFontTx/>
                        <a:buNone/>
                        <a:tabLst/>
                        <a:defRPr/>
                      </a:pPr>
                      <a:endParaRPr lang="en-GB" sz="1100" kern="1200" dirty="0">
                        <a:solidFill>
                          <a:schemeClr val="tx1"/>
                        </a:solidFill>
                        <a:effectLst/>
                        <a:latin typeface="+mn-lt"/>
                        <a:ea typeface="+mn-ea"/>
                        <a:cs typeface="Amatic SC" panose="00000500000000000000" pitchFamily="2" charset="-79"/>
                      </a:endParaRPr>
                    </a:p>
                    <a:p>
                      <a:pPr marL="0" marR="0" lvl="0" indent="0" algn="ctr" defTabSz="914400" rtl="0" eaLnBrk="1" fontAlgn="base" latinLnBrk="0" hangingPunct="1">
                        <a:lnSpc>
                          <a:spcPct val="100000"/>
                        </a:lnSpc>
                        <a:spcBef>
                          <a:spcPts val="0"/>
                        </a:spcBef>
                        <a:spcAft>
                          <a:spcPts val="0"/>
                        </a:spcAft>
                        <a:buClrTx/>
                        <a:buSzTx/>
                        <a:buFontTx/>
                        <a:buNone/>
                        <a:tabLst/>
                        <a:defRPr/>
                      </a:pPr>
                      <a:endParaRPr lang="en-GB" sz="1100" kern="1200" dirty="0">
                        <a:solidFill>
                          <a:schemeClr val="tx1"/>
                        </a:solidFill>
                        <a:effectLst/>
                        <a:latin typeface="+mn-lt"/>
                        <a:ea typeface="+mn-ea"/>
                        <a:cs typeface="Amatic SC" panose="00000500000000000000" pitchFamily="2" charset="-79"/>
                      </a:endParaRPr>
                    </a:p>
                    <a:p>
                      <a:pPr marL="0" marR="0" lvl="0" indent="0" algn="ctr" defTabSz="914400" rtl="0" eaLnBrk="1" fontAlgn="base" latinLnBrk="0" hangingPunct="1">
                        <a:lnSpc>
                          <a:spcPct val="100000"/>
                        </a:lnSpc>
                        <a:spcBef>
                          <a:spcPts val="0"/>
                        </a:spcBef>
                        <a:spcAft>
                          <a:spcPts val="0"/>
                        </a:spcAft>
                        <a:buClrTx/>
                        <a:buSzTx/>
                        <a:buFontTx/>
                        <a:buNone/>
                        <a:tabLst/>
                        <a:defRPr/>
                      </a:pPr>
                      <a:endParaRPr lang="en-GB" sz="1100" kern="1200" dirty="0">
                        <a:solidFill>
                          <a:schemeClr val="tx1"/>
                        </a:solidFill>
                        <a:effectLst/>
                        <a:latin typeface="+mn-lt"/>
                        <a:ea typeface="+mn-ea"/>
                        <a:cs typeface="Amatic SC" panose="00000500000000000000" pitchFamily="2" charset="-79"/>
                      </a:endParaRPr>
                    </a:p>
                    <a:p>
                      <a:pPr marL="0" marR="0" lvl="0" indent="0" algn="ctr" defTabSz="914400" rtl="0" eaLnBrk="1" fontAlgn="base" latinLnBrk="0" hangingPunct="1">
                        <a:lnSpc>
                          <a:spcPct val="100000"/>
                        </a:lnSpc>
                        <a:spcBef>
                          <a:spcPts val="0"/>
                        </a:spcBef>
                        <a:spcAft>
                          <a:spcPts val="0"/>
                        </a:spcAft>
                        <a:buClrTx/>
                        <a:buSzTx/>
                        <a:buFontTx/>
                        <a:buNone/>
                        <a:tabLst/>
                        <a:defRPr/>
                      </a:pPr>
                      <a:endParaRPr lang="en-GB" sz="1100" kern="1200" dirty="0">
                        <a:solidFill>
                          <a:schemeClr val="tx1"/>
                        </a:solidFill>
                        <a:effectLst/>
                        <a:latin typeface="+mn-lt"/>
                        <a:ea typeface="+mn-ea"/>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GB" sz="1100" b="1" kern="1200" dirty="0">
                          <a:solidFill>
                            <a:schemeClr val="tx1"/>
                          </a:solidFill>
                          <a:effectLst/>
                          <a:latin typeface="+mn-lt"/>
                          <a:ea typeface="+mn-ea"/>
                          <a:cs typeface="Amatic SC" panose="00000500000000000000" pitchFamily="2" charset="-79"/>
                        </a:rPr>
                        <a:t>Texts as a Stimulus:</a:t>
                      </a:r>
                    </a:p>
                    <a:p>
                      <a:pPr algn="ctr">
                        <a:lnSpc>
                          <a:spcPct val="107000"/>
                        </a:lnSpc>
                        <a:spcAft>
                          <a:spcPts val="800"/>
                        </a:spcAft>
                      </a:pPr>
                      <a:r>
                        <a:rPr lang="en-GB" sz="1100" dirty="0" smtClean="0">
                          <a:solidFill>
                            <a:schemeClr val="bg1">
                              <a:lumMod val="50000"/>
                            </a:schemeClr>
                          </a:solidFill>
                          <a:effectLst/>
                          <a:latin typeface="+mn-lt"/>
                          <a:ea typeface="Calibri" panose="020F0502020204030204" pitchFamily="34" charset="0"/>
                          <a:cs typeface="Amatic SC" panose="00000500000000000000" pitchFamily="2" charset="-79"/>
                        </a:rPr>
                        <a:t>Owl Babies</a:t>
                      </a:r>
                    </a:p>
                    <a:p>
                      <a:pPr algn="ctr">
                        <a:lnSpc>
                          <a:spcPct val="107000"/>
                        </a:lnSpc>
                        <a:spcAft>
                          <a:spcPts val="800"/>
                        </a:spcAft>
                      </a:pPr>
                      <a:endParaRPr lang="en-GB" sz="1100" dirty="0" smtClean="0">
                        <a:solidFill>
                          <a:schemeClr val="bg1">
                            <a:lumMod val="50000"/>
                          </a:schemeClr>
                        </a:solidFill>
                        <a:effectLst/>
                        <a:latin typeface="+mn-lt"/>
                        <a:ea typeface="Calibri" panose="020F0502020204030204" pitchFamily="34" charset="0"/>
                        <a:cs typeface="Amatic SC" panose="00000500000000000000" pitchFamily="2" charset="-79"/>
                      </a:endParaRPr>
                    </a:p>
                    <a:p>
                      <a:pPr algn="ctr">
                        <a:lnSpc>
                          <a:spcPct val="107000"/>
                        </a:lnSpc>
                        <a:spcAft>
                          <a:spcPts val="800"/>
                        </a:spcAft>
                      </a:pPr>
                      <a:r>
                        <a:rPr lang="en-GB" sz="1100" dirty="0" smtClean="0">
                          <a:solidFill>
                            <a:schemeClr val="bg1">
                              <a:lumMod val="50000"/>
                            </a:schemeClr>
                          </a:solidFill>
                          <a:effectLst/>
                          <a:latin typeface="+mn-lt"/>
                          <a:ea typeface="Calibri" panose="020F0502020204030204" pitchFamily="34" charset="0"/>
                          <a:cs typeface="Amatic SC" panose="00000500000000000000" pitchFamily="2" charset="-79"/>
                        </a:rPr>
                        <a:t>Add meanings to some drawings.</a:t>
                      </a:r>
                    </a:p>
                    <a:p>
                      <a:pPr algn="ctr">
                        <a:lnSpc>
                          <a:spcPct val="107000"/>
                        </a:lnSpc>
                        <a:spcAft>
                          <a:spcPts val="800"/>
                        </a:spcAft>
                      </a:pPr>
                      <a:endParaRPr lang="en-GB" sz="1100" dirty="0">
                        <a:solidFill>
                          <a:schemeClr val="bg1">
                            <a:lumMod val="50000"/>
                          </a:schemeClr>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GB" sz="1100" b="1" kern="1200" dirty="0">
                          <a:solidFill>
                            <a:schemeClr val="tx1"/>
                          </a:solidFill>
                          <a:effectLst/>
                          <a:latin typeface="+mn-lt"/>
                          <a:ea typeface="+mn-ea"/>
                          <a:cs typeface="Amatic SC" panose="00000500000000000000" pitchFamily="2" charset="-79"/>
                        </a:rPr>
                        <a:t>Texts as a Stimulus:</a:t>
                      </a:r>
                    </a:p>
                    <a:p>
                      <a:pPr marL="0" marR="0" lvl="0" indent="0" algn="ctr" defTabSz="914400" rtl="0" eaLnBrk="1" fontAlgn="auto" latinLnBrk="0" hangingPunct="1">
                        <a:lnSpc>
                          <a:spcPct val="107000"/>
                        </a:lnSpc>
                        <a:spcBef>
                          <a:spcPts val="0"/>
                        </a:spcBef>
                        <a:spcAft>
                          <a:spcPts val="0"/>
                        </a:spcAft>
                        <a:buClrTx/>
                        <a:buSzTx/>
                        <a:buFontTx/>
                        <a:buNone/>
                        <a:tabLst/>
                        <a:defRPr/>
                      </a:pPr>
                      <a:r>
                        <a:rPr lang="en-US" sz="1100" dirty="0" smtClean="0">
                          <a:latin typeface="+mn-lt"/>
                        </a:rPr>
                        <a:t>Jaspers Beanstalk</a:t>
                      </a:r>
                    </a:p>
                    <a:p>
                      <a:pPr marL="0" marR="0" lvl="0" indent="0" algn="ctr" defTabSz="914400" rtl="0" eaLnBrk="1" fontAlgn="auto" latinLnBrk="0" hangingPunct="1">
                        <a:lnSpc>
                          <a:spcPct val="107000"/>
                        </a:lnSpc>
                        <a:spcBef>
                          <a:spcPts val="0"/>
                        </a:spcBef>
                        <a:spcAft>
                          <a:spcPts val="0"/>
                        </a:spcAft>
                        <a:buClrTx/>
                        <a:buSzTx/>
                        <a:buFontTx/>
                        <a:buNone/>
                        <a:tabLst/>
                        <a:defRPr/>
                      </a:pPr>
                      <a:endParaRPr lang="en-US" sz="1100" dirty="0" smtClean="0">
                        <a:latin typeface="+mn-lt"/>
                      </a:endParaRPr>
                    </a:p>
                    <a:p>
                      <a:pPr marL="0" marR="0" lvl="0" indent="0" algn="ctr" defTabSz="914400" rtl="0" eaLnBrk="1" fontAlgn="auto" latinLnBrk="0" hangingPunct="1">
                        <a:lnSpc>
                          <a:spcPct val="107000"/>
                        </a:lnSpc>
                        <a:spcBef>
                          <a:spcPts val="0"/>
                        </a:spcBef>
                        <a:spcAft>
                          <a:spcPts val="0"/>
                        </a:spcAft>
                        <a:buClrTx/>
                        <a:buSzTx/>
                        <a:buFontTx/>
                        <a:buNone/>
                        <a:tabLst/>
                        <a:defRPr/>
                      </a:pPr>
                      <a:endParaRPr lang="en-US" sz="1100" dirty="0" smtClean="0">
                        <a:latin typeface="+mn-lt"/>
                      </a:endParaRPr>
                    </a:p>
                    <a:p>
                      <a:pPr marL="0" marR="0" lvl="0" indent="0" algn="ctr" defTabSz="914400" rtl="0" eaLnBrk="1" fontAlgn="auto" latinLnBrk="0" hangingPunct="1">
                        <a:lnSpc>
                          <a:spcPct val="107000"/>
                        </a:lnSpc>
                        <a:spcBef>
                          <a:spcPts val="0"/>
                        </a:spcBef>
                        <a:spcAft>
                          <a:spcPts val="0"/>
                        </a:spcAft>
                        <a:buClrTx/>
                        <a:buSzTx/>
                        <a:buFontTx/>
                        <a:buNone/>
                        <a:tabLst/>
                        <a:defRPr/>
                      </a:pPr>
                      <a:r>
                        <a:rPr lang="en-US" sz="1100" dirty="0" smtClean="0">
                          <a:latin typeface="+mn-lt"/>
                        </a:rPr>
                        <a:t>Make</a:t>
                      </a:r>
                      <a:r>
                        <a:rPr lang="en-US" sz="1100" baseline="0" dirty="0" smtClean="0">
                          <a:latin typeface="+mn-lt"/>
                        </a:rPr>
                        <a:t> marks which represent their name.</a:t>
                      </a:r>
                      <a:endParaRPr lang="en-US" sz="1100" dirty="0" smtClean="0">
                        <a:latin typeface="+mn-l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GB" sz="1100" b="1" kern="1200" dirty="0">
                          <a:solidFill>
                            <a:schemeClr val="tx1"/>
                          </a:solidFill>
                          <a:effectLst/>
                          <a:latin typeface="+mn-lt"/>
                          <a:ea typeface="+mn-ea"/>
                          <a:cs typeface="Amatic SC" panose="00000500000000000000" pitchFamily="2" charset="-79"/>
                        </a:rPr>
                        <a:t>Texts as a Stimulus</a:t>
                      </a:r>
                      <a:r>
                        <a:rPr lang="en-GB" sz="1100" b="1" kern="1200" dirty="0" smtClean="0">
                          <a:solidFill>
                            <a:schemeClr val="tx1"/>
                          </a:solidFill>
                          <a:effectLst/>
                          <a:latin typeface="+mn-lt"/>
                          <a:ea typeface="+mn-ea"/>
                          <a:cs typeface="Amatic SC" panose="00000500000000000000" pitchFamily="2" charset="-79"/>
                        </a:rPr>
                        <a:t>:</a:t>
                      </a:r>
                    </a:p>
                    <a:p>
                      <a:pPr marL="0" marR="0" lvl="0" indent="0" algn="ctr" defTabSz="914400" rtl="0" eaLnBrk="1" fontAlgn="auto" latinLnBrk="0" hangingPunct="1">
                        <a:lnSpc>
                          <a:spcPct val="107000"/>
                        </a:lnSpc>
                        <a:spcBef>
                          <a:spcPts val="0"/>
                        </a:spcBef>
                        <a:spcAft>
                          <a:spcPts val="0"/>
                        </a:spcAft>
                        <a:buClrTx/>
                        <a:buSzTx/>
                        <a:buFontTx/>
                        <a:buNone/>
                        <a:tabLst/>
                        <a:defRPr/>
                      </a:pPr>
                      <a:r>
                        <a:rPr lang="en-GB" sz="1100" b="0" kern="1200" dirty="0" smtClean="0">
                          <a:solidFill>
                            <a:schemeClr val="tx1"/>
                          </a:solidFill>
                          <a:effectLst/>
                          <a:latin typeface="+mn-lt"/>
                          <a:ea typeface="+mn-ea"/>
                          <a:cs typeface="Amatic SC" panose="00000500000000000000" pitchFamily="2" charset="-79"/>
                        </a:rPr>
                        <a:t>Titch</a:t>
                      </a:r>
                      <a:endParaRPr lang="en-GB" sz="1100" b="0" kern="1200" dirty="0">
                        <a:solidFill>
                          <a:schemeClr val="tx1"/>
                        </a:solidFill>
                        <a:effectLst/>
                        <a:latin typeface="+mn-lt"/>
                        <a:ea typeface="+mn-ea"/>
                        <a:cs typeface="Amatic SC" panose="00000500000000000000" pitchFamily="2" charset="-79"/>
                      </a:endParaRPr>
                    </a:p>
                    <a:p>
                      <a:pPr algn="ctr">
                        <a:lnSpc>
                          <a:spcPct val="107000"/>
                        </a:lnSpc>
                        <a:spcAft>
                          <a:spcPts val="800"/>
                        </a:spcAft>
                      </a:pPr>
                      <a:r>
                        <a:rPr lang="en-US" sz="1100" baseline="0" dirty="0" smtClean="0">
                          <a:solidFill>
                            <a:schemeClr val="tx1"/>
                          </a:solidFill>
                          <a:effectLst/>
                          <a:latin typeface="+mn-lt"/>
                          <a:ea typeface="Calibri" panose="020F0502020204030204" pitchFamily="34" charset="0"/>
                          <a:cs typeface="Amatic SC" panose="00000500000000000000" pitchFamily="2" charset="-79"/>
                        </a:rPr>
                        <a:t>Use some knowledge of print/letters in their play.  For example shopping lists, cards, labels.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GB" sz="1100" b="1" kern="1200" dirty="0">
                          <a:solidFill>
                            <a:schemeClr val="tx1"/>
                          </a:solidFill>
                          <a:effectLst/>
                          <a:latin typeface="+mn-lt"/>
                          <a:ea typeface="+mn-ea"/>
                          <a:cs typeface="Amatic SC" panose="00000500000000000000" pitchFamily="2" charset="-79"/>
                        </a:rPr>
                        <a:t>Texts as a Stimulus:</a:t>
                      </a:r>
                    </a:p>
                    <a:p>
                      <a:pPr marL="0" marR="0" lvl="0" indent="0" algn="ctr" defTabSz="914400" rtl="0" eaLnBrk="1" fontAlgn="auto" latinLnBrk="0" hangingPunct="1">
                        <a:lnSpc>
                          <a:spcPct val="107000"/>
                        </a:lnSpc>
                        <a:spcBef>
                          <a:spcPts val="0"/>
                        </a:spcBef>
                        <a:spcAft>
                          <a:spcPts val="0"/>
                        </a:spcAft>
                        <a:buClrTx/>
                        <a:buSzTx/>
                        <a:buFontTx/>
                        <a:buNone/>
                        <a:tabLst/>
                        <a:defRPr/>
                      </a:pPr>
                      <a:r>
                        <a:rPr lang="en-US" sz="1100" dirty="0" smtClean="0">
                          <a:solidFill>
                            <a:schemeClr val="tx1"/>
                          </a:solidFill>
                          <a:effectLst/>
                          <a:latin typeface="+mn-lt"/>
                          <a:ea typeface="Calibri" panose="020F0502020204030204" pitchFamily="34" charset="0"/>
                          <a:cs typeface="Amatic SC" panose="00000500000000000000" pitchFamily="2" charset="-79"/>
                        </a:rPr>
                        <a:t>The</a:t>
                      </a:r>
                      <a:r>
                        <a:rPr lang="en-US" sz="1100" baseline="0" dirty="0" smtClean="0">
                          <a:solidFill>
                            <a:schemeClr val="tx1"/>
                          </a:solidFill>
                          <a:effectLst/>
                          <a:latin typeface="+mn-lt"/>
                          <a:ea typeface="Calibri" panose="020F0502020204030204" pitchFamily="34" charset="0"/>
                          <a:cs typeface="Amatic SC" panose="00000500000000000000" pitchFamily="2" charset="-79"/>
                        </a:rPr>
                        <a:t> Very Hungry Caterpillar</a:t>
                      </a:r>
                    </a:p>
                    <a:p>
                      <a:pPr marL="0" marR="0" lvl="0" indent="0" algn="ctr" defTabSz="914400" rtl="0" eaLnBrk="1" fontAlgn="auto" latinLnBrk="0" hangingPunct="1">
                        <a:lnSpc>
                          <a:spcPct val="107000"/>
                        </a:lnSpc>
                        <a:spcBef>
                          <a:spcPts val="0"/>
                        </a:spcBef>
                        <a:spcAft>
                          <a:spcPts val="0"/>
                        </a:spcAft>
                        <a:buClrTx/>
                        <a:buSzTx/>
                        <a:buFontTx/>
                        <a:buNone/>
                        <a:tabLst/>
                        <a:defRPr/>
                      </a:pPr>
                      <a:endParaRPr lang="en-GB" sz="1100" dirty="0" smtClean="0">
                        <a:solidFill>
                          <a:schemeClr val="tx1"/>
                        </a:solidFill>
                        <a:effectLst/>
                        <a:latin typeface="+mn-lt"/>
                        <a:ea typeface="Calibri" panose="020F0502020204030204" pitchFamily="34" charset="0"/>
                        <a:cs typeface="Amatic SC" panose="00000500000000000000" pitchFamily="2" charset="-79"/>
                      </a:endParaRPr>
                    </a:p>
                    <a:p>
                      <a:pPr marL="0" marR="0" lvl="0" indent="0" algn="ctr" defTabSz="914400" rtl="0" eaLnBrk="1" fontAlgn="auto" latinLnBrk="0" hangingPunct="1">
                        <a:lnSpc>
                          <a:spcPct val="107000"/>
                        </a:lnSpc>
                        <a:spcBef>
                          <a:spcPts val="0"/>
                        </a:spcBef>
                        <a:spcAft>
                          <a:spcPts val="0"/>
                        </a:spcAft>
                        <a:buClrTx/>
                        <a:buSzTx/>
                        <a:buFontTx/>
                        <a:buNone/>
                        <a:tabLst/>
                        <a:defRPr/>
                      </a:pPr>
                      <a:endParaRPr lang="en-GB" sz="1100" dirty="0" smtClean="0">
                        <a:solidFill>
                          <a:schemeClr val="tx1"/>
                        </a:solidFill>
                        <a:effectLst/>
                        <a:latin typeface="+mn-lt"/>
                        <a:ea typeface="Calibri" panose="020F0502020204030204" pitchFamily="34" charset="0"/>
                        <a:cs typeface="Amatic SC" panose="00000500000000000000" pitchFamily="2" charset="-79"/>
                      </a:endParaRPr>
                    </a:p>
                    <a:p>
                      <a:pPr marL="0" marR="0" lvl="0" indent="0" algn="ctr" defTabSz="914400" rtl="0" eaLnBrk="1" fontAlgn="auto" latinLnBrk="0" hangingPunct="1">
                        <a:lnSpc>
                          <a:spcPct val="107000"/>
                        </a:lnSpc>
                        <a:spcBef>
                          <a:spcPts val="0"/>
                        </a:spcBef>
                        <a:spcAft>
                          <a:spcPts val="0"/>
                        </a:spcAft>
                        <a:buClrTx/>
                        <a:buSzTx/>
                        <a:buFontTx/>
                        <a:buNone/>
                        <a:tabLst/>
                        <a:defRPr/>
                      </a:pPr>
                      <a:r>
                        <a:rPr lang="en-GB" sz="1100" dirty="0" smtClean="0">
                          <a:solidFill>
                            <a:schemeClr val="tx1"/>
                          </a:solidFill>
                          <a:effectLst/>
                          <a:latin typeface="+mn-lt"/>
                          <a:ea typeface="Calibri" panose="020F0502020204030204" pitchFamily="34" charset="0"/>
                          <a:cs typeface="Amatic SC" panose="00000500000000000000" pitchFamily="2" charset="-79"/>
                        </a:rPr>
                        <a:t>Write</a:t>
                      </a:r>
                      <a:r>
                        <a:rPr lang="en-GB" sz="1100" baseline="0" dirty="0" smtClean="0">
                          <a:solidFill>
                            <a:schemeClr val="tx1"/>
                          </a:solidFill>
                          <a:effectLst/>
                          <a:latin typeface="+mn-lt"/>
                          <a:ea typeface="Calibri" panose="020F0502020204030204" pitchFamily="34" charset="0"/>
                          <a:cs typeface="Amatic SC" panose="00000500000000000000" pitchFamily="2" charset="-79"/>
                        </a:rPr>
                        <a:t> some or all of their name.</a:t>
                      </a:r>
                      <a:endParaRPr lang="en-GB" sz="1100" dirty="0" smtClean="0">
                        <a:solidFill>
                          <a:schemeClr val="tx1"/>
                        </a:solidFill>
                        <a:effectLst/>
                        <a:latin typeface="+mn-lt"/>
                        <a:ea typeface="Calibri" panose="020F0502020204030204" pitchFamily="34" charset="0"/>
                        <a:cs typeface="Amatic SC" panose="00000500000000000000" pitchFamily="2" charset="-79"/>
                      </a:endParaRPr>
                    </a:p>
                    <a:p>
                      <a:pPr marL="0" marR="0" lvl="0" indent="0" algn="ctr" defTabSz="914400" rtl="0" eaLnBrk="1" fontAlgn="auto" latinLnBrk="0" hangingPunct="1">
                        <a:lnSpc>
                          <a:spcPct val="107000"/>
                        </a:lnSpc>
                        <a:spcBef>
                          <a:spcPts val="0"/>
                        </a:spcBef>
                        <a:spcAft>
                          <a:spcPts val="0"/>
                        </a:spcAft>
                        <a:buClrTx/>
                        <a:buSzTx/>
                        <a:buFontTx/>
                        <a:buNone/>
                        <a:tabLst/>
                        <a:defRPr/>
                      </a:pPr>
                      <a:r>
                        <a:rPr lang="en-GB" sz="1100" baseline="0" dirty="0" smtClean="0">
                          <a:solidFill>
                            <a:schemeClr val="tx1"/>
                          </a:solidFill>
                          <a:effectLst/>
                          <a:latin typeface="+mn-lt"/>
                          <a:ea typeface="Calibri" panose="020F0502020204030204" pitchFamily="34" charset="0"/>
                          <a:cs typeface="Amatic SC" panose="00000500000000000000" pitchFamily="2" charset="-79"/>
                        </a:rPr>
                        <a:t>.</a:t>
                      </a:r>
                    </a:p>
                    <a:p>
                      <a:pPr marL="0" marR="0" lvl="0" indent="0" algn="ctr" defTabSz="914400" rtl="0" eaLnBrk="1" fontAlgn="auto" latinLnBrk="0" hangingPunct="1">
                        <a:lnSpc>
                          <a:spcPct val="107000"/>
                        </a:lnSpc>
                        <a:spcBef>
                          <a:spcPts val="0"/>
                        </a:spcBef>
                        <a:spcAft>
                          <a:spcPts val="0"/>
                        </a:spcAft>
                        <a:buClrTx/>
                        <a:buSzTx/>
                        <a:buFontTx/>
                        <a:buNone/>
                        <a:tabLst/>
                        <a:defRPr/>
                      </a:pPr>
                      <a:endParaRPr lang="en-GB" sz="1100" baseline="0" dirty="0" smtClean="0">
                        <a:solidFill>
                          <a:schemeClr val="tx1"/>
                        </a:solidFill>
                        <a:effectLst/>
                        <a:latin typeface="+mn-lt"/>
                        <a:ea typeface="Calibri" panose="020F0502020204030204" pitchFamily="34" charset="0"/>
                        <a:cs typeface="Amatic SC" panose="00000500000000000000" pitchFamily="2" charset="-79"/>
                      </a:endParaRPr>
                    </a:p>
                    <a:p>
                      <a:pPr marL="0" marR="0" lvl="0" indent="0" algn="ctr" defTabSz="914400" rtl="0" eaLnBrk="1" fontAlgn="auto" latinLnBrk="0" hangingPunct="1">
                        <a:lnSpc>
                          <a:spcPct val="107000"/>
                        </a:lnSpc>
                        <a:spcBef>
                          <a:spcPts val="0"/>
                        </a:spcBef>
                        <a:spcAft>
                          <a:spcPts val="0"/>
                        </a:spcAft>
                        <a:buClrTx/>
                        <a:buSzTx/>
                        <a:buFontTx/>
                        <a:buNone/>
                        <a:tabLst/>
                        <a:defRPr/>
                      </a:pPr>
                      <a:endParaRPr lang="en-US" sz="1100" dirty="0">
                        <a:solidFill>
                          <a:schemeClr val="tx1"/>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GB" sz="1100" b="1" kern="1200" dirty="0">
                          <a:solidFill>
                            <a:schemeClr val="tx1"/>
                          </a:solidFill>
                          <a:effectLst/>
                          <a:latin typeface="+mn-lt"/>
                          <a:ea typeface="+mn-ea"/>
                          <a:cs typeface="Amatic SC" panose="00000500000000000000" pitchFamily="2" charset="-79"/>
                        </a:rPr>
                        <a:t>Texts as a Stimulus</a:t>
                      </a:r>
                      <a:r>
                        <a:rPr lang="en-GB" sz="1100" b="1" kern="1200" dirty="0" smtClean="0">
                          <a:solidFill>
                            <a:schemeClr val="tx1"/>
                          </a:solidFill>
                          <a:effectLst/>
                          <a:latin typeface="+mn-lt"/>
                          <a:ea typeface="+mn-ea"/>
                          <a:cs typeface="Amatic SC" panose="00000500000000000000" pitchFamily="2" charset="-79"/>
                        </a:rPr>
                        <a:t>:</a:t>
                      </a:r>
                    </a:p>
                    <a:p>
                      <a:pPr marL="0" marR="0" lvl="0" indent="0" algn="ctr" defTabSz="914400" rtl="0" eaLnBrk="1" fontAlgn="auto" latinLnBrk="0" hangingPunct="1">
                        <a:lnSpc>
                          <a:spcPct val="107000"/>
                        </a:lnSpc>
                        <a:spcBef>
                          <a:spcPts val="0"/>
                        </a:spcBef>
                        <a:spcAft>
                          <a:spcPts val="0"/>
                        </a:spcAft>
                        <a:buClrTx/>
                        <a:buSzTx/>
                        <a:buFontTx/>
                        <a:buNone/>
                        <a:tabLst/>
                        <a:defRPr/>
                      </a:pPr>
                      <a:r>
                        <a:rPr lang="en-GB" sz="1100" b="0" kern="1200" dirty="0" smtClean="0">
                          <a:solidFill>
                            <a:schemeClr val="tx1"/>
                          </a:solidFill>
                          <a:effectLst/>
                          <a:latin typeface="+mn-lt"/>
                          <a:ea typeface="+mn-ea"/>
                          <a:cs typeface="Amatic SC" panose="00000500000000000000" pitchFamily="2" charset="-79"/>
                        </a:rPr>
                        <a:t>Sharing a Shell</a:t>
                      </a:r>
                    </a:p>
                    <a:p>
                      <a:pPr marL="0" marR="0" lvl="0" indent="0" algn="ctr" defTabSz="914400" rtl="0" eaLnBrk="1" fontAlgn="auto" latinLnBrk="0" hangingPunct="1">
                        <a:lnSpc>
                          <a:spcPct val="107000"/>
                        </a:lnSpc>
                        <a:spcBef>
                          <a:spcPts val="0"/>
                        </a:spcBef>
                        <a:spcAft>
                          <a:spcPts val="0"/>
                        </a:spcAft>
                        <a:buClrTx/>
                        <a:buSzTx/>
                        <a:buFontTx/>
                        <a:buNone/>
                        <a:tabLst/>
                        <a:defRPr/>
                      </a:pPr>
                      <a:endParaRPr lang="en-GB" sz="1100" b="0" kern="1200" dirty="0" smtClean="0">
                        <a:solidFill>
                          <a:schemeClr val="tx1"/>
                        </a:solidFill>
                        <a:effectLst/>
                        <a:latin typeface="+mn-lt"/>
                        <a:ea typeface="+mn-ea"/>
                        <a:cs typeface="Amatic SC" panose="00000500000000000000" pitchFamily="2" charset="-79"/>
                      </a:endParaRPr>
                    </a:p>
                    <a:p>
                      <a:pPr marL="0" marR="0" lvl="0" indent="0" algn="ctr" defTabSz="914400" rtl="0" eaLnBrk="1" fontAlgn="auto" latinLnBrk="0" hangingPunct="1">
                        <a:lnSpc>
                          <a:spcPct val="107000"/>
                        </a:lnSpc>
                        <a:spcBef>
                          <a:spcPts val="0"/>
                        </a:spcBef>
                        <a:spcAft>
                          <a:spcPts val="0"/>
                        </a:spcAft>
                        <a:buClrTx/>
                        <a:buSzTx/>
                        <a:buFontTx/>
                        <a:buNone/>
                        <a:tabLst/>
                        <a:defRPr/>
                      </a:pPr>
                      <a:r>
                        <a:rPr lang="en-GB" sz="1100" b="0" kern="1200" dirty="0" smtClean="0">
                          <a:solidFill>
                            <a:schemeClr val="tx1"/>
                          </a:solidFill>
                          <a:effectLst/>
                          <a:latin typeface="+mn-lt"/>
                          <a:ea typeface="+mn-ea"/>
                          <a:cs typeface="Amatic SC" panose="00000500000000000000" pitchFamily="2" charset="-79"/>
                        </a:rPr>
                        <a:t>Write some letters accurately.</a:t>
                      </a:r>
                      <a:endParaRPr lang="en-GB" sz="1100" b="0" kern="1200" dirty="0">
                        <a:solidFill>
                          <a:schemeClr val="tx1"/>
                        </a:solidFill>
                        <a:effectLst/>
                        <a:latin typeface="+mn-lt"/>
                        <a:ea typeface="+mn-ea"/>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xmlns="" val="663662612"/>
                  </a:ext>
                </a:extLst>
              </a:tr>
            </a:tbl>
          </a:graphicData>
        </a:graphic>
      </p:graphicFrame>
    </p:spTree>
    <p:extLst>
      <p:ext uri="{BB962C8B-B14F-4D97-AF65-F5344CB8AC3E}">
        <p14:creationId xmlns:p14="http://schemas.microsoft.com/office/powerpoint/2010/main" val="42697409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30288</TotalTime>
  <Words>6512</Words>
  <Application>Microsoft Office PowerPoint</Application>
  <PresentationFormat>Custom</PresentationFormat>
  <Paragraphs>960</Paragraphs>
  <Slides>17</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17</vt:i4>
      </vt:variant>
    </vt:vector>
  </HeadingPairs>
  <TitlesOfParts>
    <vt:vector size="26" baseType="lpstr">
      <vt:lpstr>Arial</vt:lpstr>
      <vt:lpstr>Calibri Light</vt:lpstr>
      <vt:lpstr>Wingdings</vt:lpstr>
      <vt:lpstr>Calibri</vt:lpstr>
      <vt:lpstr>Acumin Pro</vt:lpstr>
      <vt:lpstr>Amatic SC</vt:lpstr>
      <vt:lpstr>RM Typerighter old</vt:lpstr>
      <vt:lpstr>Courier New</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Rebecca Underwood (Avanti Gardens)</dc:creator>
  <cp:lastModifiedBy>Melanie Smallwood</cp:lastModifiedBy>
  <cp:revision>173</cp:revision>
  <cp:lastPrinted>2021-07-14T06:51:57Z</cp:lastPrinted>
  <dcterms:created xsi:type="dcterms:W3CDTF">2021-06-03T07:59:39Z</dcterms:created>
  <dcterms:modified xsi:type="dcterms:W3CDTF">2021-07-23T09:29:19Z</dcterms:modified>
</cp:coreProperties>
</file>