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56" r:id="rId2"/>
    <p:sldId id="257" r:id="rId3"/>
    <p:sldId id="258" r:id="rId4"/>
    <p:sldId id="259" r:id="rId5"/>
    <p:sldId id="260" r:id="rId6"/>
    <p:sldId id="268" r:id="rId7"/>
    <p:sldId id="261" r:id="rId8"/>
    <p:sldId id="262" r:id="rId9"/>
    <p:sldId id="269" r:id="rId10"/>
    <p:sldId id="263" r:id="rId11"/>
    <p:sldId id="272" r:id="rId12"/>
    <p:sldId id="264" r:id="rId13"/>
    <p:sldId id="265" r:id="rId14"/>
    <p:sldId id="273" r:id="rId15"/>
    <p:sldId id="267" r:id="rId16"/>
    <p:sldId id="270" r:id="rId17"/>
  </p:sldIdLst>
  <p:sldSz cx="12192000" cy="6858000"/>
  <p:notesSz cx="6797675" cy="9926638"/>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Amatic SC" panose="020B0604020202020204" charset="-79"/>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79" autoAdjust="0"/>
  </p:normalViewPr>
  <p:slideViewPr>
    <p:cSldViewPr snapToGrid="0">
      <p:cViewPr>
        <p:scale>
          <a:sx n="90" d="100"/>
          <a:sy n="90" d="100"/>
        </p:scale>
        <p:origin x="157" y="162"/>
      </p:cViewPr>
      <p:guideLst>
        <p:guide orient="horz" pos="2160"/>
        <p:guide pos="3840"/>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23/07/2021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a:t>
            </a:fld>
            <a:endParaRPr lang="en-GB"/>
          </a:p>
        </p:txBody>
      </p:sp>
    </p:spTree>
    <p:extLst>
      <p:ext uri="{BB962C8B-B14F-4D97-AF65-F5344CB8AC3E}">
        <p14:creationId xmlns:p14="http://schemas.microsoft.com/office/powerpoint/2010/main" val="347779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D899993-D5C4-4B50-B5A5-730EB644A32E}"/>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90BE011-5903-490B-A6BB-4B7649794106}"/>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4C2D4FD-8342-49A1-8FF9-E2EB2145CE83}"/>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B652B75-FE02-4D01-BAAE-DA345F51DA44}"/>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7B532D0-13FB-4D1F-834C-C4E5B5C94855}"/>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F1E25DC-CAE7-4F04-9FB3-9AC40781257D}"/>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6" name="Footer Placeholder 5">
            <a:extLst>
              <a:ext uri="{FF2B5EF4-FFF2-40B4-BE49-F238E27FC236}">
                <a16:creationId xmlns:a16="http://schemas.microsoft.com/office/drawing/2014/main" xmlns=""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9B7424F-EADF-428D-A783-A628D2E60555}"/>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8" name="Footer Placeholder 7">
            <a:extLst>
              <a:ext uri="{FF2B5EF4-FFF2-40B4-BE49-F238E27FC236}">
                <a16:creationId xmlns:a16="http://schemas.microsoft.com/office/drawing/2014/main" xmlns=""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B08F566-D2E1-4886-B215-095A4D1979E8}"/>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4" name="Footer Placeholder 3">
            <a:extLst>
              <a:ext uri="{FF2B5EF4-FFF2-40B4-BE49-F238E27FC236}">
                <a16:creationId xmlns:a16="http://schemas.microsoft.com/office/drawing/2014/main" xmlns=""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4CE185-F1AC-41D0-BF69-66ADCC0C2E51}"/>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3" name="Footer Placeholder 2">
            <a:extLst>
              <a:ext uri="{FF2B5EF4-FFF2-40B4-BE49-F238E27FC236}">
                <a16:creationId xmlns:a16="http://schemas.microsoft.com/office/drawing/2014/main" xmlns=""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8314548-D2BF-40DD-BA45-E212ACDA14FD}"/>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6" name="Footer Placeholder 5">
            <a:extLst>
              <a:ext uri="{FF2B5EF4-FFF2-40B4-BE49-F238E27FC236}">
                <a16:creationId xmlns:a16="http://schemas.microsoft.com/office/drawing/2014/main" xmlns=""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AF8B02-0071-49C3-9832-BEC185F78F47}"/>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6" name="Footer Placeholder 5">
            <a:extLst>
              <a:ext uri="{FF2B5EF4-FFF2-40B4-BE49-F238E27FC236}">
                <a16:creationId xmlns:a16="http://schemas.microsoft.com/office/drawing/2014/main" xmlns=""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FD53B2E-8907-4083-B887-CF915FD698E8}"/>
              </a:ext>
            </a:extLst>
          </p:cNvPr>
          <p:cNvPicPr>
            <a:picLocks noChangeAspect="1"/>
          </p:cNvPicPr>
          <p:nvPr/>
        </p:nvPicPr>
        <p:blipFill>
          <a:blip r:embed="rId3"/>
          <a:stretch>
            <a:fillRect/>
          </a:stretch>
        </p:blipFill>
        <p:spPr>
          <a:xfrm>
            <a:off x="4019956" y="1654786"/>
            <a:ext cx="8172044" cy="5203214"/>
          </a:xfrm>
          <a:prstGeom prst="rect">
            <a:avLst/>
          </a:prstGeom>
        </p:spPr>
      </p:pic>
      <p:sp>
        <p:nvSpPr>
          <p:cNvPr id="4" name="Title 1">
            <a:extLst>
              <a:ext uri="{FF2B5EF4-FFF2-40B4-BE49-F238E27FC236}">
                <a16:creationId xmlns:a16="http://schemas.microsoft.com/office/drawing/2014/main" xmlns=""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Reception Long </a:t>
            </a:r>
          </a:p>
          <a:p>
            <a:r>
              <a:rPr lang="en-US" sz="7200" dirty="0">
                <a:latin typeface="Amatic SC" panose="00000500000000000000" pitchFamily="2" charset="-79"/>
                <a:cs typeface="Amatic SC" panose="00000500000000000000" pitchFamily="2" charset="-79"/>
              </a:rPr>
              <a:t>Term </a:t>
            </a:r>
            <a:r>
              <a:rPr lang="en-US" sz="7200" dirty="0" smtClean="0">
                <a:latin typeface="Amatic SC" panose="00000500000000000000" pitchFamily="2" charset="-79"/>
                <a:cs typeface="Amatic SC" panose="00000500000000000000" pitchFamily="2" charset="-79"/>
              </a:rPr>
              <a:t>Plan</a:t>
            </a:r>
            <a:endParaRPr lang="en-GB" sz="7200" dirty="0">
              <a:latin typeface="Amatic SC" panose="00000500000000000000" pitchFamily="2" charset="-79"/>
              <a:cs typeface="Amatic SC" panose="00000500000000000000" pitchFamily="2" charset="-79"/>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23" y="2551388"/>
            <a:ext cx="3516833" cy="374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88788" y="363141"/>
            <a:ext cx="7106311" cy="1569660"/>
          </a:xfrm>
          <a:prstGeom prst="rect">
            <a:avLst/>
          </a:prstGeom>
        </p:spPr>
        <p:txBody>
          <a:bodyPr wrap="square">
            <a:spAutoFit/>
          </a:bodyPr>
          <a:lstStyle/>
          <a:p>
            <a:pPr algn="just"/>
            <a:r>
              <a:rPr lang="en-GB" sz="1200" dirty="0">
                <a:latin typeface="+mj-lt"/>
              </a:rPr>
              <a:t>At Bishops </a:t>
            </a:r>
            <a:r>
              <a:rPr lang="en-GB" sz="1200" dirty="0" err="1">
                <a:latin typeface="+mj-lt"/>
              </a:rPr>
              <a:t>Tawton</a:t>
            </a:r>
            <a:r>
              <a:rPr lang="en-GB" sz="1200" dirty="0">
                <a:latin typeface="+mj-lt"/>
              </a:rPr>
              <a:t> Primary School we offer a curriculum which is rich in wonder and memorable experiences.  We work hard to provide a stimulating environment which provides exciting experiences, promotes challenge, exploration, creativity and a real love of learning.  We aim for our children to be independent, confident, believe in themselves and interact positively with others.  We understand that play is an integral part of learning and this is at the heart of our Early Years curriculum.  Warm and positive relationships between staff and children, consistent routines and strong relationships with parents are key.  We recognise the crucial role that early years education has to play in providing firm foundations upon which the rest of a child’s education can be successfully based.</a:t>
            </a:r>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759080314"/>
              </p:ext>
            </p:extLst>
          </p:nvPr>
        </p:nvGraphicFramePr>
        <p:xfrm>
          <a:off x="231033" y="575513"/>
          <a:ext cx="11459364" cy="600456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43278">
                  <a:extLst>
                    <a:ext uri="{9D8B030D-6E8A-4147-A177-3AD203B41FA5}">
                      <a16:colId xmlns:a16="http://schemas.microsoft.com/office/drawing/2014/main" xmlns="" val="4046203905"/>
                    </a:ext>
                  </a:extLst>
                </a:gridCol>
                <a:gridCol w="1493774">
                  <a:extLst>
                    <a:ext uri="{9D8B030D-6E8A-4147-A177-3AD203B41FA5}">
                      <a16:colId xmlns:a16="http://schemas.microsoft.com/office/drawing/2014/main" xmlns=""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matic SC" panose="00000500000000000000" pitchFamily="2" charset="-79"/>
                          <a:cs typeface="Amatic SC" panose="00000500000000000000" pitchFamily="2" charset="-79"/>
                        </a:rPr>
                        <a:t>Autumn</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matic SC" panose="00000500000000000000" pitchFamily="2" charset="-79"/>
                          <a:cs typeface="Amatic SC" panose="00000500000000000000" pitchFamily="2" charset="-79"/>
                        </a:rPr>
                        <a:t>Growing</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smtClean="0">
                          <a:latin typeface="Amatic SC" panose="00000500000000000000" pitchFamily="2" charset="-79"/>
                          <a:cs typeface="Amatic SC" panose="00000500000000000000" pitchFamily="2" charset="-79"/>
                        </a:rPr>
                        <a:t>Mini beasts </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matic SC" panose="00000500000000000000" pitchFamily="2" charset="-79"/>
                          <a:cs typeface="Amatic SC" panose="00000500000000000000" pitchFamily="2" charset="-79"/>
                        </a:rPr>
                        <a:t>The sea</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endParaRPr lang="en-US" sz="1600" b="1" i="1" kern="1200" dirty="0">
                        <a:solidFill>
                          <a:schemeClr val="bg1">
                            <a:lumMod val="50000"/>
                          </a:schemeClr>
                        </a:solidFill>
                        <a:effectLst/>
                        <a:latin typeface="+mn-lt"/>
                        <a:ea typeface="+mn-ea"/>
                        <a:cs typeface="+mn-cs"/>
                      </a:endParaRPr>
                    </a:p>
                    <a:p>
                      <a:pPr algn="ctr"/>
                      <a:r>
                        <a:rPr lang="en-US" sz="1400" b="0" i="1" kern="1200" dirty="0" smtClean="0">
                          <a:solidFill>
                            <a:schemeClr val="bg1">
                              <a:lumMod val="50000"/>
                            </a:schemeClr>
                          </a:solidFill>
                          <a:effectLst/>
                          <a:latin typeface="Amatic SC" panose="020B0604020202020204" charset="-79"/>
                          <a:ea typeface="+mn-ea"/>
                          <a:cs typeface="Amatic SC" panose="020B0604020202020204" charset="-79"/>
                        </a:rPr>
                        <a:t>Children take part in a daily </a:t>
                      </a:r>
                      <a:r>
                        <a:rPr lang="en-US" sz="1400" b="0" i="1" kern="1200" dirty="0" err="1" smtClean="0">
                          <a:solidFill>
                            <a:schemeClr val="bg1">
                              <a:lumMod val="50000"/>
                            </a:schemeClr>
                          </a:solidFill>
                          <a:effectLst/>
                          <a:latin typeface="Amatic SC" panose="020B0604020202020204" charset="-79"/>
                          <a:ea typeface="+mn-ea"/>
                          <a:cs typeface="Amatic SC" panose="020B0604020202020204" charset="-79"/>
                        </a:rPr>
                        <a:t>Maths</a:t>
                      </a:r>
                      <a:r>
                        <a:rPr lang="en-US" sz="1400" b="0" i="1" kern="1200" dirty="0" smtClean="0">
                          <a:solidFill>
                            <a:schemeClr val="bg1">
                              <a:lumMod val="50000"/>
                            </a:schemeClr>
                          </a:solidFill>
                          <a:effectLst/>
                          <a:latin typeface="Amatic SC" panose="020B0604020202020204" charset="-79"/>
                          <a:ea typeface="+mn-ea"/>
                          <a:cs typeface="Amatic SC" panose="020B0604020202020204" charset="-79"/>
                        </a:rPr>
                        <a:t> session and have access to </a:t>
                      </a:r>
                      <a:r>
                        <a:rPr lang="en-US" sz="1400" b="0" i="1" kern="1200" dirty="0" err="1" smtClean="0">
                          <a:solidFill>
                            <a:schemeClr val="bg1">
                              <a:lumMod val="50000"/>
                            </a:schemeClr>
                          </a:solidFill>
                          <a:effectLst/>
                          <a:latin typeface="Amatic SC" panose="020B0604020202020204" charset="-79"/>
                          <a:ea typeface="+mn-ea"/>
                          <a:cs typeface="Amatic SC" panose="020B0604020202020204" charset="-79"/>
                        </a:rPr>
                        <a:t>Maths</a:t>
                      </a:r>
                      <a:r>
                        <a:rPr lang="en-US" sz="1400" b="0" i="1" kern="1200" dirty="0" smtClean="0">
                          <a:solidFill>
                            <a:schemeClr val="bg1">
                              <a:lumMod val="50000"/>
                            </a:schemeClr>
                          </a:solidFill>
                          <a:effectLst/>
                          <a:latin typeface="Amatic SC" panose="020B0604020202020204" charset="-79"/>
                          <a:ea typeface="+mn-ea"/>
                          <a:cs typeface="Amatic SC" panose="020B0604020202020204" charset="-79"/>
                        </a:rPr>
                        <a:t> activities in the continuous provision.</a:t>
                      </a:r>
                    </a:p>
                    <a:p>
                      <a:pPr algn="ctr"/>
                      <a:endParaRPr lang="en-US" sz="1400" b="0" i="1" kern="1200" dirty="0" smtClean="0">
                        <a:solidFill>
                          <a:schemeClr val="bg1">
                            <a:lumMod val="50000"/>
                          </a:schemeClr>
                        </a:solidFill>
                        <a:effectLst/>
                        <a:latin typeface="Amatic SC" panose="020B0604020202020204" charset="-79"/>
                        <a:ea typeface="+mn-ea"/>
                        <a:cs typeface="Amatic SC" panose="020B0604020202020204" charset="-79"/>
                      </a:endParaRPr>
                    </a:p>
                    <a:p>
                      <a:pPr algn="ctr"/>
                      <a:endParaRPr lang="en-US" sz="1400" b="0" i="1" kern="1200" dirty="0">
                        <a:solidFill>
                          <a:schemeClr val="bg1">
                            <a:lumMod val="50000"/>
                          </a:schemeClr>
                        </a:solidFill>
                        <a:effectLst/>
                        <a:latin typeface="Amatic SC" panose="020B0604020202020204" charset="-79"/>
                        <a:ea typeface="+mn-ea"/>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xmlns=""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bg1">
                              <a:lumMod val="50000"/>
                            </a:schemeClr>
                          </a:solidFill>
                        </a:rPr>
                        <a:t>Early Mathematical Experiences</a:t>
                      </a:r>
                    </a:p>
                    <a:p>
                      <a:pPr marL="0" indent="0" algn="ctr">
                        <a:buFontTx/>
                        <a:buNone/>
                      </a:pPr>
                      <a:r>
                        <a:rPr lang="en-US" sz="1000" dirty="0" smtClean="0"/>
                        <a:t>Counting rhymes and songs</a:t>
                      </a:r>
                    </a:p>
                    <a:p>
                      <a:pPr marL="0" indent="0" algn="ctr">
                        <a:buFont typeface="Arial" panose="020B0604020202020204" pitchFamily="34" charset="0"/>
                        <a:buNone/>
                      </a:pPr>
                      <a:r>
                        <a:rPr lang="en-US" sz="1000" dirty="0" smtClean="0"/>
                        <a:t>Classifying objects based on one attribute •Matching equal and unequal sets •Comparing objects and sets. </a:t>
                      </a:r>
                      <a:r>
                        <a:rPr lang="en-US" sz="1000" dirty="0" err="1" smtClean="0"/>
                        <a:t>Subatising</a:t>
                      </a:r>
                      <a:r>
                        <a:rPr lang="en-US" sz="1000" dirty="0" smtClean="0"/>
                        <a:t>. •Ordering objects and sets / introduce manipulatives. Number recognition. 2D Shapes. </a:t>
                      </a:r>
                    </a:p>
                    <a:p>
                      <a:pPr algn="ctr"/>
                      <a:r>
                        <a:rPr lang="en-GB" sz="1400" b="1" dirty="0" smtClean="0">
                          <a:solidFill>
                            <a:schemeClr val="bg1">
                              <a:lumMod val="50000"/>
                            </a:schemeClr>
                          </a:solidFill>
                        </a:rPr>
                        <a:t>Pattern and early number</a:t>
                      </a:r>
                    </a:p>
                    <a:p>
                      <a:pPr algn="ctr"/>
                      <a:r>
                        <a:rPr lang="en-US" sz="1000" dirty="0" err="1" smtClean="0"/>
                        <a:t>Recognise</a:t>
                      </a:r>
                      <a:r>
                        <a:rPr lang="en-US" sz="1000" dirty="0" smtClean="0"/>
                        <a:t>, describe, copy and extend </a:t>
                      </a:r>
                      <a:r>
                        <a:rPr lang="en-US" sz="1000" dirty="0" err="1" smtClean="0"/>
                        <a:t>colour</a:t>
                      </a:r>
                      <a:r>
                        <a:rPr lang="en-US" sz="1000" dirty="0" smtClean="0"/>
                        <a:t> and size patterns •Count and represent the numbers 1 to 3 •Estimate and check by counting. </a:t>
                      </a:r>
                      <a:r>
                        <a:rPr lang="en-US" sz="1000" dirty="0" err="1" smtClean="0"/>
                        <a:t>Recognise</a:t>
                      </a:r>
                      <a:r>
                        <a:rPr lang="en-US" sz="1000" dirty="0" smtClean="0"/>
                        <a:t> numbers in the environment. </a:t>
                      </a:r>
                    </a:p>
                    <a:p>
                      <a:pPr algn="ctr"/>
                      <a:r>
                        <a:rPr lang="en-US" sz="1000" b="0" dirty="0" smtClean="0">
                          <a:solidFill>
                            <a:schemeClr val="tx1"/>
                          </a:solidFill>
                          <a:latin typeface="+mn-lt"/>
                          <a:cs typeface="Amatic SC" panose="00000500000000000000" pitchFamily="2" charset="-79"/>
                        </a:rPr>
                        <a:t>A number a week. </a:t>
                      </a:r>
                    </a:p>
                    <a:p>
                      <a:pPr algn="ctr"/>
                      <a:endParaRPr lang="en-US" sz="1000" b="0" dirty="0" smtClean="0">
                        <a:solidFill>
                          <a:schemeClr val="tx1"/>
                        </a:solidFill>
                        <a:latin typeface="+mn-lt"/>
                        <a:cs typeface="Amatic SC" panose="00000500000000000000" pitchFamily="2" charset="-79"/>
                      </a:endParaRPr>
                    </a:p>
                    <a:p>
                      <a:pPr algn="ct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400" b="1" dirty="0" smtClean="0">
                          <a:solidFill>
                            <a:schemeClr val="bg1">
                              <a:lumMod val="50000"/>
                            </a:schemeClr>
                          </a:solidFill>
                        </a:rPr>
                        <a:t>Numbers within 6</a:t>
                      </a:r>
                    </a:p>
                    <a:p>
                      <a:pPr algn="ctr"/>
                      <a:r>
                        <a:rPr lang="en-US" sz="1000" dirty="0" smtClean="0"/>
                        <a:t>Count up to six objects. •One more or one fewer •Order numbers 1 – 6 •Conservation of numbers within six</a:t>
                      </a:r>
                      <a:endParaRPr lang="en-GB" sz="1000" b="1" dirty="0" smtClean="0">
                        <a:solidFill>
                          <a:schemeClr val="bg1">
                            <a:lumMod val="50000"/>
                          </a:schemeClr>
                        </a:solidFill>
                        <a:latin typeface="+mn-lt"/>
                        <a:cs typeface="Amatic SC" panose="00000500000000000000" pitchFamily="2" charset="-79"/>
                      </a:endParaRPr>
                    </a:p>
                    <a:p>
                      <a:pPr algn="ctr"/>
                      <a:r>
                        <a:rPr lang="en-US" sz="1400" b="1" dirty="0" smtClean="0">
                          <a:solidFill>
                            <a:schemeClr val="bg1">
                              <a:lumMod val="50000"/>
                            </a:schemeClr>
                          </a:solidFill>
                        </a:rPr>
                        <a:t>Addition and subtraction within 6</a:t>
                      </a:r>
                    </a:p>
                    <a:p>
                      <a:pPr algn="ctr"/>
                      <a:r>
                        <a:rPr lang="en-US" sz="1000" dirty="0" smtClean="0"/>
                        <a:t>Explore zero •Explore addition and subtraction </a:t>
                      </a:r>
                      <a:endParaRPr lang="en-US" sz="1000" b="1" dirty="0" smtClean="0">
                        <a:solidFill>
                          <a:schemeClr val="bg1">
                            <a:lumMod val="50000"/>
                          </a:schemeClr>
                        </a:solidFill>
                        <a:latin typeface="+mn-lt"/>
                        <a:cs typeface="Amatic SC" panose="00000500000000000000" pitchFamily="2" charset="-79"/>
                      </a:endParaRPr>
                    </a:p>
                    <a:p>
                      <a:pPr algn="ctr"/>
                      <a:r>
                        <a:rPr lang="en-GB" sz="1000" b="1" dirty="0" smtClean="0">
                          <a:solidFill>
                            <a:schemeClr val="bg1">
                              <a:lumMod val="50000"/>
                            </a:schemeClr>
                          </a:solidFill>
                        </a:rPr>
                        <a:t>Measures </a:t>
                      </a:r>
                    </a:p>
                    <a:p>
                      <a:pPr algn="ctr"/>
                      <a:r>
                        <a:rPr lang="en-US" sz="900" dirty="0" smtClean="0"/>
                        <a:t>Estimate, order compare, discuss and explore capacity, weight and lengths</a:t>
                      </a:r>
                      <a:endParaRPr lang="en-GB" sz="900" b="1" dirty="0" smtClean="0">
                        <a:solidFill>
                          <a:schemeClr val="bg1">
                            <a:lumMod val="50000"/>
                          </a:schemeClr>
                        </a:solidFill>
                        <a:latin typeface="+mn-lt"/>
                        <a:cs typeface="Amatic SC" panose="00000500000000000000" pitchFamily="2" charset="-79"/>
                      </a:endParaRPr>
                    </a:p>
                    <a:p>
                      <a:pPr algn="ctr"/>
                      <a:r>
                        <a:rPr lang="en-GB" sz="1400" b="1" dirty="0" smtClean="0">
                          <a:solidFill>
                            <a:schemeClr val="bg1">
                              <a:lumMod val="50000"/>
                            </a:schemeClr>
                          </a:solidFill>
                        </a:rPr>
                        <a:t>Shape and sorting</a:t>
                      </a:r>
                    </a:p>
                    <a:p>
                      <a:pPr algn="ctr"/>
                      <a:r>
                        <a:rPr lang="en-US" sz="1000" dirty="0" smtClean="0"/>
                        <a:t>Describe, and sort 2-D &amp; 3-D shapes •Describe position accurately</a:t>
                      </a:r>
                      <a:endParaRPr lang="en-GB" sz="1000" b="1" dirty="0" smtClean="0">
                        <a:solidFill>
                          <a:schemeClr val="bg1">
                            <a:lumMod val="50000"/>
                          </a:schemeClr>
                        </a:solidFill>
                        <a:latin typeface="+mn-lt"/>
                        <a:cs typeface="Amatic SC" panose="00000500000000000000" pitchFamily="2" charset="-79"/>
                      </a:endParaRPr>
                    </a:p>
                    <a:p>
                      <a:pPr algn="ctr"/>
                      <a:r>
                        <a:rPr lang="en-GB" sz="1400" b="1" dirty="0" smtClean="0">
                          <a:solidFill>
                            <a:schemeClr val="bg1">
                              <a:lumMod val="50000"/>
                            </a:schemeClr>
                          </a:solidFill>
                        </a:rPr>
                        <a:t>Calendar and time</a:t>
                      </a:r>
                    </a:p>
                    <a:p>
                      <a:pPr algn="ctr"/>
                      <a:r>
                        <a:rPr lang="en-US" sz="1000" dirty="0" smtClean="0"/>
                        <a:t>Days of the week, seasons •Sequence daily events</a:t>
                      </a: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lumMod val="50000"/>
                            </a:schemeClr>
                          </a:solidFill>
                        </a:rPr>
                        <a:t>Numbers within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Count up to ten objects •Represent, order and explore numbers to ten •One more or fewer, one greater or less</a:t>
                      </a:r>
                      <a:endParaRPr lang="en-GB" sz="1000" b="1" dirty="0" smtClean="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lumMod val="50000"/>
                            </a:schemeClr>
                          </a:solidFill>
                          <a:latin typeface="+mn-lt"/>
                        </a:rPr>
                        <a:t>Addition and subtraction within 10</a:t>
                      </a:r>
                      <a:endParaRPr lang="en-GB" sz="1400" b="1" dirty="0" smtClean="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Explore addition as counting on and subtraction as taking away</a:t>
                      </a:r>
                      <a:endParaRPr lang="en-GB" sz="1000" b="1" dirty="0" smtClean="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lumMod val="50000"/>
                            </a:schemeClr>
                          </a:solidFill>
                          <a:latin typeface="+mn-lt"/>
                        </a:rPr>
                        <a:t>Numbers within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Count up to 15 objects and </a:t>
                      </a:r>
                      <a:r>
                        <a:rPr lang="en-US" sz="1000" dirty="0" err="1" smtClean="0"/>
                        <a:t>recognise</a:t>
                      </a:r>
                      <a:r>
                        <a:rPr lang="en-US" sz="1000" dirty="0" smtClean="0"/>
                        <a:t> different representations •Order and explore numbers to 15 •One more or fewer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lumMod val="50000"/>
                            </a:schemeClr>
                          </a:solidFill>
                          <a:latin typeface="+mn-lt"/>
                        </a:rPr>
                        <a:t>Grouping and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Counting and sharing in equal groups •Grouping into fives and tens •Relationship between grouping and sharing</a:t>
                      </a:r>
                      <a:endParaRPr lang="en-GB" sz="1000" b="1" dirty="0" smtClean="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lumMod val="50000"/>
                            </a:schemeClr>
                          </a:solidFill>
                          <a:latin typeface="+mn-lt"/>
                        </a:rPr>
                        <a:t>Numbers within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Count up to 10 objects •Represent, order and explore numbers to 15 •One more or fewer</a:t>
                      </a:r>
                      <a:endParaRPr lang="en-GB" sz="1000" b="1" dirty="0" smtClean="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lumMod val="50000"/>
                            </a:schemeClr>
                          </a:solidFill>
                          <a:latin typeface="+mn-lt"/>
                        </a:rPr>
                        <a:t>Doubling and halving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Doubling and halving &amp; the relationship between them </a:t>
                      </a:r>
                      <a:endParaRPr lang="en-GB" sz="1000" b="1" dirty="0" smtClean="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GB" sz="1400" b="1" dirty="0" smtClean="0">
                          <a:solidFill>
                            <a:schemeClr val="bg1">
                              <a:lumMod val="50000"/>
                            </a:schemeClr>
                          </a:solidFill>
                        </a:rPr>
                        <a:t>Shape and pattern</a:t>
                      </a:r>
                    </a:p>
                    <a:p>
                      <a:pPr algn="ctr"/>
                      <a:r>
                        <a:rPr lang="en-US" sz="1000" dirty="0" smtClean="0"/>
                        <a:t>Describe and sort 2-D and 3-D shapes •</a:t>
                      </a:r>
                      <a:r>
                        <a:rPr lang="en-US" sz="1000" dirty="0" err="1" smtClean="0"/>
                        <a:t>Recognise</a:t>
                      </a:r>
                      <a:r>
                        <a:rPr lang="en-US" sz="1000" dirty="0" smtClean="0"/>
                        <a:t>, complete and create patterns</a:t>
                      </a:r>
                      <a:endParaRPr lang="en-GB" sz="1000" b="1" dirty="0" smtClean="0">
                        <a:solidFill>
                          <a:schemeClr val="bg1">
                            <a:lumMod val="50000"/>
                          </a:schemeClr>
                        </a:solidFill>
                      </a:endParaRPr>
                    </a:p>
                    <a:p>
                      <a:pPr algn="ctr"/>
                      <a:r>
                        <a:rPr lang="en-US" sz="1400" b="1" dirty="0" smtClean="0">
                          <a:solidFill>
                            <a:schemeClr val="bg1">
                              <a:lumMod val="50000"/>
                            </a:schemeClr>
                          </a:solidFill>
                        </a:rPr>
                        <a:t>Addition and subtraction within 20</a:t>
                      </a:r>
                    </a:p>
                    <a:p>
                      <a:pPr algn="ctr"/>
                      <a:r>
                        <a:rPr lang="en-US" sz="1000" dirty="0" smtClean="0"/>
                        <a:t>Commutativity •Explore addition and subtraction •Compare two amounts •Relationship between doubling and halving </a:t>
                      </a:r>
                      <a:endParaRPr lang="en-US" sz="1000" b="1" dirty="0" smtClean="0">
                        <a:solidFill>
                          <a:schemeClr val="bg1">
                            <a:lumMod val="50000"/>
                          </a:schemeClr>
                        </a:solidFill>
                      </a:endParaRPr>
                    </a:p>
                    <a:p>
                      <a:pPr algn="ctr"/>
                      <a:r>
                        <a:rPr lang="en-GB" sz="1400" b="1" dirty="0" smtClean="0">
                          <a:solidFill>
                            <a:schemeClr val="bg1">
                              <a:lumMod val="50000"/>
                            </a:schemeClr>
                          </a:solidFill>
                        </a:rPr>
                        <a:t>Money </a:t>
                      </a:r>
                    </a:p>
                    <a:p>
                      <a:pPr algn="ctr"/>
                      <a:r>
                        <a:rPr lang="en-US" sz="1000" dirty="0" smtClean="0"/>
                        <a:t>Coin recognition and values •Combinations to total 20p •Change from 10p </a:t>
                      </a:r>
                      <a:endParaRPr lang="en-GB" sz="1000" b="1" dirty="0" smtClean="0">
                        <a:solidFill>
                          <a:schemeClr val="bg1">
                            <a:lumMod val="50000"/>
                          </a:schemeClr>
                        </a:solidFill>
                      </a:endParaRPr>
                    </a:p>
                    <a:p>
                      <a:pPr algn="ctr"/>
                      <a:r>
                        <a:rPr lang="en-GB" sz="1400" b="1" dirty="0" smtClean="0">
                          <a:solidFill>
                            <a:schemeClr val="bg1">
                              <a:lumMod val="50000"/>
                            </a:schemeClr>
                          </a:solidFill>
                        </a:rPr>
                        <a:t>Measures</a:t>
                      </a:r>
                    </a:p>
                    <a:p>
                      <a:pPr algn="ctr"/>
                      <a:r>
                        <a:rPr lang="en-US" sz="1000" dirty="0" smtClean="0"/>
                        <a:t>Describe capacities •Compare volumes •Compare weights •Estimate, compare and order lengths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350021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1249898"/>
              </p:ext>
            </p:extLst>
          </p:nvPr>
        </p:nvGraphicFramePr>
        <p:xfrm>
          <a:off x="366318" y="524472"/>
          <a:ext cx="11459364" cy="362252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Mini 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0">
                <a:tc rowSpan="2">
                  <a:txBody>
                    <a:bodyPr/>
                    <a:lstStyle/>
                    <a:p>
                      <a:pPr algn="ctr"/>
                      <a:r>
                        <a:rPr lang="en-US" sz="2400" b="1" dirty="0" smtClean="0">
                          <a:latin typeface="Amatic SC" panose="00000500000000000000" pitchFamily="2" charset="-79"/>
                          <a:cs typeface="Amatic SC" panose="00000500000000000000" pitchFamily="2" charset="-79"/>
                        </a:rPr>
                        <a:t>Transition to Year 1</a:t>
                      </a:r>
                      <a:endParaRPr lang="en-US" sz="24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endParaRPr lang="en-GB" sz="1100" baseline="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r>
                        <a:rPr lang="en-US" sz="1100" dirty="0" smtClean="0"/>
                        <a:t>Start attending whole school Assemblies</a:t>
                      </a:r>
                    </a:p>
                    <a:p>
                      <a:pPr marL="0" marR="0" indent="0" algn="ctr" defTabSz="914400" rtl="0" eaLnBrk="1" fontAlgn="auto" latinLnBrk="0" hangingPunct="1">
                        <a:lnSpc>
                          <a:spcPct val="107000"/>
                        </a:lnSpc>
                        <a:spcBef>
                          <a:spcPts val="0"/>
                        </a:spcBef>
                        <a:spcAft>
                          <a:spcPts val="800"/>
                        </a:spcAft>
                        <a:buClrTx/>
                        <a:buSzTx/>
                        <a:buFontTx/>
                        <a:buNone/>
                        <a:tabLst/>
                        <a:defRPr/>
                      </a:pPr>
                      <a:endParaRPr lang="en-US" sz="1100" dirty="0" smtClean="0"/>
                    </a:p>
                    <a:p>
                      <a:pPr marL="0" marR="0" indent="0" algn="ctr" defTabSz="914400" rtl="0" eaLnBrk="1" fontAlgn="auto" latinLnBrk="0" hangingPunct="1">
                        <a:lnSpc>
                          <a:spcPct val="107000"/>
                        </a:lnSpc>
                        <a:spcBef>
                          <a:spcPts val="0"/>
                        </a:spcBef>
                        <a:spcAft>
                          <a:spcPts val="800"/>
                        </a:spcAft>
                        <a:buClrTx/>
                        <a:buSzTx/>
                        <a:buFontTx/>
                        <a:buNone/>
                        <a:tabLst/>
                        <a:defRPr/>
                      </a:pPr>
                      <a:r>
                        <a:rPr lang="en-US" sz="1100" dirty="0" smtClean="0"/>
                        <a:t>Start</a:t>
                      </a:r>
                      <a:r>
                        <a:rPr lang="en-US" sz="1100" baseline="0" dirty="0" smtClean="0"/>
                        <a:t> attending</a:t>
                      </a:r>
                      <a:r>
                        <a:rPr lang="en-US" sz="1100" dirty="0" smtClean="0"/>
                        <a:t> Open the Book and Clergy</a:t>
                      </a:r>
                      <a:r>
                        <a:rPr lang="en-US" sz="1100" baseline="0" dirty="0" smtClean="0"/>
                        <a:t> Assembly once a week.</a:t>
                      </a:r>
                      <a:endParaRPr lang="en-US" sz="1100" dirty="0" smtClean="0"/>
                    </a:p>
                    <a:p>
                      <a:pPr algn="ctr">
                        <a:lnSpc>
                          <a:spcPct val="107000"/>
                        </a:lnSpc>
                        <a:spcAft>
                          <a:spcPts val="800"/>
                        </a:spcAft>
                      </a:pPr>
                      <a:endParaRPr lang="en-US" sz="11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1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endParaRPr lang="en-US" sz="1100" dirty="0" smtClean="0"/>
                    </a:p>
                    <a:p>
                      <a:pPr marL="0" marR="0" indent="0" algn="ctr" defTabSz="914400" rtl="0" eaLnBrk="1" fontAlgn="auto" latinLnBrk="0" hangingPunct="1">
                        <a:lnSpc>
                          <a:spcPct val="107000"/>
                        </a:lnSpc>
                        <a:spcBef>
                          <a:spcPts val="0"/>
                        </a:spcBef>
                        <a:spcAft>
                          <a:spcPts val="800"/>
                        </a:spcAft>
                        <a:buClrTx/>
                        <a:buSzTx/>
                        <a:buFontTx/>
                        <a:buNone/>
                        <a:tabLst/>
                        <a:defRPr/>
                      </a:pPr>
                      <a:r>
                        <a:rPr lang="en-GB" sz="1100" baseline="0" dirty="0" smtClean="0">
                          <a:solidFill>
                            <a:schemeClr val="tx1"/>
                          </a:solidFill>
                        </a:rPr>
                        <a:t>Moderate Reception/Year 1 Data with Year 1 Teacher</a:t>
                      </a:r>
                    </a:p>
                    <a:p>
                      <a:pPr marL="0" marR="0" indent="0" algn="ctr" defTabSz="914400" rtl="0" eaLnBrk="1" fontAlgn="auto" latinLnBrk="0" hangingPunct="1">
                        <a:lnSpc>
                          <a:spcPct val="107000"/>
                        </a:lnSpc>
                        <a:spcBef>
                          <a:spcPts val="0"/>
                        </a:spcBef>
                        <a:spcAft>
                          <a:spcPts val="800"/>
                        </a:spcAft>
                        <a:buClrTx/>
                        <a:buSzTx/>
                        <a:buFontTx/>
                        <a:buNone/>
                        <a:tabLst/>
                        <a:defRPr/>
                      </a:pPr>
                      <a:endParaRPr lang="en-GB" sz="1100" baseline="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endParaRPr lang="en-GB" sz="1100" baseline="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endParaRPr lang="en-US" sz="1100" dirty="0" smtClean="0"/>
                    </a:p>
                    <a:p>
                      <a:pPr algn="ctr">
                        <a:lnSpc>
                          <a:spcPct val="107000"/>
                        </a:lnSpc>
                        <a:spcAft>
                          <a:spcPts val="800"/>
                        </a:spcAft>
                      </a:pP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Daily playtime with Year 1 children in the top playground.</a:t>
                      </a:r>
                    </a:p>
                    <a:p>
                      <a:pPr algn="ctr"/>
                      <a:r>
                        <a:rPr lang="en-GB" sz="1100" dirty="0">
                          <a:solidFill>
                            <a:schemeClr val="tx1"/>
                          </a:solidFil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GB" sz="1100" baseline="0" dirty="0" smtClean="0">
                        <a:solidFill>
                          <a:schemeClr val="tx1"/>
                        </a:solidFill>
                      </a:endParaRPr>
                    </a:p>
                    <a:p>
                      <a:pPr algn="ctr"/>
                      <a:r>
                        <a:rPr lang="en-GB" sz="1100" baseline="0" dirty="0" smtClean="0">
                          <a:solidFill>
                            <a:schemeClr val="tx1"/>
                          </a:solidFill>
                        </a:rPr>
                        <a:t> Reception Children to attend a transition session with new class teacher.</a:t>
                      </a:r>
                    </a:p>
                    <a:p>
                      <a:pPr algn="ctr"/>
                      <a:endParaRPr lang="en-GB" sz="1100" baseline="0" dirty="0" smtClean="0">
                        <a:solidFill>
                          <a:schemeClr val="tx1"/>
                        </a:solidFill>
                      </a:endParaRPr>
                    </a:p>
                    <a:p>
                      <a:pPr algn="ctr"/>
                      <a:r>
                        <a:rPr lang="en-GB" sz="1100" baseline="0" dirty="0" smtClean="0">
                          <a:solidFill>
                            <a:schemeClr val="tx1"/>
                          </a:solidFill>
                        </a:rPr>
                        <a:t>Year 1 Teacher to observe the children in </a:t>
                      </a:r>
                      <a:r>
                        <a:rPr lang="en-GB" sz="1100" baseline="0" dirty="0" err="1" smtClean="0">
                          <a:solidFill>
                            <a:schemeClr val="tx1"/>
                          </a:solidFill>
                        </a:rPr>
                        <a:t>Codden</a:t>
                      </a:r>
                      <a:r>
                        <a:rPr lang="en-GB" sz="1100" baseline="0" dirty="0" smtClean="0">
                          <a:solidFill>
                            <a:schemeClr val="tx1"/>
                          </a:solidFill>
                        </a:rPr>
                        <a:t> Class.</a:t>
                      </a:r>
                    </a:p>
                    <a:p>
                      <a:pPr algn="ctr"/>
                      <a:endParaRPr lang="en-GB" sz="1100" baseline="0" dirty="0" smtClean="0">
                        <a:solidFill>
                          <a:schemeClr val="tx1"/>
                        </a:solidFill>
                      </a:endParaRPr>
                    </a:p>
                    <a:p>
                      <a:pPr algn="ctr"/>
                      <a:r>
                        <a:rPr lang="en-GB" sz="1100" baseline="0" dirty="0" smtClean="0">
                          <a:solidFill>
                            <a:schemeClr val="tx1"/>
                          </a:solidFill>
                        </a:rPr>
                        <a:t>Handover meeting with Year 1 teacher and Reception Teachers.</a:t>
                      </a:r>
                    </a:p>
                    <a:p>
                      <a:pPr algn="ctr"/>
                      <a:endParaRPr lang="en-GB" sz="1100" baseline="0" dirty="0" smtClean="0">
                        <a:solidFill>
                          <a:schemeClr val="tx1"/>
                        </a:solidFill>
                      </a:endParaRPr>
                    </a:p>
                    <a:p>
                      <a:pPr algn="ctr"/>
                      <a:endParaRPr lang="en-GB" sz="1100" baseline="0" dirty="0" smtClean="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253480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9322857"/>
              </p:ext>
            </p:extLst>
          </p:nvPr>
        </p:nvGraphicFramePr>
        <p:xfrm>
          <a:off x="262488" y="492233"/>
          <a:ext cx="11459364" cy="639864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52906">
                  <a:extLst>
                    <a:ext uri="{9D8B030D-6E8A-4147-A177-3AD203B41FA5}">
                      <a16:colId xmlns:a16="http://schemas.microsoft.com/office/drawing/2014/main" xmlns="" val="872926247"/>
                    </a:ext>
                  </a:extLst>
                </a:gridCol>
                <a:gridCol w="1484146">
                  <a:extLst>
                    <a:ext uri="{9D8B030D-6E8A-4147-A177-3AD203B41FA5}">
                      <a16:colId xmlns:a16="http://schemas.microsoft.com/office/drawing/2014/main" xmlns="" val="4138297329"/>
                    </a:ext>
                  </a:extLst>
                </a:gridCol>
                <a:gridCol w="1450440">
                  <a:extLst>
                    <a:ext uri="{9D8B030D-6E8A-4147-A177-3AD203B41FA5}">
                      <a16:colId xmlns:a16="http://schemas.microsoft.com/office/drawing/2014/main" xmlns="" val="1315738151"/>
                    </a:ext>
                  </a:extLst>
                </a:gridCol>
                <a:gridCol w="1703170">
                  <a:extLst>
                    <a:ext uri="{9D8B030D-6E8A-4147-A177-3AD203B41FA5}">
                      <a16:colId xmlns:a16="http://schemas.microsoft.com/office/drawing/2014/main" xmlns="" val="2573491699"/>
                    </a:ext>
                  </a:extLst>
                </a:gridCol>
                <a:gridCol w="120494">
                  <a:extLst>
                    <a:ext uri="{9D8B030D-6E8A-4147-A177-3AD203B41FA5}">
                      <a16:colId xmlns:a16="http://schemas.microsoft.com/office/drawing/2014/main" xmlns="" val="345752596"/>
                    </a:ext>
                  </a:extLst>
                </a:gridCol>
                <a:gridCol w="1637052">
                  <a:extLst>
                    <a:ext uri="{9D8B030D-6E8A-4147-A177-3AD203B41FA5}">
                      <a16:colId xmlns:a16="http://schemas.microsoft.com/office/drawing/2014/main" xmlns="" val="2335150482"/>
                    </a:ext>
                  </a:extLst>
                </a:gridCol>
                <a:gridCol w="213297">
                  <a:extLst>
                    <a:ext uri="{9D8B030D-6E8A-4147-A177-3AD203B41FA5}">
                      <a16:colId xmlns:a16="http://schemas.microsoft.com/office/drawing/2014/main" xmlns="" val="4046203905"/>
                    </a:ext>
                  </a:extLst>
                </a:gridCol>
                <a:gridCol w="1423755">
                  <a:extLst>
                    <a:ext uri="{9D8B030D-6E8A-4147-A177-3AD203B41FA5}">
                      <a16:colId xmlns:a16="http://schemas.microsoft.com/office/drawing/2014/main" xmlns=""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matic SC" panose="00000500000000000000" pitchFamily="2" charset="-79"/>
                          <a:cs typeface="Amatic SC" panose="00000500000000000000" pitchFamily="2" charset="-79"/>
                        </a:rPr>
                        <a:t>Autumn</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smtClean="0">
                          <a:latin typeface="Amatic SC" panose="00000500000000000000" pitchFamily="2" charset="-79"/>
                          <a:cs typeface="Amatic SC" panose="00000500000000000000" pitchFamily="2" charset="-79"/>
                        </a:rPr>
                        <a:t>Traditional tales</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1800" dirty="0" smtClean="0">
                          <a:latin typeface="Amatic SC" panose="00000500000000000000" pitchFamily="2" charset="-79"/>
                          <a:cs typeface="Amatic SC" panose="00000500000000000000" pitchFamily="2" charset="-79"/>
                        </a:rPr>
                        <a:t>growing</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err="1" smtClean="0">
                          <a:latin typeface="Amatic SC" panose="00000500000000000000" pitchFamily="2" charset="-79"/>
                          <a:cs typeface="Amatic SC" panose="00000500000000000000" pitchFamily="2" charset="-79"/>
                        </a:rPr>
                        <a:t>Minibeasts</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matic SC" panose="00000500000000000000" pitchFamily="2" charset="-79"/>
                          <a:cs typeface="Amatic SC" panose="00000500000000000000" pitchFamily="2" charset="-79"/>
                        </a:rPr>
                        <a:t>The sea</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xmlns=""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latin typeface="+mn-lt"/>
                        </a:rPr>
                        <a:t>Talk about members of their immediate family and community</a:t>
                      </a:r>
                      <a:r>
                        <a:rPr lang="en-US" sz="700" dirty="0" smtClean="0">
                          <a:latin typeface="+mn-lt"/>
                        </a:rPr>
                        <a:t>.</a:t>
                      </a:r>
                      <a:endParaRPr lang="en-US" sz="700" b="0" dirty="0" smtClean="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smtClean="0">
                          <a:solidFill>
                            <a:schemeClr val="tx1"/>
                          </a:solidFill>
                          <a:effectLst/>
                          <a:latin typeface="+mn-lt"/>
                          <a:cs typeface="Amatic SC" panose="00000500000000000000" pitchFamily="2" charset="-79"/>
                        </a:rPr>
                        <a:t>Talk about how they have changed since they were</a:t>
                      </a:r>
                      <a:r>
                        <a:rPr lang="en-US" sz="700" b="0" baseline="0" dirty="0" smtClean="0">
                          <a:solidFill>
                            <a:schemeClr val="tx1"/>
                          </a:solidFill>
                          <a:effectLst/>
                          <a:latin typeface="+mn-lt"/>
                          <a:cs typeface="Amatic SC" panose="00000500000000000000" pitchFamily="2" charset="-79"/>
                        </a:rPr>
                        <a:t> a baby.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different occupations and how they use transport to help them in their jobs.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Name</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different body parts.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smtClean="0">
                          <a:solidFill>
                            <a:schemeClr val="tx1"/>
                          </a:solidFill>
                          <a:effectLst/>
                          <a:latin typeface="+mn-lt"/>
                          <a:ea typeface="Calibri" panose="020F0502020204030204" pitchFamily="34" charset="0"/>
                          <a:cs typeface="Amatic SC" panose="00000500000000000000" pitchFamily="2" charset="-79"/>
                        </a:rPr>
                        <a:t>Observe changes in the environment</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and seasons.</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smtClean="0">
                          <a:solidFill>
                            <a:schemeClr val="tx1"/>
                          </a:solidFill>
                          <a:effectLst/>
                          <a:latin typeface="+mn-lt"/>
                          <a:ea typeface="Calibri" panose="020F0502020204030204" pitchFamily="34" charset="0"/>
                          <a:cs typeface="Amatic SC" panose="00000500000000000000" pitchFamily="2" charset="-79"/>
                        </a:rPr>
                        <a:t>Know that some animals are nocturnal</a:t>
                      </a:r>
                      <a:r>
                        <a:rPr lang="en-GB" sz="700" b="0" baseline="0" dirty="0" smtClean="0">
                          <a:solidFill>
                            <a:schemeClr val="tx1"/>
                          </a:solidFill>
                          <a:effectLst/>
                          <a:latin typeface="+mn-lt"/>
                          <a:ea typeface="Calibri" panose="020F0502020204030204" pitchFamily="34" charset="0"/>
                          <a:cs typeface="Amatic SC" panose="00000500000000000000" pitchFamily="2" charset="-79"/>
                        </a:rPr>
                        <a: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To </a:t>
                      </a:r>
                      <a:r>
                        <a:rPr lang="en-GB" sz="700" b="0" dirty="0">
                          <a:solidFill>
                            <a:schemeClr val="tx1"/>
                          </a:solidFill>
                          <a:effectLst/>
                          <a:latin typeface="+mn-lt"/>
                          <a:ea typeface="Calibri" panose="020F0502020204030204" pitchFamily="34" charset="0"/>
                          <a:cs typeface="Amatic SC" panose="00000500000000000000" pitchFamily="2" charset="-79"/>
                        </a:rPr>
                        <a:t>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Trip to Church</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for Christingle service/Nativity</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Use </a:t>
                      </a:r>
                      <a:r>
                        <a:rPr lang="en-US" sz="700" dirty="0"/>
                        <a:t>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US" sz="700" dirty="0" smtClean="0">
                          <a:latin typeface="+mn-lt"/>
                        </a:rPr>
                        <a:t>Environments – Features of local environment Maps of local area Comparing places on Google Earth – how are they similar/different? Look for houses on Google Earth.</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US" sz="700" b="0" dirty="0" smtClean="0">
                          <a:solidFill>
                            <a:schemeClr val="tx1"/>
                          </a:solidFill>
                          <a:effectLst/>
                          <a:latin typeface="+mn-lt"/>
                          <a:ea typeface="Calibri" panose="020F0502020204030204" pitchFamily="34" charset="0"/>
                          <a:cs typeface="Amatic SC" panose="00000500000000000000" pitchFamily="2" charset="-79"/>
                        </a:rPr>
                        <a:t>Use a programmable</a:t>
                      </a:r>
                      <a:r>
                        <a:rPr lang="en-US" sz="700" b="0" baseline="0" dirty="0" smtClean="0">
                          <a:solidFill>
                            <a:schemeClr val="tx1"/>
                          </a:solidFill>
                          <a:effectLst/>
                          <a:latin typeface="+mn-lt"/>
                          <a:ea typeface="Calibri" panose="020F0502020204030204" pitchFamily="34" charset="0"/>
                          <a:cs typeface="Amatic SC" panose="00000500000000000000" pitchFamily="2" charset="-79"/>
                        </a:rPr>
                        <a:t> </a:t>
                      </a:r>
                      <a:r>
                        <a:rPr lang="en-US" sz="700" b="0" dirty="0" smtClean="0">
                          <a:solidFill>
                            <a:schemeClr val="tx1"/>
                          </a:solidFill>
                          <a:effectLst/>
                          <a:latin typeface="+mn-lt"/>
                          <a:ea typeface="Calibri" panose="020F0502020204030204" pitchFamily="34" charset="0"/>
                          <a:cs typeface="Amatic SC" panose="00000500000000000000" pitchFamily="2" charset="-79"/>
                        </a:rPr>
                        <a:t>Bee Bots</a:t>
                      </a:r>
                      <a:r>
                        <a:rPr lang="en-US" sz="700" b="0" baseline="0" dirty="0" smtClean="0">
                          <a:solidFill>
                            <a:schemeClr val="tx1"/>
                          </a:solidFill>
                          <a:effectLst/>
                          <a:latin typeface="+mn-lt"/>
                          <a:ea typeface="Calibri" panose="020F0502020204030204" pitchFamily="34" charset="0"/>
                          <a:cs typeface="Amatic SC" panose="00000500000000000000" pitchFamily="2" charset="-79"/>
                        </a:rPr>
                        <a:t> </a:t>
                      </a:r>
                      <a:r>
                        <a:rPr lang="en-US" sz="700" b="0" dirty="0" smtClean="0">
                          <a:solidFill>
                            <a:schemeClr val="tx1"/>
                          </a:solidFill>
                          <a:effectLst/>
                          <a:latin typeface="+mn-lt"/>
                          <a:ea typeface="Calibri" panose="020F0502020204030204" pitchFamily="34" charset="0"/>
                          <a:cs typeface="Amatic SC" panose="00000500000000000000" pitchFamily="2" charset="-79"/>
                        </a:rPr>
                        <a:t>on a map.</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US" sz="700" b="0" dirty="0" smtClean="0">
                          <a:solidFill>
                            <a:schemeClr val="tx1"/>
                          </a:solidFill>
                          <a:effectLst/>
                          <a:latin typeface="+mn-lt"/>
                          <a:ea typeface="Calibri" panose="020F0502020204030204" pitchFamily="34" charset="0"/>
                          <a:cs typeface="Amatic SC" panose="00000500000000000000" pitchFamily="2" charset="-79"/>
                        </a:rPr>
                        <a:t>Investigate properties</a:t>
                      </a:r>
                      <a:r>
                        <a:rPr lang="en-US" sz="700" b="0" baseline="0" dirty="0" smtClean="0">
                          <a:solidFill>
                            <a:schemeClr val="tx1"/>
                          </a:solidFill>
                          <a:effectLst/>
                          <a:latin typeface="+mn-lt"/>
                          <a:ea typeface="Calibri" panose="020F0502020204030204" pitchFamily="34" charset="0"/>
                          <a:cs typeface="Amatic SC" panose="00000500000000000000" pitchFamily="2" charset="-79"/>
                        </a:rPr>
                        <a:t> of </a:t>
                      </a:r>
                      <a:r>
                        <a:rPr lang="en-US" sz="700" b="0" dirty="0" smtClean="0">
                          <a:solidFill>
                            <a:schemeClr val="tx1"/>
                          </a:solidFill>
                          <a:effectLst/>
                          <a:latin typeface="+mn-lt"/>
                          <a:ea typeface="Calibri" panose="020F0502020204030204" pitchFamily="34" charset="0"/>
                          <a:cs typeface="Amatic SC" panose="00000500000000000000" pitchFamily="2" charset="-79"/>
                        </a:rPr>
                        <a:t>Materials – Three Little Pigs</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Trip to our local park (to link with seasons); discuss what we will see on our journey to the park and how we will get there.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latin typeface="+mn-lt"/>
                        </a:rPr>
                        <a:t>Change </a:t>
                      </a:r>
                      <a:r>
                        <a:rPr lang="en-US" sz="700" dirty="0">
                          <a:latin typeface="+mn-lt"/>
                        </a:rPr>
                        <a:t>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a:latin typeface="+mn-lt"/>
                        </a:rPr>
                        <a:t>Building a ‘Bug Hotel’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r>
                        <a:rPr lang="en-US" sz="700" dirty="0" smtClean="0"/>
                        <a:t>.</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After close observation, draw pictures of the natural world, including animals and plants</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sz="700" b="0" dirty="0" smtClean="0">
                          <a:solidFill>
                            <a:schemeClr val="tx1"/>
                          </a:solidFill>
                          <a:effectLst/>
                          <a:latin typeface="+mn-lt"/>
                          <a:ea typeface="Calibri" panose="020F0502020204030204" pitchFamily="34" charset="0"/>
                          <a:cs typeface="Amatic SC" panose="00000500000000000000" pitchFamily="2" charset="-79"/>
                        </a:rPr>
                        <a:t>Trip to church for Easter</a:t>
                      </a:r>
                      <a:r>
                        <a:rPr lang="en-US" sz="700" b="0" baseline="0" dirty="0" smtClean="0">
                          <a:solidFill>
                            <a:schemeClr val="tx1"/>
                          </a:solidFill>
                          <a:effectLst/>
                          <a:latin typeface="+mn-lt"/>
                          <a:ea typeface="Calibri" panose="020F0502020204030204" pitchFamily="34" charset="0"/>
                          <a:cs typeface="Amatic SC" panose="00000500000000000000" pitchFamily="2" charset="-79"/>
                        </a:rPr>
                        <a:t> Service. Understand how and why Christians celebrate Easter.</a:t>
                      </a: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smtClean="0">
                          <a:solidFill>
                            <a:schemeClr val="tx1"/>
                          </a:solidFill>
                          <a:effectLst/>
                          <a:latin typeface="+mn-lt"/>
                          <a:ea typeface="Calibri" panose="020F0502020204030204" pitchFamily="34" charset="0"/>
                          <a:cs typeface="Amatic SC" panose="00000500000000000000" pitchFamily="2" charset="-79"/>
                        </a:rPr>
                        <a:t>Lost and Found to </a:t>
                      </a:r>
                      <a:r>
                        <a:rPr lang="en-GB" sz="700" b="0" dirty="0">
                          <a:solidFill>
                            <a:schemeClr val="tx1"/>
                          </a:solidFill>
                          <a:effectLst/>
                          <a:latin typeface="+mn-lt"/>
                          <a:ea typeface="Calibri" panose="020F0502020204030204" pitchFamily="34" charset="0"/>
                          <a:cs typeface="Amatic SC" panose="00000500000000000000" pitchFamily="2" charset="-79"/>
                        </a:rPr>
                        <a:t>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Can </a:t>
                      </a:r>
                      <a:r>
                        <a:rPr lang="en-GB" sz="700" b="0" dirty="0">
                          <a:solidFill>
                            <a:schemeClr val="tx1"/>
                          </a:solidFill>
                          <a:effectLst/>
                          <a:latin typeface="+mn-lt"/>
                          <a:ea typeface="Calibri" panose="020F0502020204030204" pitchFamily="34" charset="0"/>
                          <a:cs typeface="Amatic SC" panose="00000500000000000000" pitchFamily="2" charset="-79"/>
                        </a:rPr>
                        <a:t>children differentiate between land and water. </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Understand that some foods</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are healthy and some are not.  Sort food into groups.  Design a healthy lunchbox.</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know that humans and other animals grow.</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begin to understand the importance of looking after our environment.</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US" sz="700" dirty="0" smtClean="0">
                          <a:latin typeface="+mn-lt"/>
                        </a:rPr>
                        <a:t>Materials</a:t>
                      </a:r>
                      <a:r>
                        <a:rPr lang="en-US" sz="700" dirty="0">
                          <a:latin typeface="+mn-lt"/>
                        </a:rPr>
                        <a:t>: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r>
                        <a:rPr lang="en-US" sz="700" dirty="0" smtClean="0"/>
                        <a:t>.</a:t>
                      </a:r>
                    </a:p>
                    <a:p>
                      <a:pPr marL="171450" indent="-171450">
                        <a:lnSpc>
                          <a:spcPct val="100000"/>
                        </a:lnSpc>
                        <a:spcBef>
                          <a:spcPts val="100"/>
                        </a:spcBef>
                        <a:spcAft>
                          <a:spcPts val="800"/>
                        </a:spcAft>
                        <a:buFont typeface="Courier New" panose="02070309020205020404" pitchFamily="49" charset="0"/>
                        <a:buChar char="o"/>
                      </a:pPr>
                      <a:r>
                        <a:rPr lang="en-US" sz="700" b="0" dirty="0" smtClean="0">
                          <a:solidFill>
                            <a:schemeClr val="tx1"/>
                          </a:solidFill>
                          <a:effectLst/>
                          <a:latin typeface="+mn-lt"/>
                          <a:ea typeface="Calibri" panose="020F0502020204030204" pitchFamily="34" charset="0"/>
                          <a:cs typeface="Amatic SC" panose="00000500000000000000" pitchFamily="2" charset="-79"/>
                        </a:rPr>
                        <a:t>Sea Safety – Talk from Life</a:t>
                      </a:r>
                      <a:r>
                        <a:rPr lang="en-US" sz="700" b="0" baseline="0" dirty="0" smtClean="0">
                          <a:solidFill>
                            <a:schemeClr val="tx1"/>
                          </a:solidFill>
                          <a:effectLst/>
                          <a:latin typeface="+mn-lt"/>
                          <a:ea typeface="Calibri" panose="020F0502020204030204" pitchFamily="34" charset="0"/>
                          <a:cs typeface="Amatic SC" panose="00000500000000000000" pitchFamily="2" charset="-79"/>
                        </a:rPr>
                        <a:t> Guards.</a:t>
                      </a:r>
                    </a:p>
                    <a:p>
                      <a:pPr marL="171450" indent="-171450">
                        <a:lnSpc>
                          <a:spcPct val="100000"/>
                        </a:lnSpc>
                        <a:spcBef>
                          <a:spcPts val="100"/>
                        </a:spcBef>
                        <a:spcAft>
                          <a:spcPts val="800"/>
                        </a:spcAft>
                        <a:buFont typeface="Courier New" panose="02070309020205020404" pitchFamily="49" charset="0"/>
                        <a:buChar char="o"/>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Which stories are special and why?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Christmas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why?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Shrove </a:t>
                      </a:r>
                      <a:r>
                        <a:rPr lang="en-GB" sz="800" b="0" dirty="0">
                          <a:solidFill>
                            <a:schemeClr val="tx1"/>
                          </a:solidFill>
                          <a:effectLst/>
                          <a:latin typeface="+mn-lt"/>
                          <a:ea typeface="Calibri" panose="020F0502020204030204" pitchFamily="34" charset="0"/>
                          <a:cs typeface="Amatic SC" panose="00000500000000000000" pitchFamily="2" charset="-79"/>
                        </a:rPr>
                        <a:t>Tuesday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 David’s </a:t>
                      </a:r>
                      <a:r>
                        <a:rPr lang="en-GB" sz="800" b="0" dirty="0" smtClean="0">
                          <a:solidFill>
                            <a:schemeClr val="tx1"/>
                          </a:solidFill>
                          <a:effectLst/>
                          <a:latin typeface="+mn-lt"/>
                          <a:ea typeface="Calibri" panose="020F0502020204030204" pitchFamily="34" charset="0"/>
                          <a:cs typeface="Amatic SC" panose="00000500000000000000" pitchFamily="2" charset="-79"/>
                        </a:rPr>
                        <a:t>Day</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why?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smtClean="0">
                          <a:solidFill>
                            <a:schemeClr val="tx1"/>
                          </a:solidFill>
                          <a:effectLst/>
                          <a:latin typeface="+mn-lt"/>
                          <a:ea typeface="Calibri" panose="020F0502020204030204" pitchFamily="34" charset="0"/>
                          <a:cs typeface="Amatic SC" panose="00000500000000000000" pitchFamily="2" charset="-79"/>
                        </a:rPr>
                        <a:t>Palm </a:t>
                      </a:r>
                      <a:r>
                        <a:rPr lang="en-US" sz="800" b="0" dirty="0">
                          <a:solidFill>
                            <a:schemeClr val="tx1"/>
                          </a:solidFill>
                          <a:effectLst/>
                          <a:latin typeface="+mn-lt"/>
                          <a:ea typeface="Calibri" panose="020F0502020204030204" pitchFamily="34" charset="0"/>
                          <a:cs typeface="Amatic SC" panose="00000500000000000000" pitchFamily="2" charset="-79"/>
                        </a:rPr>
                        <a:t>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Shavuot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What is special about our world?</a:t>
                      </a: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620415482"/>
                  </a:ext>
                </a:extLst>
              </a:tr>
            </a:tbl>
          </a:graphicData>
        </a:graphic>
      </p:graphicFrame>
    </p:spTree>
    <p:extLst>
      <p:ext uri="{BB962C8B-B14F-4D97-AF65-F5344CB8AC3E}">
        <p14:creationId xmlns:p14="http://schemas.microsoft.com/office/powerpoint/2010/main" val="231599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129234153"/>
              </p:ext>
            </p:extLst>
          </p:nvPr>
        </p:nvGraphicFramePr>
        <p:xfrm>
          <a:off x="366318" y="524472"/>
          <a:ext cx="11459364" cy="588471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err="1" smtClean="0">
                          <a:latin typeface="Amatic SC" panose="00000500000000000000" pitchFamily="2" charset="-79"/>
                          <a:cs typeface="Amatic SC" panose="00000500000000000000" pitchFamily="2" charset="-79"/>
                        </a:rPr>
                        <a:t>minibeasts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r>
                        <a:rPr lang="en-GB" sz="800" i="1" dirty="0" smtClean="0">
                          <a:solidFill>
                            <a:schemeClr val="tx1"/>
                          </a:solidFill>
                          <a:latin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smtClean="0">
                          <a:solidFill>
                            <a:schemeClr val="tx1"/>
                          </a:solidFill>
                          <a:latin typeface="+mn-lt"/>
                        </a:rPr>
                        <a:t>Whole school Arts</a:t>
                      </a:r>
                      <a:r>
                        <a:rPr lang="en-GB" sz="800" i="1" baseline="0" dirty="0" smtClean="0">
                          <a:solidFill>
                            <a:schemeClr val="tx1"/>
                          </a:solidFill>
                          <a:latin typeface="+mn-lt"/>
                        </a:rPr>
                        <a:t> Week held in the Summer Term, with visits/workshops from artists and an open gallery for parents.</a:t>
                      </a: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a:t>
                      </a:r>
                      <a:r>
                        <a:rPr lang="en-GB" sz="1100" dirty="0" smtClean="0">
                          <a:solidFill>
                            <a:schemeClr val="tx1"/>
                          </a:solidFill>
                        </a:rPr>
                        <a:t>Beginning </a:t>
                      </a:r>
                      <a:r>
                        <a:rPr lang="en-GB" sz="1100" dirty="0">
                          <a:solidFill>
                            <a:schemeClr val="tx1"/>
                          </a:solidFill>
                        </a:rPr>
                        <a:t>to mix </a:t>
                      </a:r>
                      <a:r>
                        <a:rPr lang="en-GB" sz="1100" dirty="0" smtClean="0">
                          <a:solidFill>
                            <a:schemeClr val="tx1"/>
                          </a:solidFill>
                        </a:rPr>
                        <a:t>colours. </a:t>
                      </a:r>
                      <a:r>
                        <a:rPr lang="en-GB" sz="1100" dirty="0">
                          <a:solidFill>
                            <a:schemeClr val="tx1"/>
                          </a:solidFill>
                        </a:rPr>
                        <a:t>J</a:t>
                      </a:r>
                      <a:r>
                        <a:rPr lang="en-GB" sz="1100" dirty="0" smtClean="0">
                          <a:solidFill>
                            <a:schemeClr val="tx1"/>
                          </a:solidFill>
                        </a:rPr>
                        <a:t>oin </a:t>
                      </a:r>
                      <a:r>
                        <a:rPr lang="en-GB" sz="1100" dirty="0">
                          <a:solidFill>
                            <a:schemeClr val="tx1"/>
                          </a:solidFill>
                        </a:rPr>
                        <a:t>in with role play games and use resources available for props; build models using construction equipment</a:t>
                      </a:r>
                      <a:r>
                        <a:rPr lang="en-GB" sz="1100" dirty="0" smtClean="0">
                          <a:solidFill>
                            <a:schemeClr val="tx1"/>
                          </a:solidFill>
                        </a:rPr>
                        <a:t>.</a:t>
                      </a:r>
                    </a:p>
                    <a:p>
                      <a:pPr algn="ctr"/>
                      <a:endParaRPr lang="en-GB" sz="1100" dirty="0" smtClean="0">
                        <a:solidFill>
                          <a:schemeClr val="tx1"/>
                        </a:solidFill>
                      </a:endParaRPr>
                    </a:p>
                    <a:p>
                      <a:pPr algn="ctr"/>
                      <a:r>
                        <a:rPr lang="en-GB" sz="1100" dirty="0" smtClean="0">
                          <a:solidFill>
                            <a:schemeClr val="tx1"/>
                          </a:solidFill>
                        </a:rPr>
                        <a:t>Home corner role</a:t>
                      </a:r>
                      <a:r>
                        <a:rPr lang="en-GB" sz="1100" baseline="0" dirty="0" smtClean="0">
                          <a:solidFill>
                            <a:schemeClr val="tx1"/>
                          </a:solidFill>
                        </a:rPr>
                        <a:t> play area.</a:t>
                      </a:r>
                      <a:endParaRPr lang="en-GB" sz="1100" dirty="0">
                        <a:solidFill>
                          <a:schemeClr val="tx1"/>
                        </a:solidFill>
                      </a:endParaRPr>
                    </a:p>
                    <a:p>
                      <a:pPr algn="ctr"/>
                      <a:r>
                        <a:rPr lang="en-GB" sz="1100" dirty="0" smtClean="0"/>
                        <a:t>To remember the</a:t>
                      </a:r>
                      <a:r>
                        <a:rPr lang="en-GB" sz="1100" baseline="0" dirty="0" smtClean="0"/>
                        <a:t> words in a range of songs.</a:t>
                      </a:r>
                    </a:p>
                    <a:p>
                      <a:pPr algn="ct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smtClean="0"/>
                        <a:t>Exploring </a:t>
                      </a:r>
                      <a:r>
                        <a:rPr lang="en-US" sz="1100" dirty="0"/>
                        <a:t>sounds and how they can be changed, tapping out of simple rhythms. </a:t>
                      </a:r>
                    </a:p>
                    <a:p>
                      <a:pPr algn="ctr"/>
                      <a:r>
                        <a:rPr lang="en-US" sz="1100" dirty="0"/>
                        <a:t>Provide opportunities to work together to develop and realise creative ideas.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100" dirty="0" smtClean="0">
                          <a:solidFill>
                            <a:schemeClr val="tx1"/>
                          </a:solidFill>
                        </a:rPr>
                        <a:t>Listen </a:t>
                      </a:r>
                      <a:r>
                        <a:rPr lang="en-GB" sz="1100" dirty="0">
                          <a:solidFill>
                            <a:schemeClr val="tx1"/>
                          </a:solidFill>
                        </a:rPr>
                        <a:t>to music and make their own dances in response</a:t>
                      </a:r>
                      <a:r>
                        <a:rPr lang="en-GB" sz="1100" dirty="0" smtClean="0">
                          <a:solidFill>
                            <a:schemeClr val="tx1"/>
                          </a:solidFill>
                        </a:rPr>
                        <a:t>.</a:t>
                      </a:r>
                    </a:p>
                    <a:p>
                      <a:pPr algn="ctr">
                        <a:lnSpc>
                          <a:spcPct val="107000"/>
                        </a:lnSpc>
                        <a:spcAft>
                          <a:spcPts val="800"/>
                        </a:spcAft>
                      </a:pPr>
                      <a:r>
                        <a:rPr lang="en-GB" sz="1100" dirty="0" smtClean="0">
                          <a:solidFill>
                            <a:schemeClr val="tx1"/>
                          </a:solidFill>
                        </a:rPr>
                        <a:t>Collage owls</a:t>
                      </a:r>
                    </a:p>
                    <a:p>
                      <a:pPr algn="ctr">
                        <a:lnSpc>
                          <a:spcPct val="107000"/>
                        </a:lnSpc>
                        <a:spcAft>
                          <a:spcPts val="800"/>
                        </a:spcAft>
                      </a:pPr>
                      <a:r>
                        <a:rPr lang="en-GB" sz="1100" dirty="0" smtClean="0">
                          <a:solidFill>
                            <a:schemeClr val="tx1"/>
                          </a:solidFill>
                        </a:rPr>
                        <a:t>Pet rescue Role play area</a:t>
                      </a:r>
                      <a:endParaRPr lang="en-GB" sz="1100" dirty="0">
                        <a:solidFill>
                          <a:schemeClr val="tx1"/>
                        </a:solidFill>
                      </a:endParaRPr>
                    </a:p>
                    <a:p>
                      <a:pPr algn="ctr">
                        <a:lnSpc>
                          <a:spcPct val="107000"/>
                        </a:lnSpc>
                        <a:spcAft>
                          <a:spcPts val="800"/>
                        </a:spcAft>
                      </a:pPr>
                      <a:r>
                        <a:rPr lang="en-US" sz="1100" dirty="0" smtClean="0"/>
                        <a:t>Firework </a:t>
                      </a:r>
                      <a:r>
                        <a:rPr lang="en-US" sz="1100" dirty="0"/>
                        <a:t>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tx1"/>
                          </a:solidFill>
                        </a:rPr>
                        <a:t>Children </a:t>
                      </a:r>
                      <a:r>
                        <a:rPr lang="en-GB" sz="1100" dirty="0">
                          <a:solidFill>
                            <a:schemeClr val="tx1"/>
                          </a:solidFill>
                        </a:rPr>
                        <a:t>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a:t>
                      </a:r>
                      <a:r>
                        <a:rPr lang="en-GB" sz="1100" dirty="0" smtClean="0">
                          <a:solidFill>
                            <a:schemeClr val="tx1"/>
                          </a:solidFill>
                        </a:rPr>
                        <a:t>masks/props</a:t>
                      </a:r>
                      <a:r>
                        <a:rPr lang="en-GB" sz="1100" baseline="0" dirty="0" smtClean="0">
                          <a:solidFill>
                            <a:schemeClr val="tx1"/>
                          </a:solidFill>
                        </a:rPr>
                        <a:t> for role play.</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US" sz="1100" dirty="0" smtClean="0"/>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solidFill>
                            <a:schemeClr val="tx1"/>
                          </a:solidFill>
                        </a:rPr>
                        <a:t>To use paints/pastels and other resources to create observational drawings. (Flowers).</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smtClean="0"/>
                        <a:t>Mother’s </a:t>
                      </a:r>
                      <a:r>
                        <a:rPr lang="en-US" sz="1100" dirty="0"/>
                        <a:t>Day crafts Easter crafts </a:t>
                      </a:r>
                      <a:endParaRPr lang="en-US" sz="11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smtClean="0"/>
                        <a:t>Garden</a:t>
                      </a:r>
                      <a:r>
                        <a:rPr lang="en-US" sz="1100" baseline="0" dirty="0" smtClean="0"/>
                        <a:t> Centre role play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t>Provide </a:t>
                      </a:r>
                      <a:r>
                        <a:rPr lang="en-US" sz="1100" dirty="0"/>
                        <a:t>a wide range of props for play which encourage imagination</a:t>
                      </a:r>
                      <a:r>
                        <a:rPr lang="en-US" sz="1100" dirty="0" smtClean="0"/>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solidFill>
                            <a:schemeClr val="tx1"/>
                          </a:solidFill>
                        </a:rPr>
                        <a:t>To use paints/pastels and other resources to create observational drawings. (Flowers).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solidFill>
                            <a:schemeClr val="tx1"/>
                          </a:solidFill>
                        </a:rPr>
                        <a:t>To plan,</a:t>
                      </a:r>
                      <a:r>
                        <a:rPr lang="en-US" sz="1100" baseline="0" dirty="0" smtClean="0">
                          <a:solidFill>
                            <a:schemeClr val="tx1"/>
                          </a:solidFill>
                        </a:rPr>
                        <a:t> carry out, evaluate and change where necessary.</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aseline="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aseline="0" dirty="0" smtClean="0">
                          <a:solidFill>
                            <a:schemeClr val="tx1"/>
                          </a:solidFill>
                        </a:rPr>
                        <a:t>Garden Centre role play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aseline="0" dirty="0" smtClean="0">
                          <a:solidFill>
                            <a:schemeClr val="tx1"/>
                          </a:solidFill>
                        </a:rPr>
                        <a:t>Dentist role play area</a:t>
                      </a:r>
                      <a:endParaRPr lang="en-GB" sz="11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100" dirty="0">
                          <a:solidFill>
                            <a:schemeClr val="tx1"/>
                          </a:solidFill>
                        </a:rPr>
                        <a:t>  </a:t>
                      </a:r>
                      <a:r>
                        <a:rPr lang="en-GB" sz="1100" dirty="0" smtClean="0">
                          <a:solidFill>
                            <a:schemeClr val="tx1"/>
                          </a:solidFill>
                        </a:rPr>
                        <a:t>Safely use and explore a variety of materials, tools</a:t>
                      </a:r>
                      <a:r>
                        <a:rPr lang="en-GB" sz="1100" baseline="0" dirty="0" smtClean="0">
                          <a:solidFill>
                            <a:schemeClr val="tx1"/>
                          </a:solidFill>
                        </a:rPr>
                        <a:t> and techniques, experimenting with colour, design, texture, form and function.</a:t>
                      </a:r>
                    </a:p>
                    <a:p>
                      <a:pPr algn="ctr"/>
                      <a:endParaRPr lang="en-GB" sz="1100" baseline="0" dirty="0" smtClean="0">
                        <a:solidFill>
                          <a:schemeClr val="tx1"/>
                        </a:solidFill>
                      </a:endParaRPr>
                    </a:p>
                    <a:p>
                      <a:pPr algn="ctr"/>
                      <a:r>
                        <a:rPr lang="en-GB" sz="1100" baseline="0" dirty="0" smtClean="0">
                          <a:solidFill>
                            <a:schemeClr val="tx1"/>
                          </a:solidFill>
                        </a:rPr>
                        <a:t>To describe various ways of safely using and exploring a variety of materials.</a:t>
                      </a:r>
                      <a:endParaRPr lang="en-GB" sz="1100" dirty="0" smtClean="0">
                        <a:solidFill>
                          <a:schemeClr val="tx1"/>
                        </a:solidFill>
                      </a:endParaRPr>
                    </a:p>
                    <a:p>
                      <a:pPr algn="ctr"/>
                      <a:endParaRPr lang="en-GB" sz="1100" dirty="0" smtClean="0">
                        <a:solidFill>
                          <a:schemeClr val="tx1"/>
                        </a:solidFill>
                      </a:endParaRPr>
                    </a:p>
                    <a:p>
                      <a:pPr algn="ctr"/>
                      <a:endParaRPr lang="en-GB" sz="1100" dirty="0" smtClean="0">
                        <a:solidFill>
                          <a:schemeClr val="tx1"/>
                        </a:solidFill>
                      </a:endParaRPr>
                    </a:p>
                    <a:p>
                      <a:pPr algn="ctr"/>
                      <a:r>
                        <a:rPr lang="en-GB" sz="1100" dirty="0" smtClean="0">
                          <a:solidFill>
                            <a:schemeClr val="tx1"/>
                          </a:solidFill>
                        </a:rPr>
                        <a:t>Eric</a:t>
                      </a:r>
                      <a:r>
                        <a:rPr lang="en-GB" sz="1100" baseline="0" dirty="0" smtClean="0">
                          <a:solidFill>
                            <a:schemeClr val="tx1"/>
                          </a:solidFill>
                        </a:rPr>
                        <a:t> Carle – Collage mini beast</a:t>
                      </a:r>
                      <a:endParaRPr lang="en-GB" sz="1100" dirty="0">
                        <a:solidFill>
                          <a:schemeClr val="tx1"/>
                        </a:solidFill>
                      </a:endParaRPr>
                    </a:p>
                    <a:p>
                      <a:pPr algn="ctr"/>
                      <a:endParaRPr lang="en-GB" sz="1100" dirty="0">
                        <a:solidFill>
                          <a:schemeClr val="tx1"/>
                        </a:solidFill>
                      </a:endParaRPr>
                    </a:p>
                    <a:p>
                      <a:pPr algn="ctr"/>
                      <a:r>
                        <a:rPr lang="en-US" sz="1100" dirty="0" smtClean="0"/>
                        <a:t>Junk modelling mini beasts/costumes</a:t>
                      </a:r>
                      <a:r>
                        <a:rPr lang="en-US" sz="1100" baseline="0" dirty="0" smtClean="0"/>
                        <a:t> for the Ugly Bug Ball</a:t>
                      </a:r>
                      <a:endParaRPr lang="en-US" sz="1100" dirty="0" smtClean="0"/>
                    </a:p>
                    <a:p>
                      <a:pPr algn="ctr"/>
                      <a:endParaRPr lang="en-US" sz="1100" dirty="0" smtClean="0"/>
                    </a:p>
                    <a:p>
                      <a:pPr algn="ctr"/>
                      <a:r>
                        <a:rPr lang="en-US" sz="1100" dirty="0" smtClean="0"/>
                        <a:t>Hungry Caterpillar Role Play</a:t>
                      </a:r>
                      <a:endParaRPr lang="en-US" sz="1100" dirty="0"/>
                    </a:p>
                    <a:p>
                      <a:pPr algn="ctr"/>
                      <a:endParaRPr lang="en-US" sz="1100" dirty="0">
                        <a:solidFill>
                          <a:schemeClr val="tx1"/>
                        </a:solidFill>
                      </a:endParaRPr>
                    </a:p>
                    <a:p>
                      <a:pPr algn="ctr"/>
                      <a:r>
                        <a:rPr lang="en-US" sz="1100" dirty="0" smtClean="0"/>
                        <a:t>.</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dirty="0" smtClean="0">
                          <a:solidFill>
                            <a:schemeClr val="tx1"/>
                          </a:solidFill>
                        </a:rPr>
                        <a:t>Pirate</a:t>
                      </a:r>
                      <a:r>
                        <a:rPr lang="en-US" sz="1100" baseline="0" dirty="0" smtClean="0">
                          <a:solidFill>
                            <a:schemeClr val="tx1"/>
                          </a:solidFill>
                        </a:rPr>
                        <a:t> ships role play</a:t>
                      </a:r>
                    </a:p>
                    <a:p>
                      <a:pPr algn="ctr"/>
                      <a:endParaRPr lang="en-US" sz="1100" baseline="0" dirty="0" smtClean="0">
                        <a:solidFill>
                          <a:schemeClr val="tx1"/>
                        </a:solidFill>
                      </a:endParaRPr>
                    </a:p>
                    <a:p>
                      <a:pPr algn="ctr"/>
                      <a:r>
                        <a:rPr lang="en-US" sz="1100" baseline="0" dirty="0" smtClean="0">
                          <a:solidFill>
                            <a:schemeClr val="tx1"/>
                          </a:solidFill>
                        </a:rPr>
                        <a:t>Beach shop/Ice Cream shop role play.</a:t>
                      </a:r>
                    </a:p>
                    <a:p>
                      <a:pPr algn="ctr"/>
                      <a:endParaRPr lang="en-US" sz="1100" baseline="0" dirty="0" smtClean="0">
                        <a:solidFill>
                          <a:schemeClr val="tx1"/>
                        </a:solidFill>
                      </a:endParaRPr>
                    </a:p>
                    <a:p>
                      <a:pPr algn="ctr"/>
                      <a:r>
                        <a:rPr lang="en-US" sz="1100" baseline="0" dirty="0" smtClean="0">
                          <a:solidFill>
                            <a:schemeClr val="tx1"/>
                          </a:solidFill>
                        </a:rPr>
                        <a:t>Children to safely construct with a purpose in mind and evaluate their designs.</a:t>
                      </a:r>
                    </a:p>
                    <a:p>
                      <a:pPr algn="ctr"/>
                      <a:endParaRPr lang="en-US" sz="1100" baseline="0" dirty="0" smtClean="0">
                        <a:solidFill>
                          <a:schemeClr val="tx1"/>
                        </a:solidFill>
                      </a:endParaRPr>
                    </a:p>
                    <a:p>
                      <a:pPr algn="ctr"/>
                      <a:r>
                        <a:rPr lang="en-US" sz="1100" baseline="0" dirty="0" smtClean="0">
                          <a:solidFill>
                            <a:schemeClr val="tx1"/>
                          </a:solidFill>
                        </a:rPr>
                        <a:t>To know the different uses and purposes of a range of media and materials.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158306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28259453"/>
              </p:ext>
            </p:extLst>
          </p:nvPr>
        </p:nvGraphicFramePr>
        <p:xfrm>
          <a:off x="691766" y="719665"/>
          <a:ext cx="10996650" cy="5638800"/>
        </p:xfrm>
        <a:graphic>
          <a:graphicData uri="http://schemas.openxmlformats.org/drawingml/2006/table">
            <a:tbl>
              <a:tblPr firstRow="1" bandRow="1">
                <a:tableStyleId>{F5AB1C69-6EDB-4FF4-983F-18BD219EF322}</a:tableStyleId>
              </a:tblPr>
              <a:tblGrid>
                <a:gridCol w="385667">
                  <a:extLst>
                    <a:ext uri="{9D8B030D-6E8A-4147-A177-3AD203B41FA5}">
                      <a16:colId xmlns:a16="http://schemas.microsoft.com/office/drawing/2014/main" xmlns="" val="3220665379"/>
                    </a:ext>
                  </a:extLst>
                </a:gridCol>
                <a:gridCol w="1813663">
                  <a:extLst>
                    <a:ext uri="{9D8B030D-6E8A-4147-A177-3AD203B41FA5}">
                      <a16:colId xmlns:a16="http://schemas.microsoft.com/office/drawing/2014/main" xmlns="" val="2278254009"/>
                    </a:ext>
                  </a:extLst>
                </a:gridCol>
                <a:gridCol w="1099665">
                  <a:extLst>
                    <a:ext uri="{9D8B030D-6E8A-4147-A177-3AD203B41FA5}">
                      <a16:colId xmlns:a16="http://schemas.microsoft.com/office/drawing/2014/main" xmlns="" val="2317899817"/>
                    </a:ext>
                  </a:extLst>
                </a:gridCol>
                <a:gridCol w="1099665">
                  <a:extLst>
                    <a:ext uri="{9D8B030D-6E8A-4147-A177-3AD203B41FA5}">
                      <a16:colId xmlns:a16="http://schemas.microsoft.com/office/drawing/2014/main" xmlns="" val="436641159"/>
                    </a:ext>
                  </a:extLst>
                </a:gridCol>
                <a:gridCol w="1099665">
                  <a:extLst>
                    <a:ext uri="{9D8B030D-6E8A-4147-A177-3AD203B41FA5}">
                      <a16:colId xmlns:a16="http://schemas.microsoft.com/office/drawing/2014/main" xmlns="" val="788276828"/>
                    </a:ext>
                  </a:extLst>
                </a:gridCol>
                <a:gridCol w="1099665">
                  <a:extLst>
                    <a:ext uri="{9D8B030D-6E8A-4147-A177-3AD203B41FA5}">
                      <a16:colId xmlns:a16="http://schemas.microsoft.com/office/drawing/2014/main" xmlns="" val="2982128361"/>
                    </a:ext>
                  </a:extLst>
                </a:gridCol>
                <a:gridCol w="1099665">
                  <a:extLst>
                    <a:ext uri="{9D8B030D-6E8A-4147-A177-3AD203B41FA5}">
                      <a16:colId xmlns:a16="http://schemas.microsoft.com/office/drawing/2014/main" xmlns="" val="112937561"/>
                    </a:ext>
                  </a:extLst>
                </a:gridCol>
                <a:gridCol w="1099665">
                  <a:extLst>
                    <a:ext uri="{9D8B030D-6E8A-4147-A177-3AD203B41FA5}">
                      <a16:colId xmlns:a16="http://schemas.microsoft.com/office/drawing/2014/main" xmlns="" val="2361027021"/>
                    </a:ext>
                  </a:extLst>
                </a:gridCol>
                <a:gridCol w="1099665">
                  <a:extLst>
                    <a:ext uri="{9D8B030D-6E8A-4147-A177-3AD203B41FA5}">
                      <a16:colId xmlns:a16="http://schemas.microsoft.com/office/drawing/2014/main" xmlns="" val="3152277424"/>
                    </a:ext>
                  </a:extLst>
                </a:gridCol>
                <a:gridCol w="1099665">
                  <a:extLst>
                    <a:ext uri="{9D8B030D-6E8A-4147-A177-3AD203B41FA5}">
                      <a16:colId xmlns:a16="http://schemas.microsoft.com/office/drawing/2014/main" xmlns="" val="1898395181"/>
                    </a:ext>
                  </a:extLst>
                </a:gridCol>
              </a:tblGrid>
              <a:tr h="1795288">
                <a:tc>
                  <a:txBody>
                    <a:bodyPr/>
                    <a:lstStyle/>
                    <a:p>
                      <a:pPr algn="ctr"/>
                      <a:r>
                        <a:rPr lang="en-GB" sz="1200" b="0" dirty="0" smtClean="0">
                          <a:solidFill>
                            <a:schemeClr val="tx1"/>
                          </a:solidFill>
                          <a:latin typeface="Calibri" panose="020F0502020204030204" pitchFamily="34" charset="0"/>
                          <a:cs typeface="Calibri" panose="020F0502020204030204" pitchFamily="34" charset="0"/>
                        </a:rPr>
                        <a:t>Inside Provision</a:t>
                      </a:r>
                      <a:endParaRPr lang="en-GB" sz="1200" b="0" dirty="0">
                        <a:solidFill>
                          <a:schemeClr val="tx1"/>
                        </a:solidFill>
                        <a:latin typeface="Calibri" panose="020F0502020204030204" pitchFamily="34" charset="0"/>
                        <a:cs typeface="Calibri" panose="020F0502020204030204" pitchFamily="34" charset="0"/>
                      </a:endParaRPr>
                    </a:p>
                  </a:txBody>
                  <a:tcPr vert="vert270">
                    <a:solidFill>
                      <a:schemeClr val="bg1">
                        <a:lumMod val="95000"/>
                      </a:schemeClr>
                    </a:solidFill>
                  </a:tcPr>
                </a:tc>
                <a:tc>
                  <a:txBody>
                    <a:bodyPr/>
                    <a:lstStyle/>
                    <a:p>
                      <a:r>
                        <a:rPr lang="en-GB" sz="800" dirty="0" smtClean="0">
                          <a:solidFill>
                            <a:schemeClr val="tx1"/>
                          </a:solidFill>
                          <a:latin typeface="Calibri" panose="020F0502020204030204" pitchFamily="34" charset="0"/>
                          <a:cs typeface="Calibri" panose="020F0502020204030204" pitchFamily="34" charset="0"/>
                        </a:rPr>
                        <a:t>Reading Area:</a:t>
                      </a:r>
                    </a:p>
                    <a:p>
                      <a:r>
                        <a:rPr lang="en-GB" sz="800" b="0" dirty="0" smtClean="0">
                          <a:solidFill>
                            <a:schemeClr val="tx1"/>
                          </a:solidFill>
                          <a:latin typeface="Calibri" panose="020F0502020204030204" pitchFamily="34" charset="0"/>
                          <a:cs typeface="Calibri" panose="020F0502020204030204" pitchFamily="34" charset="0"/>
                        </a:rPr>
                        <a:t>Resources: Cushions,</a:t>
                      </a:r>
                      <a:r>
                        <a:rPr lang="en-GB" sz="800" b="0" baseline="0" dirty="0" smtClean="0">
                          <a:solidFill>
                            <a:schemeClr val="tx1"/>
                          </a:solidFill>
                          <a:latin typeface="Calibri" panose="020F0502020204030204" pitchFamily="34" charset="0"/>
                          <a:cs typeface="Calibri" panose="020F0502020204030204" pitchFamily="34" charset="0"/>
                        </a:rPr>
                        <a:t> teddies, rug, chairs, topic books, rhyming books, decodable books, fiction and non fiction.  Nursery rhyme  cards.  Tricky words.</a:t>
                      </a:r>
                    </a:p>
                    <a:p>
                      <a:endParaRPr lang="en-GB" sz="800" b="0" baseline="0" dirty="0" smtClean="0">
                        <a:solidFill>
                          <a:schemeClr val="tx1"/>
                        </a:solidFill>
                        <a:latin typeface="Calibri" panose="020F0502020204030204" pitchFamily="34" charset="0"/>
                        <a:cs typeface="Calibri" panose="020F0502020204030204" pitchFamily="34" charset="0"/>
                      </a:endParaRPr>
                    </a:p>
                    <a:p>
                      <a:r>
                        <a:rPr lang="en-GB" sz="800" b="0" dirty="0" smtClean="0">
                          <a:solidFill>
                            <a:schemeClr val="tx1"/>
                          </a:solidFill>
                        </a:rPr>
                        <a:t>Possible exploration/skills: Sharing books, independently looking at books, sound recognition, concept of print, story telling. </a:t>
                      </a:r>
                      <a:endParaRPr lang="en-GB" sz="800" b="0" dirty="0">
                        <a:solidFill>
                          <a:schemeClr val="tx1"/>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en-GB" sz="800" b="1" dirty="0" smtClean="0">
                          <a:solidFill>
                            <a:schemeClr val="tx1"/>
                          </a:solidFill>
                          <a:latin typeface="+mj-lt"/>
                        </a:rPr>
                        <a:t>Mark Making:</a:t>
                      </a:r>
                    </a:p>
                    <a:p>
                      <a:r>
                        <a:rPr lang="en-GB" sz="800" b="0" dirty="0" smtClean="0">
                          <a:solidFill>
                            <a:schemeClr val="tx1"/>
                          </a:solidFill>
                          <a:latin typeface="+mj-lt"/>
                        </a:rPr>
                        <a:t>Resources: paper, felt tips, pencils, rubbers, sharpeners, crayons, pens, highlighters, craft materials, material, glue sticks, scissors, </a:t>
                      </a:r>
                      <a:r>
                        <a:rPr lang="en-GB" sz="800" b="0" dirty="0" err="1" smtClean="0">
                          <a:solidFill>
                            <a:schemeClr val="tx1"/>
                          </a:solidFill>
                          <a:latin typeface="+mj-lt"/>
                        </a:rPr>
                        <a:t>sellotape</a:t>
                      </a:r>
                      <a:r>
                        <a:rPr lang="en-GB" sz="800" b="0" dirty="0" smtClean="0">
                          <a:solidFill>
                            <a:schemeClr val="tx1"/>
                          </a:solidFill>
                          <a:latin typeface="+mj-lt"/>
                        </a:rPr>
                        <a:t>, masking tape, junk, stickers. </a:t>
                      </a:r>
                    </a:p>
                    <a:p>
                      <a:endParaRPr lang="en-GB" sz="800" b="0" dirty="0" smtClean="0">
                        <a:solidFill>
                          <a:schemeClr val="tx1"/>
                        </a:solidFill>
                        <a:latin typeface="+mj-lt"/>
                      </a:endParaRPr>
                    </a:p>
                    <a:p>
                      <a:r>
                        <a:rPr lang="en-GB" sz="800" b="0" dirty="0" smtClean="0">
                          <a:solidFill>
                            <a:schemeClr val="tx1"/>
                          </a:solidFill>
                          <a:latin typeface="+mj-lt"/>
                        </a:rPr>
                        <a:t>Possible exploration/skills: Gross motor, fine motor, name writing, scissor skills, joining materials, colour recognition, mixing, Process art. </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Interactive whiteboard </a:t>
                      </a:r>
                      <a:r>
                        <a:rPr lang="en-GB" sz="800" b="0" dirty="0" smtClean="0">
                          <a:solidFill>
                            <a:schemeClr val="tx1"/>
                          </a:solidFill>
                          <a:latin typeface="+mj-lt"/>
                        </a:rPr>
                        <a:t>Resources: Lap top, interactive whiteboard, interactive whiteboard pens. Number</a:t>
                      </a:r>
                      <a:r>
                        <a:rPr lang="en-GB" sz="800" b="0" baseline="0" dirty="0" smtClean="0">
                          <a:solidFill>
                            <a:schemeClr val="tx1"/>
                          </a:solidFill>
                          <a:latin typeface="+mj-lt"/>
                        </a:rPr>
                        <a:t> </a:t>
                      </a:r>
                      <a:r>
                        <a:rPr lang="en-GB" sz="800" b="0" dirty="0" smtClean="0">
                          <a:solidFill>
                            <a:schemeClr val="tx1"/>
                          </a:solidFill>
                          <a:latin typeface="+mj-lt"/>
                        </a:rPr>
                        <a:t>blocks, nursery rhymes, stories or something like that or at the end of the day dancing or yoga. We research questions the children might have, watch celebrations from around the world etc. The children can use the pens for mark making or accessing different programmes</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Small world/construction</a:t>
                      </a:r>
                    </a:p>
                    <a:p>
                      <a:r>
                        <a:rPr lang="en-GB" sz="800" b="0" dirty="0" smtClean="0">
                          <a:solidFill>
                            <a:schemeClr val="tx1"/>
                          </a:solidFill>
                          <a:latin typeface="+mj-lt"/>
                        </a:rPr>
                        <a:t> Resources: Zoo, farm, dinosaur, people, super heroes, insects, British wildlife, cars and vehicles all different types and sizes, rescue vehicles and buildings, aeroplanes and helicopters, trains and track, foam bricks, wooden bricks, tinker table with tools,</a:t>
                      </a:r>
                      <a:r>
                        <a:rPr lang="en-GB" sz="800" b="0" baseline="0" dirty="0" smtClean="0">
                          <a:solidFill>
                            <a:schemeClr val="tx1"/>
                          </a:solidFill>
                          <a:latin typeface="+mj-lt"/>
                        </a:rPr>
                        <a:t> people, fabric, helmets, clipboards.</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Malleable/Funky</a:t>
                      </a:r>
                      <a:r>
                        <a:rPr lang="en-GB" sz="800" b="1" baseline="0" dirty="0" smtClean="0">
                          <a:solidFill>
                            <a:schemeClr val="tx1"/>
                          </a:solidFill>
                          <a:latin typeface="+mj-lt"/>
                        </a:rPr>
                        <a:t> Fingers</a:t>
                      </a:r>
                      <a:endParaRPr lang="en-GB" sz="800" b="1" dirty="0" smtClean="0">
                        <a:solidFill>
                          <a:schemeClr val="tx1"/>
                        </a:solidFill>
                        <a:latin typeface="+mj-lt"/>
                      </a:endParaRPr>
                    </a:p>
                    <a:p>
                      <a:r>
                        <a:rPr lang="en-GB" sz="800" b="0" dirty="0" smtClean="0">
                          <a:solidFill>
                            <a:schemeClr val="tx1"/>
                          </a:solidFill>
                          <a:latin typeface="+mj-lt"/>
                        </a:rPr>
                        <a:t>Resources: Playdough cutter, rolling pins, cake making tools, threading, nuts and bolts, peg boards and pegs. Possible exploration/skills: Sensory play,</a:t>
                      </a:r>
                      <a:r>
                        <a:rPr lang="en-GB" sz="800" b="0" baseline="0" dirty="0" smtClean="0">
                          <a:solidFill>
                            <a:schemeClr val="tx1"/>
                          </a:solidFill>
                          <a:latin typeface="+mj-lt"/>
                        </a:rPr>
                        <a:t> fine motor.</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Home corner </a:t>
                      </a:r>
                    </a:p>
                    <a:p>
                      <a:r>
                        <a:rPr lang="en-GB" sz="800" b="0" dirty="0" smtClean="0">
                          <a:solidFill>
                            <a:schemeClr val="tx1"/>
                          </a:solidFill>
                          <a:latin typeface="+mj-lt"/>
                        </a:rPr>
                        <a:t>Resources: Kitchens, drawers, table and chair, pots and pans, plates, bowls </a:t>
                      </a:r>
                      <a:r>
                        <a:rPr lang="en-GB" sz="800" b="0" dirty="0" err="1" smtClean="0">
                          <a:solidFill>
                            <a:schemeClr val="tx1"/>
                          </a:solidFill>
                          <a:latin typeface="+mj-lt"/>
                        </a:rPr>
                        <a:t>etc</a:t>
                      </a:r>
                      <a:r>
                        <a:rPr lang="en-GB" sz="800" b="0" dirty="0" smtClean="0">
                          <a:solidFill>
                            <a:schemeClr val="tx1"/>
                          </a:solidFill>
                          <a:latin typeface="+mj-lt"/>
                        </a:rPr>
                        <a:t>, cutlery, cooking utensils, food, clock, storage boxes shopping baskets, diary/books, pens, phones, cameras, lap top, dolls, clothes, nappies, potty, push chair, crib, high chair, dog, basket and lead. Dressing up clothes and shoes, bags, jewellery, hats and helmets</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Making Area</a:t>
                      </a:r>
                    </a:p>
                    <a:p>
                      <a:r>
                        <a:rPr lang="en-GB" sz="800" b="0" dirty="0" smtClean="0">
                          <a:solidFill>
                            <a:schemeClr val="tx1"/>
                          </a:solidFill>
                          <a:latin typeface="+mj-lt"/>
                        </a:rPr>
                        <a:t>Resources: Junk materials, boxes, plastic, paper, card, attaching resources</a:t>
                      </a:r>
                      <a:r>
                        <a:rPr lang="en-GB" sz="800" b="0" baseline="0" dirty="0" smtClean="0">
                          <a:solidFill>
                            <a:schemeClr val="tx1"/>
                          </a:solidFill>
                          <a:latin typeface="+mj-lt"/>
                        </a:rPr>
                        <a:t> – masking tape, glue, staplers, hole punch, split pins.  </a:t>
                      </a:r>
                      <a:r>
                        <a:rPr lang="en-GB" sz="800" b="0" baseline="0" dirty="0" err="1" smtClean="0">
                          <a:solidFill>
                            <a:schemeClr val="tx1"/>
                          </a:solidFill>
                          <a:latin typeface="+mj-lt"/>
                        </a:rPr>
                        <a:t>Embelishments</a:t>
                      </a:r>
                      <a:r>
                        <a:rPr lang="en-GB" sz="800" b="0" baseline="0" dirty="0" smtClean="0">
                          <a:solidFill>
                            <a:schemeClr val="tx1"/>
                          </a:solidFill>
                          <a:latin typeface="+mj-lt"/>
                        </a:rPr>
                        <a:t>: sequins, feathers, lolly sticks, matchsticks, beads.</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Maths Area:</a:t>
                      </a:r>
                    </a:p>
                    <a:p>
                      <a:r>
                        <a:rPr lang="en-GB" sz="800" b="0" dirty="0" smtClean="0">
                          <a:solidFill>
                            <a:schemeClr val="tx1"/>
                          </a:solidFill>
                        </a:rPr>
                        <a:t>Resources: number line with dots on wall, small parts, sorting objects, sorting bowls, stacking cups, shape sorters, 2 d shapes, abacus, chequers board, weighing scales, number cars, playing cards, calculators, phones, jigsaws, wooden puzzles, meter ruler, shoe measurer, giant foam dice. </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PSHE:</a:t>
                      </a:r>
                    </a:p>
                    <a:p>
                      <a:r>
                        <a:rPr lang="en-GB" sz="800" b="0" dirty="0" smtClean="0">
                          <a:solidFill>
                            <a:schemeClr val="tx1"/>
                          </a:solidFill>
                          <a:latin typeface="+mj-lt"/>
                        </a:rPr>
                        <a:t>Feeling books, weekly vote, names to vote with.</a:t>
                      </a:r>
                      <a:endParaRPr lang="en-GB" sz="800" b="0" dirty="0">
                        <a:solidFill>
                          <a:schemeClr val="tx1"/>
                        </a:solidFill>
                        <a:latin typeface="+mj-lt"/>
                      </a:endParaRPr>
                    </a:p>
                  </a:txBody>
                  <a:tcPr>
                    <a:solidFill>
                      <a:schemeClr val="bg1">
                        <a:lumMod val="95000"/>
                      </a:schemeClr>
                    </a:solidFill>
                  </a:tcPr>
                </a:tc>
                <a:extLst>
                  <a:ext uri="{0D108BD9-81ED-4DB2-BD59-A6C34878D82A}">
                    <a16:rowId xmlns:a16="http://schemas.microsoft.com/office/drawing/2014/main" xmlns="" val="2138911818"/>
                  </a:ext>
                </a:extLst>
              </a:tr>
              <a:tr h="728089">
                <a:tc rowSpan="2">
                  <a:txBody>
                    <a:bodyPr/>
                    <a:lstStyle/>
                    <a:p>
                      <a:pPr algn="ctr"/>
                      <a:r>
                        <a:rPr lang="en-GB" sz="1200" b="1" dirty="0" smtClean="0">
                          <a:latin typeface="+mj-lt"/>
                        </a:rPr>
                        <a:t>Outside</a:t>
                      </a:r>
                      <a:r>
                        <a:rPr lang="en-GB" sz="1200" b="1" baseline="0" dirty="0" smtClean="0">
                          <a:latin typeface="+mj-lt"/>
                        </a:rPr>
                        <a:t> Provision</a:t>
                      </a:r>
                      <a:endParaRPr lang="en-GB" sz="1200" b="1" dirty="0">
                        <a:latin typeface="+mj-lt"/>
                      </a:endParaRPr>
                    </a:p>
                  </a:txBody>
                  <a:tcPr vert="vert270">
                    <a:solidFill>
                      <a:schemeClr val="bg1">
                        <a:lumMod val="85000"/>
                      </a:schemeClr>
                    </a:solidFill>
                  </a:tcPr>
                </a:tc>
                <a:tc>
                  <a:txBody>
                    <a:bodyPr/>
                    <a:lstStyle/>
                    <a:p>
                      <a:r>
                        <a:rPr lang="en-GB" sz="800" b="1" dirty="0" smtClean="0"/>
                        <a:t>Gravel Resources: </a:t>
                      </a:r>
                      <a:r>
                        <a:rPr lang="en-GB" sz="800" dirty="0" smtClean="0"/>
                        <a:t>Gravel, painted stones, number stones, digger, spades, containers, pulley, wheelbarrow, trolley, high </a:t>
                      </a:r>
                      <a:r>
                        <a:rPr lang="en-GB" sz="800" dirty="0" err="1" smtClean="0"/>
                        <a:t>viz</a:t>
                      </a:r>
                      <a:r>
                        <a:rPr lang="en-GB" sz="800" dirty="0" smtClean="0"/>
                        <a:t> vests, helmets, spirit level, small planks, construction vehicles and signage. Possible exploration/skills: Gross motor, fine motor, role play, recognising; numbers, letters, colours, shapes</a:t>
                      </a:r>
                      <a:endParaRPr lang="en-GB" sz="800" dirty="0">
                        <a:latin typeface="+mj-lt"/>
                      </a:endParaRPr>
                    </a:p>
                  </a:txBody>
                  <a:tcPr>
                    <a:solidFill>
                      <a:schemeClr val="bg1">
                        <a:lumMod val="85000"/>
                      </a:schemeClr>
                    </a:solidFill>
                  </a:tcPr>
                </a:tc>
                <a:tc>
                  <a:txBody>
                    <a:bodyPr/>
                    <a:lstStyle/>
                    <a:p>
                      <a:r>
                        <a:rPr lang="en-GB" sz="800" b="1" dirty="0" smtClean="0"/>
                        <a:t>Exploration kitchen </a:t>
                      </a:r>
                      <a:r>
                        <a:rPr lang="en-GB" sz="800" dirty="0" smtClean="0"/>
                        <a:t>Resources: Kitchen, bowls, utensils, cutlery, scissors, empty hand wash bottles with coloured water, fruit and vegetables, herbs and leaves. Possible exploration/skills: Scissor skills, cutting skills, sensory play, gross motor, filling and emptying., capacity </a:t>
                      </a:r>
                      <a:endParaRPr lang="en-GB" sz="800" dirty="0">
                        <a:latin typeface="+mj-lt"/>
                      </a:endParaRPr>
                    </a:p>
                  </a:txBody>
                  <a:tcPr>
                    <a:solidFill>
                      <a:schemeClr val="bg1">
                        <a:lumMod val="85000"/>
                      </a:schemeClr>
                    </a:solidFill>
                  </a:tcPr>
                </a:tc>
                <a:tc>
                  <a:txBody>
                    <a:bodyPr/>
                    <a:lstStyle/>
                    <a:p>
                      <a:r>
                        <a:rPr lang="en-GB" sz="800" b="1" dirty="0" smtClean="0"/>
                        <a:t>Stage </a:t>
                      </a:r>
                      <a:r>
                        <a:rPr lang="en-GB" sz="800" dirty="0" smtClean="0"/>
                        <a:t>Resources: pallet, seats, musical instruments, </a:t>
                      </a:r>
                      <a:r>
                        <a:rPr lang="en-GB" sz="800" dirty="0" err="1" smtClean="0"/>
                        <a:t>pom</a:t>
                      </a:r>
                      <a:r>
                        <a:rPr lang="en-GB" sz="800" dirty="0" smtClean="0"/>
                        <a:t> </a:t>
                      </a:r>
                      <a:r>
                        <a:rPr lang="en-GB" sz="800" dirty="0" err="1" smtClean="0"/>
                        <a:t>poms</a:t>
                      </a:r>
                      <a:r>
                        <a:rPr lang="en-GB" sz="800" dirty="0" smtClean="0"/>
                        <a:t>,</a:t>
                      </a:r>
                      <a:r>
                        <a:rPr lang="en-GB" sz="800" baseline="0" dirty="0" smtClean="0"/>
                        <a:t> costumes.</a:t>
                      </a:r>
                    </a:p>
                    <a:p>
                      <a:r>
                        <a:rPr lang="en-GB" sz="800" dirty="0" smtClean="0"/>
                        <a:t> Possible exploration/skills: Role play, singing and dancing, small world play </a:t>
                      </a:r>
                      <a:endParaRPr lang="en-GB" sz="800" dirty="0">
                        <a:latin typeface="+mj-lt"/>
                      </a:endParaRPr>
                    </a:p>
                  </a:txBody>
                  <a:tcPr>
                    <a:solidFill>
                      <a:schemeClr val="bg1">
                        <a:lumMod val="85000"/>
                      </a:schemeClr>
                    </a:solidFill>
                  </a:tcPr>
                </a:tc>
                <a:tc>
                  <a:txBody>
                    <a:bodyPr/>
                    <a:lstStyle/>
                    <a:p>
                      <a:r>
                        <a:rPr lang="en-GB" sz="800" b="1" dirty="0" smtClean="0"/>
                        <a:t>Construction</a:t>
                      </a:r>
                      <a:r>
                        <a:rPr lang="en-GB" sz="800" b="1" baseline="0" dirty="0" smtClean="0"/>
                        <a:t> Area</a:t>
                      </a:r>
                      <a:r>
                        <a:rPr lang="en-GB" sz="800" dirty="0" smtClean="0"/>
                        <a:t> Resources: palette, plastic trays, planks, tyres. Possible exploration/skills: Gross motor, problem solving, working together </a:t>
                      </a:r>
                      <a:endParaRPr lang="en-GB" sz="800" dirty="0">
                        <a:latin typeface="+mj-lt"/>
                      </a:endParaRPr>
                    </a:p>
                  </a:txBody>
                  <a:tcPr>
                    <a:solidFill>
                      <a:schemeClr val="bg1">
                        <a:lumMod val="85000"/>
                      </a:schemeClr>
                    </a:solidFill>
                  </a:tcPr>
                </a:tc>
                <a:tc>
                  <a:txBody>
                    <a:bodyPr/>
                    <a:lstStyle/>
                    <a:p>
                      <a:r>
                        <a:rPr lang="en-GB" sz="800" b="1" dirty="0" smtClean="0"/>
                        <a:t>Book nook </a:t>
                      </a:r>
                    </a:p>
                    <a:p>
                      <a:r>
                        <a:rPr lang="en-GB" sz="800" b="0" dirty="0" smtClean="0"/>
                        <a:t>Resources: </a:t>
                      </a:r>
                      <a:r>
                        <a:rPr lang="en-GB" sz="800" dirty="0" smtClean="0"/>
                        <a:t>Selection of books</a:t>
                      </a:r>
                      <a:r>
                        <a:rPr lang="en-GB" sz="800" baseline="0" dirty="0" smtClean="0"/>
                        <a:t> changed weekly, cushions, beanbag, sofa and chairs.</a:t>
                      </a:r>
                      <a:endParaRPr lang="en-GB" sz="800" dirty="0" smtClean="0"/>
                    </a:p>
                    <a:p>
                      <a:r>
                        <a:rPr lang="en-GB" sz="800" dirty="0" smtClean="0"/>
                        <a:t>Possible exploration/skills: Sharing books, independently looking at books, role play, recognising sounds, concepts of print, story telling </a:t>
                      </a:r>
                      <a:endParaRPr lang="en-GB" sz="800" dirty="0">
                        <a:latin typeface="+mj-lt"/>
                      </a:endParaRPr>
                    </a:p>
                  </a:txBody>
                  <a:tcPr>
                    <a:solidFill>
                      <a:schemeClr val="bg1">
                        <a:lumMod val="85000"/>
                      </a:schemeClr>
                    </a:solidFill>
                  </a:tcPr>
                </a:tc>
                <a:tc>
                  <a:txBody>
                    <a:bodyPr/>
                    <a:lstStyle/>
                    <a:p>
                      <a:r>
                        <a:rPr lang="en-GB" sz="800" b="1" dirty="0" smtClean="0">
                          <a:latin typeface="+mj-lt"/>
                        </a:rPr>
                        <a:t>Mark Making</a:t>
                      </a:r>
                    </a:p>
                    <a:p>
                      <a:r>
                        <a:rPr lang="en-GB" sz="800" dirty="0" smtClean="0"/>
                        <a:t>Resources: chalk boards, chalk, containers and brushes. </a:t>
                      </a:r>
                    </a:p>
                    <a:p>
                      <a:r>
                        <a:rPr lang="en-GB" sz="800" dirty="0" smtClean="0"/>
                        <a:t>Possible exploration/skills: Gross motor, fine motor</a:t>
                      </a:r>
                      <a:endParaRPr lang="en-GB" sz="800" dirty="0" smtClean="0">
                        <a:latin typeface="+mj-lt"/>
                      </a:endParaRPr>
                    </a:p>
                  </a:txBody>
                  <a:tcPr>
                    <a:solidFill>
                      <a:schemeClr val="bg1">
                        <a:lumMod val="85000"/>
                      </a:schemeClr>
                    </a:solidFill>
                  </a:tcPr>
                </a:tc>
                <a:tc>
                  <a:txBody>
                    <a:bodyPr/>
                    <a:lstStyle/>
                    <a:p>
                      <a:r>
                        <a:rPr lang="en-GB" sz="800" b="1" dirty="0" smtClean="0">
                          <a:latin typeface="+mj-lt"/>
                        </a:rPr>
                        <a:t>Sand/Water</a:t>
                      </a:r>
                    </a:p>
                    <a:p>
                      <a:r>
                        <a:rPr lang="en-GB" sz="800" dirty="0" smtClean="0">
                          <a:latin typeface="+mj-lt"/>
                        </a:rPr>
                        <a:t>Resources:  Sand and water trays.  Contents</a:t>
                      </a:r>
                      <a:r>
                        <a:rPr lang="en-GB" sz="800" baseline="0" dirty="0" smtClean="0">
                          <a:latin typeface="+mj-lt"/>
                        </a:rPr>
                        <a:t> changed weekly.  Sieves, tweezers, pouring, small world, guttering, pipets, funnels, </a:t>
                      </a:r>
                    </a:p>
                    <a:p>
                      <a:r>
                        <a:rPr lang="en-GB" sz="800" dirty="0" smtClean="0"/>
                        <a:t>Possible exploration/skills: Fine motor, gross motor, small world play, role play</a:t>
                      </a:r>
                      <a:endParaRPr lang="en-GB" sz="800" dirty="0">
                        <a:latin typeface="+mj-lt"/>
                      </a:endParaRPr>
                    </a:p>
                  </a:txBody>
                  <a:tcPr>
                    <a:solidFill>
                      <a:schemeClr val="bg1">
                        <a:lumMod val="85000"/>
                      </a:schemeClr>
                    </a:solidFill>
                  </a:tcPr>
                </a:tc>
                <a:tc>
                  <a:txBody>
                    <a:bodyPr/>
                    <a:lstStyle/>
                    <a:p>
                      <a:r>
                        <a:rPr lang="en-GB" sz="800" b="1" dirty="0" smtClean="0">
                          <a:latin typeface="+mj-lt"/>
                        </a:rPr>
                        <a:t>Bikes</a:t>
                      </a:r>
                    </a:p>
                    <a:p>
                      <a:r>
                        <a:rPr lang="en-GB" sz="800" dirty="0" smtClean="0">
                          <a:latin typeface="+mj-lt"/>
                        </a:rPr>
                        <a:t>Resources: Bikes, pushchairs,</a:t>
                      </a:r>
                      <a:r>
                        <a:rPr lang="en-GB" sz="800" baseline="0" dirty="0" smtClean="0">
                          <a:latin typeface="+mj-lt"/>
                        </a:rPr>
                        <a:t> scooters, road signs, timer.</a:t>
                      </a:r>
                    </a:p>
                    <a:p>
                      <a:r>
                        <a:rPr lang="en-GB" sz="800" baseline="0" dirty="0" smtClean="0">
                          <a:latin typeface="+mj-lt"/>
                        </a:rPr>
                        <a:t>Possible exploration/skills:  Gross motor control</a:t>
                      </a:r>
                      <a:endParaRPr lang="en-GB" sz="800" dirty="0">
                        <a:latin typeface="+mj-lt"/>
                      </a:endParaRPr>
                    </a:p>
                  </a:txBody>
                  <a:tcPr>
                    <a:solidFill>
                      <a:schemeClr val="bg1">
                        <a:lumMod val="85000"/>
                      </a:schemeClr>
                    </a:solidFill>
                  </a:tcPr>
                </a:tc>
                <a:tc>
                  <a:txBody>
                    <a:bodyPr/>
                    <a:lstStyle/>
                    <a:p>
                      <a:r>
                        <a:rPr lang="en-GB" sz="800" b="1" dirty="0" smtClean="0"/>
                        <a:t>Planters</a:t>
                      </a:r>
                    </a:p>
                    <a:p>
                      <a:r>
                        <a:rPr lang="en-GB" sz="800" dirty="0" smtClean="0"/>
                        <a:t>Resources: Planter with soil,</a:t>
                      </a:r>
                      <a:r>
                        <a:rPr lang="en-GB" sz="800" baseline="0" dirty="0" smtClean="0"/>
                        <a:t> herbs, flowers, vegetables.</a:t>
                      </a:r>
                    </a:p>
                    <a:p>
                      <a:r>
                        <a:rPr lang="en-GB" sz="800" dirty="0" smtClean="0"/>
                        <a:t>Possible exploration/ skills: Planting and caring for plants </a:t>
                      </a:r>
                      <a:endParaRPr lang="en-GB" sz="800" dirty="0">
                        <a:latin typeface="+mj-lt"/>
                      </a:endParaRPr>
                    </a:p>
                  </a:txBody>
                  <a:tcPr>
                    <a:solidFill>
                      <a:schemeClr val="bg1">
                        <a:lumMod val="85000"/>
                      </a:schemeClr>
                    </a:solidFill>
                  </a:tcPr>
                </a:tc>
                <a:extLst>
                  <a:ext uri="{0D108BD9-81ED-4DB2-BD59-A6C34878D82A}">
                    <a16:rowId xmlns:a16="http://schemas.microsoft.com/office/drawing/2014/main" xmlns="" val="3854720555"/>
                  </a:ext>
                </a:extLst>
              </a:tr>
              <a:tr h="728089">
                <a:tc vMerge="1">
                  <a:txBody>
                    <a:bodyPr/>
                    <a:lstStyle/>
                    <a:p>
                      <a:endParaRPr lang="en-GB" sz="1200" dirty="0">
                        <a:latin typeface="+mj-lt"/>
                      </a:endParaRPr>
                    </a:p>
                  </a:txBody>
                  <a:tcPr>
                    <a:solidFill>
                      <a:schemeClr val="bg1">
                        <a:lumMod val="85000"/>
                      </a:schemeClr>
                    </a:solidFill>
                  </a:tcPr>
                </a:tc>
                <a:tc>
                  <a:txBody>
                    <a:bodyPr/>
                    <a:lstStyle/>
                    <a:p>
                      <a:r>
                        <a:rPr lang="en-GB" sz="800" b="1" dirty="0" smtClean="0"/>
                        <a:t>Sports equipment </a:t>
                      </a:r>
                      <a:r>
                        <a:rPr lang="en-GB" sz="800" dirty="0" smtClean="0"/>
                        <a:t>Resources: Footballs, small balls, rackets, cricket bats, cup stilts, giant snakes and ladders, giant numeracy dice, bean bags, bean bag animals, quoits hoops. Possible exploration/skills: Physical skills, sorting and matching, counting</a:t>
                      </a:r>
                      <a:endParaRPr lang="en-GB" sz="800" dirty="0">
                        <a:latin typeface="+mj-lt"/>
                      </a:endParaRPr>
                    </a:p>
                  </a:txBody>
                  <a:tcPr>
                    <a:solidFill>
                      <a:schemeClr val="bg1">
                        <a:lumMod val="85000"/>
                      </a:schemeClr>
                    </a:solidFill>
                  </a:tcPr>
                </a:tc>
                <a:tc>
                  <a:txBody>
                    <a:bodyPr/>
                    <a:lstStyle/>
                    <a:p>
                      <a:r>
                        <a:rPr lang="en-GB" sz="800" b="1" dirty="0" smtClean="0">
                          <a:latin typeface="+mj-lt"/>
                        </a:rPr>
                        <a:t>Climbing frame/slide</a:t>
                      </a:r>
                    </a:p>
                    <a:p>
                      <a:r>
                        <a:rPr lang="en-GB" sz="800" dirty="0" smtClean="0">
                          <a:latin typeface="+mj-lt"/>
                        </a:rPr>
                        <a:t>Possible</a:t>
                      </a:r>
                      <a:r>
                        <a:rPr lang="en-GB" sz="800" baseline="0" dirty="0" smtClean="0">
                          <a:latin typeface="+mj-lt"/>
                        </a:rPr>
                        <a:t> exploration/skills:</a:t>
                      </a:r>
                    </a:p>
                    <a:p>
                      <a:r>
                        <a:rPr lang="en-GB" sz="800" baseline="0" dirty="0" smtClean="0">
                          <a:latin typeface="+mj-lt"/>
                        </a:rPr>
                        <a:t>Physical skills, climbing, balancing, risk taking.</a:t>
                      </a:r>
                    </a:p>
                    <a:p>
                      <a:endParaRPr lang="en-GB" sz="1000" dirty="0">
                        <a:latin typeface="+mj-lt"/>
                      </a:endParaRPr>
                    </a:p>
                  </a:txBody>
                  <a:tcPr>
                    <a:solidFill>
                      <a:schemeClr val="bg1">
                        <a:lumMod val="85000"/>
                      </a:schemeClr>
                    </a:solidFill>
                  </a:tcPr>
                </a:tc>
                <a:tc>
                  <a:txBody>
                    <a:bodyPr/>
                    <a:lstStyle/>
                    <a:p>
                      <a:r>
                        <a:rPr lang="en-GB" sz="800" b="1" dirty="0" smtClean="0"/>
                        <a:t>Painting Resources: Easel</a:t>
                      </a:r>
                      <a:r>
                        <a:rPr lang="en-GB" sz="800" b="1" baseline="0" dirty="0" smtClean="0"/>
                        <a:t> </a:t>
                      </a:r>
                      <a:r>
                        <a:rPr lang="en-GB" sz="800" dirty="0" smtClean="0"/>
                        <a:t>paint, brushes of different sizes. </a:t>
                      </a:r>
                    </a:p>
                    <a:p>
                      <a:r>
                        <a:rPr lang="en-GB" sz="800" dirty="0" smtClean="0"/>
                        <a:t>Possible exploration/skills: Gross motor, sensory play </a:t>
                      </a:r>
                      <a:endParaRPr lang="en-GB" sz="800" dirty="0">
                        <a:latin typeface="+mj-lt"/>
                      </a:endParaRPr>
                    </a:p>
                  </a:txBody>
                  <a:tcPr>
                    <a:solidFill>
                      <a:schemeClr val="bg1">
                        <a:lumMod val="85000"/>
                      </a:schemeClr>
                    </a:solidFill>
                  </a:tcPr>
                </a:tc>
                <a:tc>
                  <a:txBody>
                    <a:bodyPr/>
                    <a:lstStyle/>
                    <a:p>
                      <a:r>
                        <a:rPr lang="en-GB" sz="800" b="1" dirty="0" smtClean="0">
                          <a:latin typeface="+mj-lt"/>
                        </a:rPr>
                        <a:t>Tuff spot</a:t>
                      </a:r>
                    </a:p>
                    <a:p>
                      <a:r>
                        <a:rPr lang="en-GB" sz="800" dirty="0" smtClean="0">
                          <a:latin typeface="+mj-lt"/>
                        </a:rPr>
                        <a:t>Small world/sensory play </a:t>
                      </a:r>
                      <a:endParaRPr lang="en-GB" sz="800" dirty="0">
                        <a:latin typeface="+mj-lt"/>
                      </a:endParaRPr>
                    </a:p>
                  </a:txBody>
                  <a:tcPr>
                    <a:solidFill>
                      <a:schemeClr val="bg1">
                        <a:lumMod val="85000"/>
                      </a:schemeClr>
                    </a:solidFill>
                  </a:tcPr>
                </a:tc>
                <a:tc>
                  <a:txBody>
                    <a:bodyPr/>
                    <a:lstStyle/>
                    <a:p>
                      <a:r>
                        <a:rPr lang="en-GB" sz="800" b="1" dirty="0" smtClean="0"/>
                        <a:t>Dinosaur world </a:t>
                      </a:r>
                      <a:r>
                        <a:rPr lang="en-GB" sz="800" dirty="0" smtClean="0"/>
                        <a:t>Resources: Tyres with grass and gravel, dinosaurs, signage. </a:t>
                      </a:r>
                    </a:p>
                    <a:p>
                      <a:r>
                        <a:rPr lang="en-GB" sz="800" dirty="0" smtClean="0"/>
                        <a:t>Possible exploration/skills: Role play, letter recognition. </a:t>
                      </a:r>
                      <a:endParaRPr lang="en-GB" sz="800" dirty="0">
                        <a:latin typeface="+mj-lt"/>
                      </a:endParaRPr>
                    </a:p>
                  </a:txBody>
                  <a:tcPr>
                    <a:solidFill>
                      <a:schemeClr val="bg1">
                        <a:lumMod val="85000"/>
                      </a:schemeClr>
                    </a:solidFill>
                  </a:tcPr>
                </a:tc>
                <a:tc>
                  <a:txBody>
                    <a:bodyPr/>
                    <a:lstStyle/>
                    <a:p>
                      <a:r>
                        <a:rPr lang="en-GB" sz="800" b="1" dirty="0" smtClean="0">
                          <a:latin typeface="+mj-lt"/>
                        </a:rPr>
                        <a:t>Role Play</a:t>
                      </a:r>
                    </a:p>
                    <a:p>
                      <a:r>
                        <a:rPr lang="en-GB" sz="800" dirty="0" smtClean="0">
                          <a:latin typeface="+mj-lt"/>
                        </a:rPr>
                        <a:t>Ongoing role play area</a:t>
                      </a:r>
                      <a:r>
                        <a:rPr lang="en-GB" sz="800" baseline="0" dirty="0" smtClean="0">
                          <a:latin typeface="+mj-lt"/>
                        </a:rPr>
                        <a:t> changed to children’s interests.</a:t>
                      </a:r>
                      <a:endParaRPr lang="en-GB" sz="800" dirty="0">
                        <a:latin typeface="+mj-lt"/>
                      </a:endParaRPr>
                    </a:p>
                  </a:txBody>
                  <a:tcPr>
                    <a:solidFill>
                      <a:schemeClr val="bg1">
                        <a:lumMod val="85000"/>
                      </a:schemeClr>
                    </a:solidFill>
                  </a:tcPr>
                </a:tc>
                <a:tc>
                  <a:txBody>
                    <a:bodyPr/>
                    <a:lstStyle/>
                    <a:p>
                      <a:r>
                        <a:rPr lang="en-GB" sz="800" b="1" dirty="0" smtClean="0">
                          <a:latin typeface="+mj-lt"/>
                        </a:rPr>
                        <a:t>Log circle</a:t>
                      </a:r>
                    </a:p>
                    <a:p>
                      <a:r>
                        <a:rPr lang="en-GB" sz="800" dirty="0" smtClean="0">
                          <a:latin typeface="+mj-lt"/>
                        </a:rPr>
                        <a:t>Logs, chippings.</a:t>
                      </a:r>
                    </a:p>
                    <a:p>
                      <a:r>
                        <a:rPr lang="en-GB" sz="800" dirty="0" smtClean="0">
                          <a:latin typeface="+mj-lt"/>
                        </a:rPr>
                        <a:t>Possible</a:t>
                      </a:r>
                      <a:r>
                        <a:rPr lang="en-GB" sz="800" baseline="0" dirty="0" smtClean="0">
                          <a:latin typeface="+mj-lt"/>
                        </a:rPr>
                        <a:t> explorations/skills – Story telling, circle games, forest school skills.</a:t>
                      </a:r>
                      <a:endParaRPr lang="en-GB" sz="800" dirty="0">
                        <a:latin typeface="+mj-lt"/>
                      </a:endParaRPr>
                    </a:p>
                  </a:txBody>
                  <a:tcPr>
                    <a:solidFill>
                      <a:schemeClr val="bg1">
                        <a:lumMod val="85000"/>
                      </a:schemeClr>
                    </a:solidFill>
                  </a:tcPr>
                </a:tc>
                <a:tc>
                  <a:txBody>
                    <a:bodyPr/>
                    <a:lstStyle/>
                    <a:p>
                      <a:endParaRPr lang="en-GB" sz="1000">
                        <a:latin typeface="+mj-lt"/>
                      </a:endParaRPr>
                    </a:p>
                  </a:txBody>
                  <a:tcPr>
                    <a:solidFill>
                      <a:schemeClr val="bg1">
                        <a:lumMod val="85000"/>
                      </a:schemeClr>
                    </a:solidFill>
                  </a:tcPr>
                </a:tc>
                <a:tc>
                  <a:txBody>
                    <a:bodyPr/>
                    <a:lstStyle/>
                    <a:p>
                      <a:endParaRPr lang="en-GB" sz="1000" dirty="0">
                        <a:latin typeface="+mj-lt"/>
                      </a:endParaRPr>
                    </a:p>
                  </a:txBody>
                  <a:tcPr>
                    <a:solidFill>
                      <a:schemeClr val="bg1">
                        <a:lumMod val="85000"/>
                      </a:schemeClr>
                    </a:solidFill>
                  </a:tcPr>
                </a:tc>
                <a:extLst>
                  <a:ext uri="{0D108BD9-81ED-4DB2-BD59-A6C34878D82A}">
                    <a16:rowId xmlns:a16="http://schemas.microsoft.com/office/drawing/2014/main" xmlns="" val="1654128340"/>
                  </a:ext>
                </a:extLst>
              </a:tr>
            </a:tbl>
          </a:graphicData>
        </a:graphic>
      </p:graphicFrame>
      <p:sp>
        <p:nvSpPr>
          <p:cNvPr id="5" name="TextBox 4"/>
          <p:cNvSpPr txBox="1"/>
          <p:nvPr/>
        </p:nvSpPr>
        <p:spPr>
          <a:xfrm>
            <a:off x="3605889" y="73334"/>
            <a:ext cx="5168403" cy="646331"/>
          </a:xfrm>
          <a:prstGeom prst="rect">
            <a:avLst/>
          </a:prstGeom>
          <a:noFill/>
        </p:spPr>
        <p:txBody>
          <a:bodyPr wrap="none" rtlCol="0">
            <a:spAutoFit/>
          </a:bodyPr>
          <a:lstStyle/>
          <a:p>
            <a:r>
              <a:rPr lang="en-GB" sz="3600" dirty="0" smtClean="0">
                <a:latin typeface="Amatic SC" panose="020B0604020202020204" charset="-79"/>
                <a:cs typeface="Amatic SC" panose="020B0604020202020204" charset="-79"/>
              </a:rPr>
              <a:t>Continuous Provision Resources/Plan</a:t>
            </a:r>
            <a:endParaRPr lang="en-GB" sz="3600" dirty="0">
              <a:latin typeface="Amatic SC" panose="020B0604020202020204" charset="-79"/>
              <a:cs typeface="Amatic SC" panose="020B0604020202020204" charset="-79"/>
            </a:endParaRPr>
          </a:p>
        </p:txBody>
      </p:sp>
    </p:spTree>
    <p:extLst>
      <p:ext uri="{BB962C8B-B14F-4D97-AF65-F5344CB8AC3E}">
        <p14:creationId xmlns:p14="http://schemas.microsoft.com/office/powerpoint/2010/main" val="93780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1766344466"/>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xmlns="" val="385991600"/>
                    </a:ext>
                  </a:extLst>
                </a:gridCol>
                <a:gridCol w="1591501">
                  <a:extLst>
                    <a:ext uri="{9D8B030D-6E8A-4147-A177-3AD203B41FA5}">
                      <a16:colId xmlns:a16="http://schemas.microsoft.com/office/drawing/2014/main" xmlns="" val="2865123548"/>
                    </a:ext>
                  </a:extLst>
                </a:gridCol>
                <a:gridCol w="1206786">
                  <a:extLst>
                    <a:ext uri="{9D8B030D-6E8A-4147-A177-3AD203B41FA5}">
                      <a16:colId xmlns:a16="http://schemas.microsoft.com/office/drawing/2014/main" xmlns="" val="872926247"/>
                    </a:ext>
                  </a:extLst>
                </a:gridCol>
                <a:gridCol w="2068497">
                  <a:extLst>
                    <a:ext uri="{9D8B030D-6E8A-4147-A177-3AD203B41FA5}">
                      <a16:colId xmlns:a16="http://schemas.microsoft.com/office/drawing/2014/main" xmlns="" val="1315738151"/>
                    </a:ext>
                  </a:extLst>
                </a:gridCol>
                <a:gridCol w="1384916">
                  <a:extLst>
                    <a:ext uri="{9D8B030D-6E8A-4147-A177-3AD203B41FA5}">
                      <a16:colId xmlns:a16="http://schemas.microsoft.com/office/drawing/2014/main" xmlns="" val="2709165749"/>
                    </a:ext>
                  </a:extLst>
                </a:gridCol>
                <a:gridCol w="2148396">
                  <a:extLst>
                    <a:ext uri="{9D8B030D-6E8A-4147-A177-3AD203B41FA5}">
                      <a16:colId xmlns:a16="http://schemas.microsoft.com/office/drawing/2014/main" xmlns="" val="2335150482"/>
                    </a:ext>
                  </a:extLst>
                </a:gridCol>
                <a:gridCol w="1376665">
                  <a:extLst>
                    <a:ext uri="{9D8B030D-6E8A-4147-A177-3AD203B41FA5}">
                      <a16:colId xmlns:a16="http://schemas.microsoft.com/office/drawing/2014/main" xmlns=""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288791">
                <a:tc>
                  <a:txBody>
                    <a:bodyPr/>
                    <a:lstStyle/>
                    <a:p>
                      <a:pPr algn="ct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197912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75227" y="278948"/>
            <a:ext cx="5543782" cy="6374946"/>
          </a:xfrm>
          <a:prstGeom prst="rect">
            <a:avLst/>
          </a:prstGeom>
        </p:spPr>
      </p:pic>
    </p:spTree>
    <p:extLst>
      <p:ext uri="{BB962C8B-B14F-4D97-AF65-F5344CB8AC3E}">
        <p14:creationId xmlns:p14="http://schemas.microsoft.com/office/powerpoint/2010/main" val="43632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EYFS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61034638"/>
              </p:ext>
            </p:extLst>
          </p:nvPr>
        </p:nvGraphicFramePr>
        <p:xfrm>
          <a:off x="133491" y="501550"/>
          <a:ext cx="11925018" cy="6160146"/>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xmlns="" val="385991600"/>
                    </a:ext>
                  </a:extLst>
                </a:gridCol>
                <a:gridCol w="1867214">
                  <a:extLst>
                    <a:ext uri="{9D8B030D-6E8A-4147-A177-3AD203B41FA5}">
                      <a16:colId xmlns:a16="http://schemas.microsoft.com/office/drawing/2014/main" xmlns="" val="2865123548"/>
                    </a:ext>
                  </a:extLst>
                </a:gridCol>
                <a:gridCol w="1953087">
                  <a:extLst>
                    <a:ext uri="{9D8B030D-6E8A-4147-A177-3AD203B41FA5}">
                      <a16:colId xmlns:a16="http://schemas.microsoft.com/office/drawing/2014/main" xmlns="" val="872926247"/>
                    </a:ext>
                  </a:extLst>
                </a:gridCol>
                <a:gridCol w="1571348">
                  <a:extLst>
                    <a:ext uri="{9D8B030D-6E8A-4147-A177-3AD203B41FA5}">
                      <a16:colId xmlns:a16="http://schemas.microsoft.com/office/drawing/2014/main" xmlns="" val="1315738151"/>
                    </a:ext>
                  </a:extLst>
                </a:gridCol>
                <a:gridCol w="1660124">
                  <a:extLst>
                    <a:ext uri="{9D8B030D-6E8A-4147-A177-3AD203B41FA5}">
                      <a16:colId xmlns:a16="http://schemas.microsoft.com/office/drawing/2014/main" xmlns="" val="2709165749"/>
                    </a:ext>
                  </a:extLst>
                </a:gridCol>
                <a:gridCol w="1651247">
                  <a:extLst>
                    <a:ext uri="{9D8B030D-6E8A-4147-A177-3AD203B41FA5}">
                      <a16:colId xmlns:a16="http://schemas.microsoft.com/office/drawing/2014/main" xmlns="" val="2335150482"/>
                    </a:ext>
                  </a:extLst>
                </a:gridCol>
                <a:gridCol w="1671635">
                  <a:extLst>
                    <a:ext uri="{9D8B030D-6E8A-4147-A177-3AD203B41FA5}">
                      <a16:colId xmlns:a16="http://schemas.microsoft.com/office/drawing/2014/main" xmlns=""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Starting school / my new class / New Beginnings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Staying </a:t>
                      </a:r>
                      <a:r>
                        <a:rPr lang="en-US" sz="1050" dirty="0">
                          <a:solidFill>
                            <a:schemeClr val="tx1"/>
                          </a:solidFill>
                          <a:latin typeface="+mn-lt"/>
                          <a:cs typeface="Amatic SC" panose="00000500000000000000" pitchFamily="2" charset="-79"/>
                        </a:rPr>
                        <a:t>healthy / Food  / Human 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How do I make others feel? </a:t>
                      </a:r>
                    </a:p>
                    <a:p>
                      <a:pPr algn="ctr"/>
                      <a:r>
                        <a:rPr lang="en-US" sz="1050" dirty="0">
                          <a:solidFill>
                            <a:schemeClr val="tx1"/>
                          </a:solidFill>
                          <a:latin typeface="+mn-lt"/>
                          <a:cs typeface="Amatic SC" panose="00000500000000000000" pitchFamily="2" charset="-79"/>
                        </a:rPr>
                        <a:t>Being kind / staying safe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Autumn</a:t>
                      </a:r>
                      <a:endParaRPr lang="en-US" sz="20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Hedgehogs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Bonfire Night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Hibernation</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At the Panto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Letters to Father Christmas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CC66FF"/>
                          </a:solidFill>
                          <a:latin typeface="Amatic SC" panose="00000500000000000000" pitchFamily="2" charset="-79"/>
                          <a:cs typeface="Amatic SC" panose="00000500000000000000" pitchFamily="2" charset="-79"/>
                        </a:rPr>
                        <a:t>Traditional Tales</a:t>
                      </a:r>
                    </a:p>
                    <a:p>
                      <a:pPr algn="ctr"/>
                      <a:r>
                        <a:rPr lang="en-US" sz="1000" b="0" dirty="0" smtClean="0">
                          <a:solidFill>
                            <a:schemeClr val="tx1"/>
                          </a:solidFill>
                          <a:latin typeface="+mn-lt"/>
                          <a:cs typeface="Amatic SC" panose="00000500000000000000" pitchFamily="2" charset="-79"/>
                        </a:rPr>
                        <a:t>Chinese New Year</a:t>
                      </a:r>
                    </a:p>
                    <a:p>
                      <a:pPr algn="ctr"/>
                      <a:r>
                        <a:rPr lang="en-US" sz="1000" b="0" dirty="0" smtClean="0">
                          <a:solidFill>
                            <a:schemeClr val="tx1"/>
                          </a:solidFill>
                          <a:latin typeface="+mn-lt"/>
                          <a:cs typeface="Amatic SC" panose="00000500000000000000" pitchFamily="2" charset="-79"/>
                        </a:rPr>
                        <a:t>Three</a:t>
                      </a:r>
                      <a:r>
                        <a:rPr lang="en-US" sz="1000" b="0" baseline="0" dirty="0" smtClean="0">
                          <a:solidFill>
                            <a:schemeClr val="tx1"/>
                          </a:solidFill>
                          <a:latin typeface="+mn-lt"/>
                          <a:cs typeface="Amatic SC" panose="00000500000000000000" pitchFamily="2" charset="-79"/>
                        </a:rPr>
                        <a:t> Little Pigs</a:t>
                      </a:r>
                    </a:p>
                    <a:p>
                      <a:pPr algn="ctr"/>
                      <a:r>
                        <a:rPr lang="en-US" sz="1000" b="0" baseline="0" dirty="0" smtClean="0">
                          <a:solidFill>
                            <a:schemeClr val="tx1"/>
                          </a:solidFill>
                          <a:latin typeface="+mn-lt"/>
                          <a:cs typeface="Amatic SC" panose="00000500000000000000" pitchFamily="2" charset="-79"/>
                        </a:rPr>
                        <a:t>Billy Goats Gruff</a:t>
                      </a:r>
                      <a:endParaRPr lang="en-US" sz="1000" b="0" dirty="0" smtClean="0">
                        <a:solidFill>
                          <a:schemeClr val="tx1"/>
                        </a:solidFill>
                        <a:latin typeface="+mn-lt"/>
                        <a:cs typeface="Amatic SC" panose="00000500000000000000" pitchFamily="2" charset="-79"/>
                      </a:endParaRPr>
                    </a:p>
                    <a:p>
                      <a:pPr algn="ctr"/>
                      <a:endParaRPr lang="en-US" sz="2000" b="1" dirty="0">
                        <a:solidFill>
                          <a:srgbClr val="CC66FF"/>
                        </a:solidFill>
                        <a:latin typeface="+mj-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smtClean="0">
                          <a:solidFill>
                            <a:srgbClr val="CC66FF"/>
                          </a:solidFill>
                          <a:latin typeface="Amatic SC" panose="00000500000000000000" pitchFamily="2" charset="-79"/>
                          <a:cs typeface="Amatic SC" panose="00000500000000000000" pitchFamily="2" charset="-79"/>
                        </a:rPr>
                        <a:t>Growing</a:t>
                      </a:r>
                      <a:r>
                        <a:rPr lang="en-US" sz="2000" b="1" baseline="0" dirty="0" smtClean="0">
                          <a:solidFill>
                            <a:srgbClr val="CC66FF"/>
                          </a:solidFill>
                          <a:latin typeface="Amatic SC" panose="00000500000000000000" pitchFamily="2" charset="-79"/>
                          <a:cs typeface="Amatic SC" panose="00000500000000000000" pitchFamily="2" charset="-79"/>
                        </a:rPr>
                        <a:t> </a:t>
                      </a:r>
                      <a:r>
                        <a:rPr lang="en-US" sz="2000" b="1" baseline="0" dirty="0" err="1" smtClean="0">
                          <a:solidFill>
                            <a:srgbClr val="CC66FF"/>
                          </a:solidFill>
                          <a:latin typeface="Amatic SC" panose="00000500000000000000" pitchFamily="2" charset="-79"/>
                          <a:cs typeface="Amatic SC" panose="00000500000000000000" pitchFamily="2" charset="-79"/>
                        </a:rPr>
                        <a:t>PLants</a:t>
                      </a:r>
                      <a:endParaRPr lang="en-US" sz="2000" b="1" dirty="0">
                        <a:solidFill>
                          <a:srgbClr val="CC66FF"/>
                        </a:solidFill>
                        <a:latin typeface="Amatic SC" panose="00000500000000000000" pitchFamily="2" charset="-79"/>
                        <a:cs typeface="Amatic SC" panose="00000500000000000000" pitchFamily="2" charset="-79"/>
                      </a:endParaRPr>
                    </a:p>
                    <a:p>
                      <a:pPr algn="ctr"/>
                      <a:r>
                        <a:rPr lang="en-US" sz="1050" dirty="0">
                          <a:solidFill>
                            <a:schemeClr val="tx1"/>
                          </a:solidFill>
                          <a:latin typeface="+mn-lt"/>
                          <a:cs typeface="Amatic SC" panose="00000500000000000000" pitchFamily="2" charset="-79"/>
                        </a:rPr>
                        <a:t>Plants &amp; Flowers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Jack and the Beanstalk</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Weather / seasons </a:t>
                      </a:r>
                    </a:p>
                    <a:p>
                      <a:pPr algn="ctr"/>
                      <a:r>
                        <a:rPr lang="en-US" sz="1050" dirty="0" smtClean="0">
                          <a:solidFill>
                            <a:schemeClr val="tx1"/>
                          </a:solidFill>
                          <a:latin typeface="+mn-lt"/>
                          <a:cs typeface="Amatic SC" panose="00000500000000000000" pitchFamily="2" charset="-79"/>
                        </a:rPr>
                        <a:t>The </a:t>
                      </a:r>
                      <a:r>
                        <a:rPr lang="en-US" sz="1050" dirty="0">
                          <a:solidFill>
                            <a:schemeClr val="tx1"/>
                          </a:solidFill>
                          <a:latin typeface="+mn-lt"/>
                          <a:cs typeface="Amatic SC" panose="00000500000000000000" pitchFamily="2" charset="-79"/>
                        </a:rPr>
                        <a:t>great outdoors </a:t>
                      </a:r>
                    </a:p>
                    <a:p>
                      <a:pPr algn="ctr"/>
                      <a:r>
                        <a:rPr lang="en-US" sz="1050" dirty="0" smtClean="0">
                          <a:solidFill>
                            <a:schemeClr val="tx1"/>
                          </a:solidFill>
                          <a:latin typeface="+mn-lt"/>
                          <a:cs typeface="Amatic SC" panose="00000500000000000000" pitchFamily="2" charset="-79"/>
                        </a:rPr>
                        <a:t>Planting </a:t>
                      </a:r>
                      <a:r>
                        <a:rPr lang="en-US" sz="1050" dirty="0">
                          <a:solidFill>
                            <a:schemeClr val="tx1"/>
                          </a:solidFill>
                          <a:latin typeface="+mn-lt"/>
                          <a:cs typeface="Amatic SC" panose="00000500000000000000" pitchFamily="2" charset="-79"/>
                        </a:rPr>
                        <a:t>seeds </a:t>
                      </a:r>
                    </a:p>
                    <a:p>
                      <a:pPr algn="ctr"/>
                      <a:r>
                        <a:rPr lang="en-US" sz="1050" dirty="0">
                          <a:solidFill>
                            <a:schemeClr val="tx1"/>
                          </a:solidFill>
                          <a:latin typeface="+mn-lt"/>
                          <a:cs typeface="Amatic SC" panose="00000500000000000000" pitchFamily="2" charset="-79"/>
                        </a:rPr>
                        <a:t>Make a sculpture: Andy Goldsworthy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Easter</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smtClean="0">
                          <a:solidFill>
                            <a:srgbClr val="00B0F0"/>
                          </a:solidFill>
                          <a:latin typeface="Amatic SC" panose="00000500000000000000" pitchFamily="2" charset="-79"/>
                          <a:cs typeface="Amatic SC" panose="00000500000000000000" pitchFamily="2" charset="-79"/>
                        </a:rPr>
                        <a:t>Minibeasts</a:t>
                      </a:r>
                      <a:endParaRPr lang="en-US" sz="2000" b="1" dirty="0" smtClean="0">
                        <a:solidFill>
                          <a:srgbClr val="00B0F0"/>
                        </a:solidFill>
                        <a:latin typeface="Amatic SC" panose="00000500000000000000" pitchFamily="2" charset="-79"/>
                        <a:cs typeface="Amatic SC" panose="00000500000000000000" pitchFamily="2" charset="-79"/>
                      </a:endParaRPr>
                    </a:p>
                    <a:p>
                      <a:pPr algn="ctr"/>
                      <a:r>
                        <a:rPr lang="en-US" sz="1000" b="0" dirty="0" smtClean="0">
                          <a:solidFill>
                            <a:schemeClr val="tx1"/>
                          </a:solidFill>
                          <a:latin typeface="+mn-lt"/>
                          <a:cs typeface="Amatic SC" panose="00000500000000000000" pitchFamily="2" charset="-79"/>
                        </a:rPr>
                        <a:t>Habitats</a:t>
                      </a:r>
                    </a:p>
                    <a:p>
                      <a:pPr algn="ctr"/>
                      <a:r>
                        <a:rPr lang="en-US" sz="1000" b="0" dirty="0" smtClean="0">
                          <a:solidFill>
                            <a:schemeClr val="tx1"/>
                          </a:solidFill>
                          <a:latin typeface="+mn-lt"/>
                          <a:cs typeface="Amatic SC" panose="00000500000000000000" pitchFamily="2" charset="-79"/>
                        </a:rPr>
                        <a:t>Life cycles</a:t>
                      </a:r>
                    </a:p>
                    <a:p>
                      <a:pPr algn="ctr"/>
                      <a:r>
                        <a:rPr lang="en-US" sz="1000" b="0" dirty="0" smtClean="0">
                          <a:solidFill>
                            <a:schemeClr val="tx1"/>
                          </a:solidFill>
                          <a:latin typeface="+mn-lt"/>
                          <a:cs typeface="Amatic SC" panose="00000500000000000000" pitchFamily="2" charset="-79"/>
                        </a:rPr>
                        <a:t>Mini beasts</a:t>
                      </a:r>
                    </a:p>
                    <a:p>
                      <a:pPr algn="ctr"/>
                      <a:endParaRPr lang="en-US"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Pirates</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a:solidFill>
                            <a:schemeClr val="tx1"/>
                          </a:solidFill>
                          <a:latin typeface="+mn-lt"/>
                          <a:cs typeface="Amatic SC" panose="00000500000000000000" pitchFamily="2" charset="-79"/>
                        </a:rPr>
                        <a:t>Marine life  </a:t>
                      </a:r>
                    </a:p>
                    <a:p>
                      <a:pPr algn="ctr"/>
                      <a:r>
                        <a:rPr lang="en-US" sz="1050" dirty="0" smtClean="0">
                          <a:solidFill>
                            <a:schemeClr val="tx1"/>
                          </a:solidFill>
                          <a:latin typeface="+mn-lt"/>
                          <a:cs typeface="Amatic SC" panose="00000500000000000000" pitchFamily="2" charset="-79"/>
                        </a:rPr>
                        <a:t>Seaside </a:t>
                      </a:r>
                      <a:r>
                        <a:rPr lang="en-US" sz="1050" dirty="0">
                          <a:solidFill>
                            <a:schemeClr val="tx1"/>
                          </a:solidFill>
                          <a:latin typeface="+mn-lt"/>
                          <a:cs typeface="Amatic SC" panose="00000500000000000000" pitchFamily="2" charset="-79"/>
                        </a:rPr>
                        <a:t>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Compare: Now and then! </a:t>
                      </a:r>
                    </a:p>
                    <a:p>
                      <a:pPr algn="ctr"/>
                      <a:r>
                        <a:rPr lang="en-US" sz="1050" dirty="0">
                          <a:solidFill>
                            <a:schemeClr val="tx1"/>
                          </a:solidFill>
                          <a:latin typeface="+mn-lt"/>
                          <a:cs typeface="Amatic SC" panose="00000500000000000000" pitchFamily="2" charset="-79"/>
                        </a:rPr>
                        <a:t>Seaside art </a:t>
                      </a:r>
                    </a:p>
                    <a:p>
                      <a:pPr algn="ct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371041">
                <a:tc>
                  <a:txBody>
                    <a:bodyPr/>
                    <a:lstStyle/>
                    <a:p>
                      <a:pPr algn="ctr"/>
                      <a:r>
                        <a:rPr lang="en-US" sz="2400" b="1" dirty="0">
                          <a:latin typeface="Amatic SC" panose="00000500000000000000" pitchFamily="2" charset="-79"/>
                          <a:cs typeface="Amatic SC" panose="00000500000000000000" pitchFamily="2" charset="-79"/>
                        </a:rPr>
                        <a:t>Possible 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a:t>
                      </a:r>
                      <a:r>
                        <a:rPr lang="en-US" sz="1050" baseline="0" dirty="0" smtClean="0">
                          <a:solidFill>
                            <a:schemeClr val="tx1"/>
                          </a:solidFill>
                          <a:latin typeface="+mn-lt"/>
                          <a:cs typeface="RM Typerighter old" panose="00000400000000000000" pitchFamily="2" charset="-79"/>
                        </a:rPr>
                        <a:t> </a:t>
                      </a:r>
                      <a:r>
                        <a:rPr lang="en-US" sz="1050" baseline="0" dirty="0" err="1" smtClean="0">
                          <a:solidFill>
                            <a:schemeClr val="tx1"/>
                          </a:solidFill>
                          <a:latin typeface="+mn-lt"/>
                          <a:cs typeface="RM Typerighter old" panose="00000400000000000000" pitchFamily="2" charset="-79"/>
                        </a:rPr>
                        <a:t>Colour</a:t>
                      </a:r>
                      <a:r>
                        <a:rPr lang="en-US" sz="1050" baseline="0" dirty="0" smtClean="0">
                          <a:solidFill>
                            <a:schemeClr val="tx1"/>
                          </a:solidFill>
                          <a:latin typeface="+mn-lt"/>
                          <a:cs typeface="RM Typerighter old" panose="00000400000000000000" pitchFamily="2" charset="-79"/>
                        </a:rPr>
                        <a:t> Monster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Pumpkin Soup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Peace at Last</a:t>
                      </a:r>
                      <a:endParaRPr lang="en-US"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Owl</a:t>
                      </a:r>
                      <a:r>
                        <a:rPr lang="en-US" sz="1050" baseline="0" dirty="0" smtClean="0">
                          <a:solidFill>
                            <a:schemeClr val="tx1"/>
                          </a:solidFill>
                          <a:latin typeface="+mn-lt"/>
                          <a:cs typeface="RM Typerighter old" panose="00000400000000000000" pitchFamily="2" charset="-79"/>
                        </a:rPr>
                        <a:t> Babies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Bonfire Poem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Hedgehog </a:t>
                      </a:r>
                      <a:r>
                        <a:rPr lang="en-US" sz="1050" baseline="0" dirty="0" err="1" smtClean="0">
                          <a:solidFill>
                            <a:schemeClr val="tx1"/>
                          </a:solidFill>
                          <a:latin typeface="+mn-lt"/>
                          <a:cs typeface="RM Typerighter old" panose="00000400000000000000" pitchFamily="2" charset="-79"/>
                        </a:rPr>
                        <a:t>Howdee</a:t>
                      </a:r>
                      <a:endParaRPr lang="en-US"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Dear</a:t>
                      </a:r>
                      <a:r>
                        <a:rPr lang="en-US" sz="1050" baseline="0" dirty="0" smtClean="0">
                          <a:solidFill>
                            <a:schemeClr val="tx1"/>
                          </a:solidFill>
                          <a:latin typeface="+mn-lt"/>
                          <a:cs typeface="RM Typerighter old" panose="00000400000000000000" pitchFamily="2" charset="-79"/>
                        </a:rPr>
                        <a:t> Santa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Christmas </a:t>
                      </a:r>
                      <a:r>
                        <a:rPr lang="en-US" sz="1050" dirty="0">
                          <a:solidFill>
                            <a:schemeClr val="tx1"/>
                          </a:solidFill>
                          <a:latin typeface="+mn-lt"/>
                          <a:cs typeface="RM Typerighter old" panose="00000400000000000000" pitchFamily="2" charset="-79"/>
                        </a:rPr>
                        <a:t>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Goldilocks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The</a:t>
                      </a:r>
                      <a:r>
                        <a:rPr lang="en-GB" sz="1050" baseline="0" dirty="0" smtClean="0">
                          <a:solidFill>
                            <a:schemeClr val="tx1"/>
                          </a:solidFill>
                          <a:latin typeface="+mn-lt"/>
                          <a:cs typeface="RM Typerighter old" panose="00000400000000000000" pitchFamily="2" charset="-79"/>
                        </a:rPr>
                        <a:t>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RM Typerighter old" panose="00000400000000000000" pitchFamily="2" charset="-79"/>
                        </a:rPr>
                        <a:t>The Billy Goats Gruff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One Plastic Bag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A seed in Need</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a:t>
                      </a:r>
                      <a:r>
                        <a:rPr lang="en-US" sz="1050" baseline="0" dirty="0" smtClean="0">
                          <a:solidFill>
                            <a:schemeClr val="tx1"/>
                          </a:solidFill>
                          <a:latin typeface="+mn-lt"/>
                          <a:cs typeface="RM Typerighter old" panose="00000400000000000000" pitchFamily="2" charset="-79"/>
                        </a:rPr>
                        <a:t> Hungry Caterpillar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I love Bugs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What am I poems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RM Typerighter old" panose="00000400000000000000" pitchFamily="2" charset="-79"/>
                        </a:rPr>
                        <a:t>Lighthouse Keeper’s Lunch</a:t>
                      </a:r>
                    </a:p>
                    <a:p>
                      <a:pPr algn="ctr"/>
                      <a:r>
                        <a:rPr lang="en-US" sz="1050" dirty="0" smtClean="0">
                          <a:solidFill>
                            <a:schemeClr val="tx1"/>
                          </a:solidFill>
                          <a:latin typeface="+mn-lt"/>
                          <a:cs typeface="RM Typerighter old" panose="00000400000000000000" pitchFamily="2" charset="-79"/>
                        </a:rPr>
                        <a:t>The Pirates Next door</a:t>
                      </a:r>
                    </a:p>
                    <a:p>
                      <a:pPr algn="ctr"/>
                      <a:r>
                        <a:rPr lang="en-US" sz="1050" dirty="0" smtClean="0">
                          <a:solidFill>
                            <a:schemeClr val="tx1"/>
                          </a:solidFill>
                          <a:latin typeface="+mn-lt"/>
                          <a:cs typeface="RM Typerighter old" panose="00000400000000000000" pitchFamily="2" charset="-79"/>
                        </a:rPr>
                        <a:t>Commotion in the Ocean</a:t>
                      </a:r>
                    </a:p>
                    <a:p>
                      <a:pPr algn="ctr"/>
                      <a:r>
                        <a:rPr lang="en-US" sz="1050" dirty="0" smtClean="0">
                          <a:solidFill>
                            <a:schemeClr val="tx1"/>
                          </a:solidFill>
                          <a:latin typeface="+mn-lt"/>
                          <a:cs typeface="RM Typerighter old" panose="00000400000000000000" pitchFamily="2" charset="-79"/>
                        </a:rPr>
                        <a:t>Non fiction – Sea Creatures</a:t>
                      </a:r>
                    </a:p>
                    <a:p>
                      <a:pPr algn="ctr"/>
                      <a:r>
                        <a:rPr lang="en-US" sz="1050" dirty="0" smtClean="0">
                          <a:solidFill>
                            <a:schemeClr val="tx1"/>
                          </a:solidFill>
                          <a:latin typeface="+mn-lt"/>
                          <a:cs typeface="RM Typerighter old" panose="00000400000000000000" pitchFamily="2" charset="-79"/>
                        </a:rPr>
                        <a:t>Lost</a:t>
                      </a:r>
                      <a:r>
                        <a:rPr lang="en-US" sz="1050" baseline="0" dirty="0" smtClean="0">
                          <a:solidFill>
                            <a:schemeClr val="tx1"/>
                          </a:solidFill>
                          <a:latin typeface="+mn-lt"/>
                          <a:cs typeface="RM Typerighter old" panose="00000400000000000000" pitchFamily="2" charset="-79"/>
                        </a:rPr>
                        <a:t> and Found</a:t>
                      </a:r>
                      <a:endParaRPr lang="en-US" sz="1050" dirty="0" smtClean="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a:t>
                      </a:r>
                      <a:r>
                        <a:rPr lang="en-US" sz="2000" b="1" dirty="0" smtClean="0">
                          <a:latin typeface="Amatic SC" panose="00000500000000000000" pitchFamily="2" charset="-79"/>
                          <a:cs typeface="Amatic SC" panose="00000500000000000000" pitchFamily="2" charset="-79"/>
                        </a:rPr>
                        <a:t>moments/Special</a:t>
                      </a:r>
                      <a:r>
                        <a:rPr lang="en-US" sz="2000" b="1" baseline="0" dirty="0" smtClean="0">
                          <a:latin typeface="Amatic SC" panose="00000500000000000000" pitchFamily="2" charset="-79"/>
                          <a:cs typeface="Amatic SC" panose="00000500000000000000" pitchFamily="2" charset="-79"/>
                        </a:rPr>
                        <a:t> Days/events</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smtClean="0">
                          <a:solidFill>
                            <a:schemeClr val="tx1"/>
                          </a:solidFill>
                          <a:latin typeface="+mn-lt"/>
                          <a:cs typeface="Amatic SC" panose="00000500000000000000" pitchFamily="2" charset="-79"/>
                        </a:rPr>
                        <a:t>Remembrance </a:t>
                      </a:r>
                      <a:r>
                        <a:rPr lang="en-US" sz="1050" dirty="0">
                          <a:solidFill>
                            <a:schemeClr val="tx1"/>
                          </a:solidFill>
                          <a:latin typeface="+mn-lt"/>
                          <a:cs typeface="Amatic SC" panose="00000500000000000000" pitchFamily="2" charset="-79"/>
                        </a:rPr>
                        <a:t>Day </a:t>
                      </a:r>
                    </a:p>
                    <a:p>
                      <a:pPr algn="ctr"/>
                      <a:r>
                        <a:rPr lang="en-US" sz="1050" dirty="0" smtClean="0">
                          <a:solidFill>
                            <a:schemeClr val="tx1"/>
                          </a:solidFill>
                          <a:latin typeface="+mn-lt"/>
                          <a:cs typeface="Amatic SC" panose="00000500000000000000" pitchFamily="2" charset="-79"/>
                        </a:rPr>
                        <a:t>Harvest </a:t>
                      </a:r>
                      <a:r>
                        <a:rPr lang="en-US" sz="1050" dirty="0">
                          <a:solidFill>
                            <a:schemeClr val="tx1"/>
                          </a:solidFill>
                          <a:latin typeface="+mn-lt"/>
                          <a:cs typeface="Amatic SC" panose="00000500000000000000" pitchFamily="2" charset="-79"/>
                        </a:rPr>
                        <a:t>Time </a:t>
                      </a:r>
                    </a:p>
                    <a:p>
                      <a:pPr algn="ctr"/>
                      <a:r>
                        <a:rPr lang="en-US" sz="1050" dirty="0" smtClean="0">
                          <a:solidFill>
                            <a:schemeClr val="tx1"/>
                          </a:solidFill>
                          <a:latin typeface="+mn-lt"/>
                          <a:cs typeface="Amatic SC" panose="00000500000000000000" pitchFamily="2" charset="-79"/>
                        </a:rPr>
                        <a:t>Birthdays</a:t>
                      </a:r>
                    </a:p>
                    <a:p>
                      <a:pPr algn="ctr"/>
                      <a:r>
                        <a:rPr lang="en-US" sz="1050" dirty="0" smtClean="0">
                          <a:solidFill>
                            <a:schemeClr val="tx1"/>
                          </a:solidFill>
                          <a:latin typeface="+mn-lt"/>
                          <a:cs typeface="Amatic SC" panose="00000500000000000000" pitchFamily="2" charset="-79"/>
                        </a:rPr>
                        <a:t>Harvest</a:t>
                      </a:r>
                      <a:r>
                        <a:rPr lang="en-US" sz="1050" baseline="0" dirty="0" smtClean="0">
                          <a:solidFill>
                            <a:schemeClr val="tx1"/>
                          </a:solidFill>
                          <a:latin typeface="+mn-lt"/>
                          <a:cs typeface="Amatic SC" panose="00000500000000000000" pitchFamily="2" charset="-79"/>
                        </a:rPr>
                        <a:t> Lunch – Cook Soup and bread.</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Road </a:t>
                      </a:r>
                      <a:r>
                        <a:rPr lang="en-US" sz="1050" dirty="0">
                          <a:solidFill>
                            <a:schemeClr val="tx1"/>
                          </a:solidFill>
                          <a:latin typeface="+mn-lt"/>
                          <a:cs typeface="Amatic SC" panose="00000500000000000000" pitchFamily="2" charset="-79"/>
                        </a:rPr>
                        <a:t>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Children </a:t>
                      </a:r>
                      <a:r>
                        <a:rPr lang="en-US" sz="1050" dirty="0">
                          <a:solidFill>
                            <a:schemeClr val="tx1"/>
                          </a:solidFill>
                          <a:latin typeface="+mn-lt"/>
                          <a:cs typeface="Amatic SC" panose="00000500000000000000" pitchFamily="2" charset="-79"/>
                        </a:rPr>
                        <a:t>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Anti- Bullying Week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Nativity</a:t>
                      </a:r>
                    </a:p>
                    <a:p>
                      <a:pPr algn="ctr"/>
                      <a:r>
                        <a:rPr lang="en-US" sz="1050" dirty="0" smtClean="0">
                          <a:solidFill>
                            <a:schemeClr val="tx1"/>
                          </a:solidFill>
                          <a:latin typeface="+mn-lt"/>
                          <a:cs typeface="Amatic SC" panose="00000500000000000000" pitchFamily="2" charset="-79"/>
                        </a:rPr>
                        <a:t>Christingle</a:t>
                      </a:r>
                    </a:p>
                    <a:p>
                      <a:pPr algn="ctr"/>
                      <a:r>
                        <a:rPr lang="en-US" sz="1050" dirty="0" smtClean="0">
                          <a:solidFill>
                            <a:schemeClr val="tx1"/>
                          </a:solidFill>
                          <a:latin typeface="+mn-lt"/>
                          <a:cs typeface="Amatic SC" panose="00000500000000000000" pitchFamily="2" charset="-79"/>
                        </a:rPr>
                        <a:t>Christmas</a:t>
                      </a:r>
                      <a:r>
                        <a:rPr lang="en-US" sz="1050" baseline="0" dirty="0" smtClean="0">
                          <a:solidFill>
                            <a:schemeClr val="tx1"/>
                          </a:solidFill>
                          <a:latin typeface="+mn-lt"/>
                          <a:cs typeface="Amatic SC" panose="00000500000000000000" pitchFamily="2" charset="-79"/>
                        </a:rPr>
                        <a:t> Shop</a:t>
                      </a:r>
                    </a:p>
                    <a:p>
                      <a:pPr algn="ctr"/>
                      <a:r>
                        <a:rPr lang="en-US" sz="1050" baseline="0" dirty="0" smtClean="0">
                          <a:solidFill>
                            <a:schemeClr val="tx1"/>
                          </a:solidFill>
                          <a:latin typeface="+mn-lt"/>
                          <a:cs typeface="Amatic SC" panose="00000500000000000000" pitchFamily="2" charset="-79"/>
                        </a:rPr>
                        <a:t>Autumn Walk around the Village</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50" dirty="0" smtClean="0">
                          <a:solidFill>
                            <a:schemeClr val="tx1"/>
                          </a:solidFill>
                          <a:latin typeface="+mn-lt"/>
                          <a:cs typeface="Amatic SC" panose="00000500000000000000" pitchFamily="2" charset="-79"/>
                        </a:rPr>
                        <a:t>Chinese Restaurant</a:t>
                      </a:r>
                      <a:r>
                        <a:rPr lang="en-US" sz="1050" baseline="0" dirty="0" smtClean="0">
                          <a:solidFill>
                            <a:schemeClr val="tx1"/>
                          </a:solidFill>
                          <a:latin typeface="+mn-lt"/>
                          <a:cs typeface="Amatic SC" panose="00000500000000000000" pitchFamily="2" charset="-79"/>
                        </a:rPr>
                        <a:t> </a:t>
                      </a:r>
                    </a:p>
                    <a:p>
                      <a:pPr algn="ctr"/>
                      <a:r>
                        <a:rPr lang="en-US" sz="1050" baseline="0" dirty="0" smtClean="0">
                          <a:solidFill>
                            <a:schemeClr val="tx1"/>
                          </a:solidFill>
                          <a:latin typeface="+mn-lt"/>
                          <a:cs typeface="Amatic SC" panose="00000500000000000000" pitchFamily="2" charset="-79"/>
                        </a:rPr>
                        <a:t>Taste Chinese Food</a:t>
                      </a:r>
                    </a:p>
                    <a:p>
                      <a:pPr algn="ctr"/>
                      <a:r>
                        <a:rPr lang="en-US" sz="1050" baseline="0" dirty="0" smtClean="0">
                          <a:solidFill>
                            <a:schemeClr val="tx1"/>
                          </a:solidFill>
                          <a:latin typeface="+mn-lt"/>
                          <a:cs typeface="Amatic SC" panose="00000500000000000000" pitchFamily="2" charset="-79"/>
                        </a:rPr>
                        <a:t>Dentist Visit – Teeth Cleaning </a:t>
                      </a:r>
                    </a:p>
                    <a:p>
                      <a:pPr algn="ctr"/>
                      <a:r>
                        <a:rPr lang="en-US" sz="1050" baseline="0" dirty="0" smtClean="0">
                          <a:solidFill>
                            <a:schemeClr val="tx1"/>
                          </a:solidFill>
                          <a:latin typeface="+mn-lt"/>
                          <a:cs typeface="Amatic SC" panose="00000500000000000000" pitchFamily="2" charset="-79"/>
                        </a:rPr>
                        <a:t>World Book Day</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Walk to the park / Picnic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Planting seeds </a:t>
                      </a:r>
                      <a:endParaRPr lang="en-GB" sz="1050" dirty="0" smtClean="0">
                        <a:solidFill>
                          <a:schemeClr val="tx1"/>
                        </a:solidFill>
                        <a:latin typeface="+mn-lt"/>
                        <a:cs typeface="Amatic SC" panose="00000500000000000000" pitchFamily="2" charset="-79"/>
                      </a:endParaRPr>
                    </a:p>
                    <a:p>
                      <a:pPr algn="ctr"/>
                      <a:r>
                        <a:rPr lang="en-GB" sz="1050" dirty="0" smtClean="0">
                          <a:solidFill>
                            <a:schemeClr val="tx1"/>
                          </a:solidFill>
                          <a:latin typeface="+mn-lt"/>
                          <a:cs typeface="Amatic SC" panose="00000500000000000000" pitchFamily="2" charset="-79"/>
                        </a:rPr>
                        <a:t>Trip to </a:t>
                      </a:r>
                      <a:r>
                        <a:rPr lang="en-GB" sz="1050" dirty="0" err="1" smtClean="0">
                          <a:solidFill>
                            <a:schemeClr val="tx1"/>
                          </a:solidFill>
                          <a:latin typeface="+mn-lt"/>
                          <a:cs typeface="Amatic SC" panose="00000500000000000000" pitchFamily="2" charset="-79"/>
                        </a:rPr>
                        <a:t>Rosemoor</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Mother’s </a:t>
                      </a:r>
                      <a:r>
                        <a:rPr lang="en-US" sz="1050" dirty="0">
                          <a:solidFill>
                            <a:schemeClr val="tx1"/>
                          </a:solidFill>
                          <a:latin typeface="+mn-lt"/>
                          <a:cs typeface="Amatic SC" panose="00000500000000000000" pitchFamily="2" charset="-79"/>
                        </a:rPr>
                        <a:t>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50" dirty="0" smtClean="0">
                          <a:solidFill>
                            <a:schemeClr val="tx1"/>
                          </a:solidFill>
                          <a:latin typeface="+mn-lt"/>
                          <a:cs typeface="Amatic SC" panose="00000500000000000000" pitchFamily="2" charset="-79"/>
                        </a:rPr>
                        <a:t>Watch</a:t>
                      </a:r>
                      <a:r>
                        <a:rPr lang="en-US" sz="1050" baseline="0" dirty="0" smtClean="0">
                          <a:solidFill>
                            <a:schemeClr val="tx1"/>
                          </a:solidFill>
                          <a:latin typeface="+mn-lt"/>
                          <a:cs typeface="Amatic SC" panose="00000500000000000000" pitchFamily="2" charset="-79"/>
                        </a:rPr>
                        <a:t> caterpillars hatch</a:t>
                      </a:r>
                    </a:p>
                    <a:p>
                      <a:pPr algn="ctr"/>
                      <a:r>
                        <a:rPr lang="en-US" sz="1050" baseline="0" dirty="0" smtClean="0">
                          <a:solidFill>
                            <a:schemeClr val="tx1"/>
                          </a:solidFill>
                          <a:latin typeface="+mn-lt"/>
                          <a:cs typeface="Amatic SC" panose="00000500000000000000" pitchFamily="2" charset="-79"/>
                        </a:rPr>
                        <a:t>Ugly Bug Ball</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smtClean="0">
                          <a:solidFill>
                            <a:schemeClr val="tx1"/>
                          </a:solidFill>
                          <a:latin typeface="+mn-lt"/>
                          <a:cs typeface="Amatic SC" panose="00000500000000000000" pitchFamily="2" charset="-79"/>
                        </a:rPr>
                        <a:t>Father’s </a:t>
                      </a:r>
                      <a:r>
                        <a:rPr lang="en-US" sz="1050" dirty="0">
                          <a:solidFill>
                            <a:schemeClr val="tx1"/>
                          </a:solidFill>
                          <a:latin typeface="+mn-lt"/>
                          <a:cs typeface="Amatic SC" panose="00000500000000000000" pitchFamily="2" charset="-79"/>
                        </a:rPr>
                        <a:t>Day </a:t>
                      </a:r>
                    </a:p>
                    <a:p>
                      <a:pPr algn="ctr"/>
                      <a:r>
                        <a:rPr lang="en-US" sz="1050" dirty="0" smtClean="0">
                          <a:solidFill>
                            <a:schemeClr val="tx1"/>
                          </a:solidFill>
                          <a:latin typeface="+mn-lt"/>
                          <a:cs typeface="Amatic SC" panose="00000500000000000000" pitchFamily="2" charset="-79"/>
                        </a:rPr>
                        <a:t>Pirate </a:t>
                      </a:r>
                      <a:r>
                        <a:rPr lang="en-US" sz="1050" dirty="0">
                          <a:solidFill>
                            <a:schemeClr val="tx1"/>
                          </a:solidFill>
                          <a:latin typeface="+mn-lt"/>
                          <a:cs typeface="Amatic SC" panose="00000500000000000000" pitchFamily="2" charset="-79"/>
                        </a:rPr>
                        <a:t>Day </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675071703"/>
              </p:ext>
            </p:extLst>
          </p:nvPr>
        </p:nvGraphicFramePr>
        <p:xfrm>
          <a:off x="366318" y="476214"/>
          <a:ext cx="11459364" cy="588327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Mini 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endParaRPr lang="en-US" sz="8000" b="0" dirty="0" smtClean="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smtClean="0">
                          <a:latin typeface="Amatic SC" panose="00000500000000000000" pitchFamily="2" charset="-79"/>
                          <a:cs typeface="Amatic SC" panose="00000500000000000000" pitchFamily="2" charset="-79"/>
                        </a:rPr>
                        <a:t>Over </a:t>
                      </a:r>
                      <a:r>
                        <a:rPr lang="en-US" sz="3200" b="0" dirty="0">
                          <a:latin typeface="Amatic SC" panose="00000500000000000000" pitchFamily="2" charset="-79"/>
                          <a:cs typeface="Amatic SC" panose="00000500000000000000" pitchFamily="2" charset="-79"/>
                        </a:rPr>
                        <a:t>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a:r>
                      <a:r>
                        <a:rPr lang="en-US" sz="1200" b="0" i="1" kern="1200" dirty="0">
                          <a:solidFill>
                            <a:schemeClr val="dk1"/>
                          </a:solidFill>
                          <a:effectLst/>
                          <a:latin typeface="+mn-lt"/>
                          <a:ea typeface="+mn-ea"/>
                          <a:cs typeface="+mn-cs"/>
                        </a:rPr>
                        <a:t>At </a:t>
                      </a:r>
                      <a:r>
                        <a:rPr lang="en-US" sz="1200" b="0" i="1" kern="1200" dirty="0" smtClean="0">
                          <a:solidFill>
                            <a:schemeClr val="dk1"/>
                          </a:solidFill>
                          <a:effectLst/>
                          <a:latin typeface="+mn-lt"/>
                          <a:ea typeface="+mn-ea"/>
                          <a:cs typeface="+mn-cs"/>
                        </a:rPr>
                        <a:t>Bishops </a:t>
                      </a:r>
                      <a:r>
                        <a:rPr lang="en-US" sz="1200" b="0" i="1" kern="1200" dirty="0" err="1" smtClean="0">
                          <a:solidFill>
                            <a:schemeClr val="dk1"/>
                          </a:solidFill>
                          <a:effectLst/>
                          <a:latin typeface="+mn-lt"/>
                          <a:ea typeface="+mn-ea"/>
                          <a:cs typeface="+mn-cs"/>
                        </a:rPr>
                        <a:t>Tawton</a:t>
                      </a:r>
                      <a:r>
                        <a:rPr lang="en-US" sz="1200" b="0" i="1" kern="1200" dirty="0" smtClean="0">
                          <a:solidFill>
                            <a:schemeClr val="dk1"/>
                          </a:solidFill>
                          <a:effectLst/>
                          <a:latin typeface="+mn-lt"/>
                          <a:ea typeface="+mn-ea"/>
                          <a:cs typeface="+mn-cs"/>
                        </a:rPr>
                        <a:t> Primary </a:t>
                      </a:r>
                      <a:r>
                        <a:rPr lang="en-US" sz="1200" b="0" i="1" kern="1200" dirty="0">
                          <a:solidFill>
                            <a:schemeClr val="dk1"/>
                          </a:solidFill>
                          <a:effectLst/>
                          <a:latin typeface="+mn-lt"/>
                          <a:ea typeface="+mn-ea"/>
                          <a:cs typeface="+mn-cs"/>
                        </a:rPr>
                        <a:t>School,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mn-lt"/>
                          <a:ea typeface="+mn-ea"/>
                          <a:cs typeface="+mn-cs"/>
                        </a:rPr>
                        <a:t>’. EYFS Team</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627661565"/>
                  </a:ext>
                </a:extLst>
              </a:tr>
            </a:tbl>
          </a:graphicData>
        </a:graphic>
      </p:graphicFrame>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102426253"/>
              </p:ext>
            </p:extLst>
          </p:nvPr>
        </p:nvGraphicFramePr>
        <p:xfrm>
          <a:off x="171904" y="512841"/>
          <a:ext cx="11848192" cy="6218526"/>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xmlns="" val="385991600"/>
                    </a:ext>
                  </a:extLst>
                </a:gridCol>
                <a:gridCol w="1692599">
                  <a:extLst>
                    <a:ext uri="{9D8B030D-6E8A-4147-A177-3AD203B41FA5}">
                      <a16:colId xmlns:a16="http://schemas.microsoft.com/office/drawing/2014/main" xmlns="" val="2865123548"/>
                    </a:ext>
                  </a:extLst>
                </a:gridCol>
                <a:gridCol w="1704796">
                  <a:extLst>
                    <a:ext uri="{9D8B030D-6E8A-4147-A177-3AD203B41FA5}">
                      <a16:colId xmlns:a16="http://schemas.microsoft.com/office/drawing/2014/main" xmlns="" val="872926247"/>
                    </a:ext>
                  </a:extLst>
                </a:gridCol>
                <a:gridCol w="1680401">
                  <a:extLst>
                    <a:ext uri="{9D8B030D-6E8A-4147-A177-3AD203B41FA5}">
                      <a16:colId xmlns:a16="http://schemas.microsoft.com/office/drawing/2014/main" xmlns="" val="1315738151"/>
                    </a:ext>
                  </a:extLst>
                </a:gridCol>
                <a:gridCol w="1692599">
                  <a:extLst>
                    <a:ext uri="{9D8B030D-6E8A-4147-A177-3AD203B41FA5}">
                      <a16:colId xmlns:a16="http://schemas.microsoft.com/office/drawing/2014/main" xmlns="" val="2709165749"/>
                    </a:ext>
                  </a:extLst>
                </a:gridCol>
                <a:gridCol w="1540460">
                  <a:extLst>
                    <a:ext uri="{9D8B030D-6E8A-4147-A177-3AD203B41FA5}">
                      <a16:colId xmlns:a16="http://schemas.microsoft.com/office/drawing/2014/main" xmlns="" val="2335150482"/>
                    </a:ext>
                  </a:extLst>
                </a:gridCol>
                <a:gridCol w="1844738">
                  <a:extLst>
                    <a:ext uri="{9D8B030D-6E8A-4147-A177-3AD203B41FA5}">
                      <a16:colId xmlns:a16="http://schemas.microsoft.com/office/drawing/2014/main" xmlns="" val="4046203905"/>
                    </a:ext>
                  </a:extLst>
                </a:gridCol>
              </a:tblGrid>
              <a:tr h="619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38324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Mini 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2122583">
                <a:tc>
                  <a:txBody>
                    <a:bodyPr/>
                    <a:lstStyle/>
                    <a:p>
                      <a:pPr algn="ctr"/>
                      <a:r>
                        <a:rPr lang="en-US" sz="2400" b="1" dirty="0">
                          <a:latin typeface="Amatic SC" panose="00000500000000000000" pitchFamily="2" charset="-79"/>
                          <a:cs typeface="Amatic SC" panose="00000500000000000000" pitchFamily="2" charset="-79"/>
                        </a:rPr>
                        <a:t>Our Values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860817584"/>
                  </a:ext>
                </a:extLst>
              </a:tr>
              <a:tr h="1326614">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err="1" smtClean="0">
                          <a:solidFill>
                            <a:schemeClr val="tx1"/>
                          </a:solidFill>
                          <a:latin typeface="+mn-lt"/>
                          <a:cs typeface="Amatic SC" panose="00000500000000000000" pitchFamily="2" charset="-79"/>
                        </a:rPr>
                        <a:t>Analyse</a:t>
                      </a:r>
                      <a:r>
                        <a:rPr lang="en-US" sz="1050" dirty="0" smtClean="0">
                          <a:solidFill>
                            <a:schemeClr val="tx1"/>
                          </a:solidFill>
                          <a:latin typeface="+mn-lt"/>
                          <a:cs typeface="Amatic SC" panose="00000500000000000000" pitchFamily="2" charset="-79"/>
                        </a:rPr>
                        <a:t> </a:t>
                      </a:r>
                      <a:r>
                        <a:rPr lang="en-US" sz="1050" dirty="0">
                          <a:solidFill>
                            <a:schemeClr val="tx1"/>
                          </a:solidFill>
                          <a:latin typeface="+mn-lt"/>
                          <a:cs typeface="Amatic SC" panose="00000500000000000000" pitchFamily="2" charset="-79"/>
                        </a:rPr>
                        <a:t>Preschool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Guided</a:t>
                      </a:r>
                      <a:r>
                        <a:rPr lang="en-US" sz="1050" baseline="0" dirty="0" smtClean="0">
                          <a:solidFill>
                            <a:schemeClr val="tx1"/>
                          </a:solidFill>
                          <a:latin typeface="+mn-lt"/>
                          <a:cs typeface="Amatic SC" panose="00000500000000000000" pitchFamily="2" charset="-79"/>
                        </a:rPr>
                        <a:t> Reading assessments</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smtClean="0">
                          <a:solidFill>
                            <a:schemeClr val="tx1"/>
                          </a:solidFill>
                          <a:latin typeface="+mn-lt"/>
                          <a:cs typeface="Amatic SC" panose="00000500000000000000" pitchFamily="2" charset="-79"/>
                        </a:rPr>
                        <a:t>Parents </a:t>
                      </a:r>
                      <a:r>
                        <a:rPr lang="en-US" sz="1050" dirty="0">
                          <a:solidFill>
                            <a:schemeClr val="tx1"/>
                          </a:solidFill>
                          <a:latin typeface="+mn-lt"/>
                          <a:cs typeface="Amatic SC" panose="00000500000000000000" pitchFamily="2" charset="-79"/>
                        </a:rPr>
                        <a:t>evening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Mini</a:t>
                      </a:r>
                      <a:r>
                        <a:rPr lang="en-US" sz="1050" baseline="0" dirty="0" smtClean="0">
                          <a:solidFill>
                            <a:schemeClr val="tx1"/>
                          </a:solidFill>
                          <a:latin typeface="+mn-lt"/>
                          <a:cs typeface="Amatic SC" panose="00000500000000000000" pitchFamily="2" charset="-79"/>
                        </a:rPr>
                        <a:t> Reports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smtClean="0">
                          <a:solidFill>
                            <a:schemeClr val="tx1"/>
                          </a:solidFill>
                          <a:latin typeface="+mn-lt"/>
                          <a:cs typeface="Amatic SC" panose="00000500000000000000" pitchFamily="2" charset="-79"/>
                        </a:rPr>
                        <a:t>Termly  </a:t>
                      </a:r>
                      <a:r>
                        <a:rPr lang="en-US" sz="1050" dirty="0">
                          <a:solidFill>
                            <a:schemeClr val="tx1"/>
                          </a:solidFill>
                          <a:latin typeface="+mn-lt"/>
                          <a:cs typeface="Amatic SC" panose="00000500000000000000" pitchFamily="2" charset="-79"/>
                        </a:rPr>
                        <a:t>Assessments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50" dirty="0" smtClean="0">
                          <a:solidFill>
                            <a:schemeClr val="tx1"/>
                          </a:solidFill>
                          <a:latin typeface="+mn-lt"/>
                          <a:cs typeface="Amatic SC" panose="00000500000000000000" pitchFamily="2" charset="-79"/>
                        </a:rPr>
                        <a:t>Moderation</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Mini Reports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EYFS team meetings</a:t>
                      </a:r>
                    </a:p>
                    <a:p>
                      <a:pPr algn="ctr"/>
                      <a:r>
                        <a:rPr lang="en-GB" sz="1050" dirty="0" smtClean="0">
                          <a:solidFill>
                            <a:schemeClr val="tx1"/>
                          </a:solidFill>
                          <a:latin typeface="+mn-lt"/>
                          <a:cs typeface="Amatic SC" panose="00000500000000000000" pitchFamily="2" charset="-79"/>
                        </a:rPr>
                        <a:t>Update</a:t>
                      </a:r>
                      <a:r>
                        <a:rPr lang="en-GB" sz="1050" baseline="0" dirty="0" smtClean="0">
                          <a:solidFill>
                            <a:schemeClr val="tx1"/>
                          </a:solidFill>
                          <a:latin typeface="+mn-lt"/>
                          <a:cs typeface="Amatic SC" panose="00000500000000000000" pitchFamily="2" charset="-79"/>
                        </a:rPr>
                        <a:t> Termly Assessments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On going assessments</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smtClean="0">
                          <a:solidFill>
                            <a:schemeClr val="tx1"/>
                          </a:solidFill>
                          <a:latin typeface="+mn-lt"/>
                          <a:cs typeface="Amatic SC" panose="00000500000000000000" pitchFamily="2" charset="-79"/>
                        </a:rPr>
                        <a:t>End of</a:t>
                      </a:r>
                      <a:r>
                        <a:rPr lang="en-US" sz="1050" baseline="0" dirty="0" smtClean="0">
                          <a:solidFill>
                            <a:schemeClr val="tx1"/>
                          </a:solidFill>
                          <a:latin typeface="+mn-lt"/>
                          <a:cs typeface="Amatic SC" panose="00000500000000000000" pitchFamily="2" charset="-79"/>
                        </a:rPr>
                        <a:t> Year Reports</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Parents </a:t>
                      </a:r>
                      <a:r>
                        <a:rPr lang="en-US" sz="1050" dirty="0">
                          <a:solidFill>
                            <a:schemeClr val="tx1"/>
                          </a:solidFill>
                          <a:latin typeface="+mn-lt"/>
                          <a:cs typeface="Amatic SC" panose="00000500000000000000" pitchFamily="2" charset="-79"/>
                        </a:rPr>
                        <a:t>evening </a:t>
                      </a:r>
                      <a:r>
                        <a:rPr lang="en-US" sz="1050" dirty="0" smtClean="0">
                          <a:solidFill>
                            <a:schemeClr val="tx1"/>
                          </a:solidFill>
                          <a:latin typeface="+mn-lt"/>
                          <a:cs typeface="Amatic SC" panose="00000500000000000000" pitchFamily="2" charset="-79"/>
                        </a:rPr>
                        <a:t> </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EYFS team meetings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161604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smtClean="0">
                          <a:solidFill>
                            <a:schemeClr val="tx1"/>
                          </a:solidFill>
                          <a:latin typeface="+mn-lt"/>
                          <a:cs typeface="Amatic SC" panose="00000500000000000000" pitchFamily="2" charset="-79"/>
                        </a:rPr>
                        <a:t>Informal chats at</a:t>
                      </a:r>
                      <a:r>
                        <a:rPr lang="en-US" sz="800" baseline="0" dirty="0" smtClean="0">
                          <a:solidFill>
                            <a:schemeClr val="tx1"/>
                          </a:solidFill>
                          <a:latin typeface="+mn-lt"/>
                          <a:cs typeface="Amatic SC" panose="00000500000000000000" pitchFamily="2" charset="-79"/>
                        </a:rPr>
                        <a:t> drop off.</a:t>
                      </a:r>
                    </a:p>
                    <a:p>
                      <a:pPr algn="ctr"/>
                      <a:r>
                        <a:rPr lang="en-US" sz="800" baseline="0" dirty="0" smtClean="0">
                          <a:solidFill>
                            <a:schemeClr val="tx1"/>
                          </a:solidFill>
                          <a:latin typeface="+mn-lt"/>
                          <a:cs typeface="Amatic SC" panose="00000500000000000000" pitchFamily="2" charset="-79"/>
                        </a:rPr>
                        <a:t>All About Me sheet</a:t>
                      </a:r>
                      <a:endParaRPr lang="en-US" sz="800"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Parents</a:t>
                      </a:r>
                      <a:r>
                        <a:rPr lang="en-US" sz="800" baseline="0" dirty="0" smtClean="0">
                          <a:solidFill>
                            <a:schemeClr val="tx1"/>
                          </a:solidFill>
                          <a:latin typeface="+mn-lt"/>
                          <a:cs typeface="Amatic SC" panose="00000500000000000000" pitchFamily="2" charset="-79"/>
                        </a:rPr>
                        <a:t> Meetings</a:t>
                      </a:r>
                      <a:endParaRPr lang="en-US" sz="800" dirty="0">
                        <a:solidFill>
                          <a:schemeClr val="tx1"/>
                        </a:solidFill>
                        <a:latin typeface="+mn-lt"/>
                        <a:cs typeface="Amatic SC" panose="00000500000000000000" pitchFamily="2" charset="-79"/>
                      </a:endParaRPr>
                    </a:p>
                    <a:p>
                      <a:pPr algn="ctr"/>
                      <a:r>
                        <a:rPr lang="en-US" sz="800" dirty="0">
                          <a:solidFill>
                            <a:schemeClr val="tx1"/>
                          </a:solidFill>
                          <a:latin typeface="+mn-lt"/>
                          <a:cs typeface="Amatic SC" panose="00000500000000000000" pitchFamily="2" charset="-79"/>
                        </a:rPr>
                        <a:t>Harvest Assembly </a:t>
                      </a:r>
                    </a:p>
                    <a:p>
                      <a:pPr algn="ctr"/>
                      <a:r>
                        <a:rPr lang="en-US" sz="800" dirty="0">
                          <a:solidFill>
                            <a:schemeClr val="tx1"/>
                          </a:solidFill>
                          <a:latin typeface="+mn-lt"/>
                          <a:cs typeface="Amatic SC" panose="00000500000000000000" pitchFamily="2" charset="-79"/>
                        </a:rPr>
                        <a:t> Home / School Agreement </a:t>
                      </a:r>
                    </a:p>
                    <a:p>
                      <a:pPr algn="ctr"/>
                      <a:r>
                        <a:rPr lang="en-GB" sz="800" dirty="0" smtClean="0">
                          <a:solidFill>
                            <a:schemeClr val="tx1"/>
                          </a:solidFill>
                          <a:latin typeface="+mn-lt"/>
                          <a:cs typeface="Amatic SC" panose="00000500000000000000" pitchFamily="2" charset="-79"/>
                        </a:rPr>
                        <a:t>Phonics </a:t>
                      </a:r>
                      <a:r>
                        <a:rPr lang="en-GB" sz="800" dirty="0">
                          <a:solidFill>
                            <a:schemeClr val="tx1"/>
                          </a:solidFill>
                          <a:latin typeface="+mn-lt"/>
                          <a:cs typeface="Amatic SC" panose="00000500000000000000" pitchFamily="2" charset="-79"/>
                        </a:rPr>
                        <a:t>workshop </a:t>
                      </a:r>
                      <a:endParaRPr lang="en-GB" sz="800" dirty="0" smtClean="0">
                        <a:solidFill>
                          <a:schemeClr val="tx1"/>
                        </a:solidFill>
                        <a:latin typeface="+mn-lt"/>
                        <a:cs typeface="Amatic SC" panose="00000500000000000000" pitchFamily="2" charset="-79"/>
                      </a:endParaRPr>
                    </a:p>
                    <a:p>
                      <a:pPr algn="ctr"/>
                      <a:r>
                        <a:rPr lang="en-GB" sz="800" dirty="0" smtClean="0">
                          <a:solidFill>
                            <a:schemeClr val="tx1"/>
                          </a:solidFill>
                          <a:latin typeface="+mn-lt"/>
                          <a:cs typeface="Amatic SC" panose="00000500000000000000" pitchFamily="2" charset="-79"/>
                        </a:rPr>
                        <a:t>WOW Slips</a:t>
                      </a:r>
                    </a:p>
                    <a:p>
                      <a:pPr algn="ctr"/>
                      <a:r>
                        <a:rPr lang="en-GB" sz="800" dirty="0" smtClean="0">
                          <a:solidFill>
                            <a:schemeClr val="tx1"/>
                          </a:solidFill>
                          <a:latin typeface="+mn-lt"/>
                          <a:cs typeface="Amatic SC" panose="00000500000000000000" pitchFamily="2" charset="-79"/>
                        </a:rPr>
                        <a:t>Home learning</a:t>
                      </a:r>
                    </a:p>
                    <a:p>
                      <a:pPr algn="ctr"/>
                      <a:r>
                        <a:rPr lang="en-GB" sz="800" dirty="0" smtClean="0">
                          <a:solidFill>
                            <a:schemeClr val="tx1"/>
                          </a:solidFill>
                          <a:latin typeface="+mn-lt"/>
                          <a:cs typeface="Amatic SC" panose="00000500000000000000" pitchFamily="2" charset="-79"/>
                        </a:rPr>
                        <a:t>Blog</a:t>
                      </a:r>
                    </a:p>
                    <a:p>
                      <a:pPr algn="ctr"/>
                      <a:r>
                        <a:rPr lang="en-GB" sz="800" dirty="0" smtClean="0">
                          <a:solidFill>
                            <a:schemeClr val="tx1"/>
                          </a:solidFill>
                          <a:latin typeface="+mn-lt"/>
                          <a:cs typeface="Amatic SC" panose="00000500000000000000" pitchFamily="2" charset="-79"/>
                        </a:rPr>
                        <a:t>Weekly newsletter</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Informal chats at drop 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WOW</a:t>
                      </a:r>
                      <a:r>
                        <a:rPr lang="en-US" sz="800" baseline="0" dirty="0" smtClean="0">
                          <a:solidFill>
                            <a:schemeClr val="tx1"/>
                          </a:solidFill>
                          <a:latin typeface="+mn-lt"/>
                          <a:cs typeface="Amatic SC" panose="00000500000000000000" pitchFamily="2" charset="-79"/>
                        </a:rPr>
                        <a:t> Slips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Christingle</a:t>
                      </a:r>
                      <a:r>
                        <a:rPr lang="en-US" sz="800" baseline="0" dirty="0" smtClean="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latin typeface="+mn-lt"/>
                          <a:cs typeface="Amatic SC" panose="00000500000000000000" pitchFamily="2" charset="-79"/>
                        </a:rPr>
                        <a:t>Mini Report</a:t>
                      </a:r>
                      <a:endParaRPr lang="en-US"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Christmas Crafts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Blog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Weekly newsletter</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800" dirty="0" smtClean="0">
                          <a:solidFill>
                            <a:schemeClr val="tx1"/>
                          </a:solidFill>
                          <a:latin typeface="+mn-lt"/>
                          <a:cs typeface="Amatic SC" panose="00000500000000000000" pitchFamily="2" charset="-79"/>
                        </a:rPr>
                        <a:t>Informal chats</a:t>
                      </a:r>
                      <a:r>
                        <a:rPr lang="en-US" sz="800" baseline="0" dirty="0" smtClean="0">
                          <a:solidFill>
                            <a:schemeClr val="tx1"/>
                          </a:solidFill>
                          <a:latin typeface="+mn-lt"/>
                          <a:cs typeface="Amatic SC" panose="00000500000000000000" pitchFamily="2" charset="-79"/>
                        </a:rPr>
                        <a:t> at drop off</a:t>
                      </a:r>
                      <a:endParaRPr lang="en-US" sz="800"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WOW Slips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Parents Meetings/Looking at folders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Helping on trips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Blog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Weekly</a:t>
                      </a:r>
                      <a:r>
                        <a:rPr lang="en-GB" sz="800" baseline="0" dirty="0" smtClean="0">
                          <a:solidFill>
                            <a:schemeClr val="tx1"/>
                          </a:solidFill>
                          <a:latin typeface="+mn-lt"/>
                          <a:cs typeface="Amatic SC" panose="00000500000000000000" pitchFamily="2" charset="-79"/>
                        </a:rPr>
                        <a:t> newsletter</a:t>
                      </a:r>
                      <a:endParaRPr lang="en-GB" sz="800" dirty="0" smtClean="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Informal</a:t>
                      </a:r>
                      <a:r>
                        <a:rPr lang="en-US" sz="800" baseline="0" dirty="0" smtClean="0">
                          <a:solidFill>
                            <a:schemeClr val="tx1"/>
                          </a:solidFill>
                          <a:latin typeface="+mn-lt"/>
                          <a:cs typeface="Amatic SC" panose="00000500000000000000" pitchFamily="2" charset="-79"/>
                        </a:rPr>
                        <a:t> chats at drop off</a:t>
                      </a: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WOW Slips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Garden Centre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Mini Reports</a:t>
                      </a:r>
                      <a:endParaRPr lang="en-US"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Easter</a:t>
                      </a:r>
                      <a:r>
                        <a:rPr lang="en-GB" sz="800" baseline="0" dirty="0" smtClean="0">
                          <a:solidFill>
                            <a:schemeClr val="tx1"/>
                          </a:solidFill>
                          <a:latin typeface="+mn-lt"/>
                          <a:cs typeface="Amatic SC" panose="00000500000000000000" pitchFamily="2" charset="-79"/>
                        </a:rPr>
                        <a:t> Craft Morning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aseline="0" dirty="0" smtClean="0">
                          <a:solidFill>
                            <a:schemeClr val="tx1"/>
                          </a:solidFill>
                          <a:latin typeface="+mn-lt"/>
                          <a:cs typeface="Amatic SC" panose="00000500000000000000" pitchFamily="2" charset="-79"/>
                        </a:rPr>
                        <a:t>Helping on trips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aseline="0" dirty="0" smtClean="0">
                          <a:solidFill>
                            <a:schemeClr val="tx1"/>
                          </a:solidFill>
                          <a:latin typeface="+mn-lt"/>
                          <a:cs typeface="Amatic SC" panose="00000500000000000000" pitchFamily="2" charset="-79"/>
                        </a:rPr>
                        <a:t>Blog</a:t>
                      </a:r>
                      <a:endParaRPr lang="en-GB"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Weekly</a:t>
                      </a:r>
                      <a:r>
                        <a:rPr lang="en-GB" sz="800" baseline="0" dirty="0" smtClean="0">
                          <a:solidFill>
                            <a:schemeClr val="tx1"/>
                          </a:solidFill>
                          <a:latin typeface="+mn-lt"/>
                          <a:cs typeface="Amatic SC" panose="00000500000000000000" pitchFamily="2" charset="-79"/>
                        </a:rPr>
                        <a:t> newsletter</a:t>
                      </a:r>
                      <a:endParaRPr lang="en-GB" sz="80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Informal chats</a:t>
                      </a:r>
                      <a:r>
                        <a:rPr lang="en-US" sz="800" baseline="0" dirty="0" smtClean="0">
                          <a:solidFill>
                            <a:schemeClr val="tx1"/>
                          </a:solidFill>
                          <a:latin typeface="+mn-lt"/>
                          <a:cs typeface="Amatic SC" panose="00000500000000000000" pitchFamily="2" charset="-79"/>
                        </a:rPr>
                        <a:t> at drop off</a:t>
                      </a: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WOW Slips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Ugly</a:t>
                      </a:r>
                      <a:r>
                        <a:rPr lang="en-US" sz="800" baseline="0" dirty="0" smtClean="0">
                          <a:solidFill>
                            <a:schemeClr val="tx1"/>
                          </a:solidFill>
                          <a:latin typeface="+mn-lt"/>
                          <a:cs typeface="Amatic SC" panose="00000500000000000000" pitchFamily="2" charset="-79"/>
                        </a:rPr>
                        <a:t> Bug Ball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latin typeface="+mn-lt"/>
                          <a:cs typeface="Amatic SC" panose="00000500000000000000" pitchFamily="2" charset="-79"/>
                        </a:rPr>
                        <a:t>Parents Meetings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latin typeface="+mn-lt"/>
                          <a:cs typeface="Amatic SC" panose="00000500000000000000" pitchFamily="2" charset="-79"/>
                        </a:rPr>
                        <a:t>Helping on trips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latin typeface="+mn-lt"/>
                          <a:cs typeface="Amatic SC" panose="00000500000000000000" pitchFamily="2" charset="-79"/>
                        </a:rPr>
                        <a:t>Blog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latin typeface="+mn-lt"/>
                          <a:cs typeface="Amatic SC" panose="00000500000000000000" pitchFamily="2" charset="-79"/>
                        </a:rPr>
                        <a:t>Weekly newsletter</a:t>
                      </a:r>
                      <a:endParaRPr lang="en-US"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Informal chats at drop off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WOW Slips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Pirate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End of Year Reports</a:t>
                      </a:r>
                      <a:endParaRPr lang="en-GB"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Parent’s Picnic </a:t>
                      </a:r>
                      <a:endParaRPr lang="en-GB"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Sports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Helping on trips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Arts</a:t>
                      </a:r>
                      <a:r>
                        <a:rPr lang="en-GB" sz="800" baseline="0" dirty="0" smtClean="0">
                          <a:solidFill>
                            <a:schemeClr val="tx1"/>
                          </a:solidFill>
                          <a:latin typeface="+mn-lt"/>
                          <a:cs typeface="Amatic SC" panose="00000500000000000000" pitchFamily="2" charset="-79"/>
                        </a:rPr>
                        <a:t> Week Gallery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aseline="0" dirty="0" smtClean="0">
                          <a:solidFill>
                            <a:schemeClr val="tx1"/>
                          </a:solidFill>
                          <a:latin typeface="+mn-lt"/>
                          <a:cs typeface="Amatic SC" panose="00000500000000000000" pitchFamily="2" charset="-79"/>
                        </a:rPr>
                        <a:t>Blog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aseline="0" dirty="0" smtClean="0">
                          <a:solidFill>
                            <a:schemeClr val="tx1"/>
                          </a:solidFill>
                          <a:latin typeface="+mn-lt"/>
                          <a:cs typeface="Amatic SC" panose="00000500000000000000" pitchFamily="2" charset="-79"/>
                        </a:rPr>
                        <a:t>Weekly newsletter</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984788128"/>
                  </a:ext>
                </a:extLst>
              </a:tr>
            </a:tbl>
          </a:graphicData>
        </a:graphic>
      </p:graphicFrame>
    </p:spTree>
    <p:extLst>
      <p:ext uri="{BB962C8B-B14F-4D97-AF65-F5344CB8AC3E}">
        <p14:creationId xmlns:p14="http://schemas.microsoft.com/office/powerpoint/2010/main" val="4479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685622945"/>
              </p:ext>
            </p:extLst>
          </p:nvPr>
        </p:nvGraphicFramePr>
        <p:xfrm>
          <a:off x="197738" y="719663"/>
          <a:ext cx="11796523" cy="5935991"/>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xmlns="" val="385991600"/>
                    </a:ext>
                  </a:extLst>
                </a:gridCol>
                <a:gridCol w="1538235">
                  <a:extLst>
                    <a:ext uri="{9D8B030D-6E8A-4147-A177-3AD203B41FA5}">
                      <a16:colId xmlns:a16="http://schemas.microsoft.com/office/drawing/2014/main" xmlns="" val="2865123548"/>
                    </a:ext>
                  </a:extLst>
                </a:gridCol>
                <a:gridCol w="116840">
                  <a:extLst>
                    <a:ext uri="{9D8B030D-6E8A-4147-A177-3AD203B41FA5}">
                      <a16:colId xmlns:a16="http://schemas.microsoft.com/office/drawing/2014/main" xmlns="" val="872926247"/>
                    </a:ext>
                  </a:extLst>
                </a:gridCol>
                <a:gridCol w="1554705">
                  <a:extLst>
                    <a:ext uri="{9D8B030D-6E8A-4147-A177-3AD203B41FA5}">
                      <a16:colId xmlns:a16="http://schemas.microsoft.com/office/drawing/2014/main" xmlns="" val="2690459710"/>
                    </a:ext>
                  </a:extLst>
                </a:gridCol>
                <a:gridCol w="116840">
                  <a:extLst>
                    <a:ext uri="{9D8B030D-6E8A-4147-A177-3AD203B41FA5}">
                      <a16:colId xmlns:a16="http://schemas.microsoft.com/office/drawing/2014/main" xmlns="" val="1315738151"/>
                    </a:ext>
                  </a:extLst>
                </a:gridCol>
                <a:gridCol w="1571174">
                  <a:extLst>
                    <a:ext uri="{9D8B030D-6E8A-4147-A177-3AD203B41FA5}">
                      <a16:colId xmlns:a16="http://schemas.microsoft.com/office/drawing/2014/main" xmlns="" val="1848787987"/>
                    </a:ext>
                  </a:extLst>
                </a:gridCol>
                <a:gridCol w="116840">
                  <a:extLst>
                    <a:ext uri="{9D8B030D-6E8A-4147-A177-3AD203B41FA5}">
                      <a16:colId xmlns:a16="http://schemas.microsoft.com/office/drawing/2014/main" xmlns="" val="2709165749"/>
                    </a:ext>
                  </a:extLst>
                </a:gridCol>
                <a:gridCol w="1587644">
                  <a:extLst>
                    <a:ext uri="{9D8B030D-6E8A-4147-A177-3AD203B41FA5}">
                      <a16:colId xmlns:a16="http://schemas.microsoft.com/office/drawing/2014/main" xmlns="" val="1626726412"/>
                    </a:ext>
                  </a:extLst>
                </a:gridCol>
                <a:gridCol w="116840">
                  <a:extLst>
                    <a:ext uri="{9D8B030D-6E8A-4147-A177-3AD203B41FA5}">
                      <a16:colId xmlns:a16="http://schemas.microsoft.com/office/drawing/2014/main" xmlns="" val="2335150482"/>
                    </a:ext>
                  </a:extLst>
                </a:gridCol>
                <a:gridCol w="1604113">
                  <a:extLst>
                    <a:ext uri="{9D8B030D-6E8A-4147-A177-3AD203B41FA5}">
                      <a16:colId xmlns:a16="http://schemas.microsoft.com/office/drawing/2014/main" xmlns="" val="3189764146"/>
                    </a:ext>
                  </a:extLst>
                </a:gridCol>
                <a:gridCol w="116840">
                  <a:extLst>
                    <a:ext uri="{9D8B030D-6E8A-4147-A177-3AD203B41FA5}">
                      <a16:colId xmlns:a16="http://schemas.microsoft.com/office/drawing/2014/main" xmlns="" val="4046203905"/>
                    </a:ext>
                  </a:extLst>
                </a:gridCol>
                <a:gridCol w="1620583">
                  <a:extLst>
                    <a:ext uri="{9D8B030D-6E8A-4147-A177-3AD203B41FA5}">
                      <a16:colId xmlns:a16="http://schemas.microsoft.com/office/drawing/2014/main" xmlns="" val="1588033082"/>
                    </a:ext>
                  </a:extLst>
                </a:gridCol>
              </a:tblGrid>
              <a:tr h="473865">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xmlns="" val="1913285939"/>
                  </a:ext>
                </a:extLst>
              </a:tr>
              <a:tr h="3623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err="1" smtClean="0">
                          <a:latin typeface="Amatic SC" panose="00000500000000000000" pitchFamily="2" charset="-79"/>
                          <a:cs typeface="Amatic SC" panose="00000500000000000000" pitchFamily="2" charset="-79"/>
                        </a:rPr>
                        <a:t>MiniBeasts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xmlns="" val="2272033691"/>
                  </a:ext>
                </a:extLst>
              </a:tr>
              <a:tr h="125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xmlns="" val="2765929432"/>
                  </a:ext>
                </a:extLst>
              </a:tr>
              <a:tr h="2592323">
                <a:tc>
                  <a:txBody>
                    <a:bodyPr/>
                    <a:lstStyle/>
                    <a:p>
                      <a:pPr algn="ctr"/>
                      <a:r>
                        <a:rPr lang="en-US" sz="9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endParaRPr lang="en-US" sz="900" dirty="0"/>
                    </a:p>
                    <a:p>
                      <a:pPr algn="ctr"/>
                      <a:endParaRPr lang="en-US" sz="900" b="1" dirty="0">
                        <a:latin typeface="Amatic SC" panose="00000500000000000000" pitchFamily="2" charset="-79"/>
                        <a:cs typeface="Amatic SC" panose="00000500000000000000" pitchFamily="2" charset="-79"/>
                      </a:endParaRPr>
                    </a:p>
                    <a:p>
                      <a:pPr algn="ctr"/>
                      <a:r>
                        <a:rPr lang="en-US" sz="900" b="1" dirty="0">
                          <a:latin typeface="Amatic SC" panose="00000500000000000000" pitchFamily="2" charset="-79"/>
                          <a:cs typeface="Amatic SC" panose="00000500000000000000" pitchFamily="2" charset="-79"/>
                        </a:rPr>
                        <a:t>Daily story time </a:t>
                      </a:r>
                      <a:endParaRPr lang="en-US" sz="900" b="1" dirty="0" smtClean="0">
                        <a:latin typeface="Amatic SC" panose="00000500000000000000" pitchFamily="2" charset="-79"/>
                        <a:cs typeface="Amatic SC" panose="00000500000000000000" pitchFamily="2" charset="-79"/>
                      </a:endParaRPr>
                    </a:p>
                    <a:p>
                      <a:pPr algn="ctr"/>
                      <a:r>
                        <a:rPr lang="en-GB" sz="900" b="0" dirty="0" smtClean="0">
                          <a:latin typeface="+mn-lt"/>
                          <a:cs typeface="Amatic SC" panose="00000500000000000000" pitchFamily="2" charset="-79"/>
                        </a:rPr>
                        <a:t>What’s in the box</a:t>
                      </a:r>
                      <a:r>
                        <a:rPr lang="en-GB" sz="900" b="0" baseline="0" dirty="0" smtClean="0">
                          <a:latin typeface="+mn-lt"/>
                          <a:cs typeface="Amatic SC" panose="00000500000000000000" pitchFamily="2" charset="-79"/>
                        </a:rPr>
                        <a:t> send home weekly.</a:t>
                      </a:r>
                    </a:p>
                    <a:p>
                      <a:pPr algn="ctr"/>
                      <a:r>
                        <a:rPr lang="en-GB" sz="900" b="0" baseline="0" dirty="0" smtClean="0">
                          <a:latin typeface="+mn-lt"/>
                          <a:cs typeface="Amatic SC" panose="00000500000000000000" pitchFamily="2" charset="-79"/>
                        </a:rPr>
                        <a:t>Ask me about … stickers sent home.</a:t>
                      </a:r>
                    </a:p>
                    <a:p>
                      <a:pPr algn="ctr"/>
                      <a:endParaRPr lang="en-GB" sz="9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1" dirty="0">
                          <a:solidFill>
                            <a:schemeClr val="bg1">
                              <a:lumMod val="50000"/>
                            </a:schemeClr>
                          </a:solidFill>
                          <a:latin typeface="+mn-lt"/>
                          <a:cs typeface="Amatic SC" panose="00000500000000000000" pitchFamily="2" charset="-79"/>
                        </a:rPr>
                        <a:t>Welcome to EYFS </a:t>
                      </a:r>
                    </a:p>
                    <a:p>
                      <a:pPr algn="ctr"/>
                      <a:r>
                        <a:rPr lang="en-US" sz="900" b="0" dirty="0">
                          <a:solidFill>
                            <a:schemeClr val="tx1"/>
                          </a:solidFill>
                          <a:latin typeface="+mn-lt"/>
                          <a:cs typeface="Amatic SC" panose="00000500000000000000" pitchFamily="2" charset="-79"/>
                        </a:rPr>
                        <a:t>Settling in activities </a:t>
                      </a:r>
                    </a:p>
                    <a:p>
                      <a:pPr algn="ctr"/>
                      <a:r>
                        <a:rPr lang="en-US" sz="900" b="0" dirty="0">
                          <a:solidFill>
                            <a:schemeClr val="tx1"/>
                          </a:solidFill>
                          <a:latin typeface="+mn-lt"/>
                          <a:cs typeface="Amatic SC" panose="00000500000000000000" pitchFamily="2" charset="-79"/>
                        </a:rPr>
                        <a:t>Making friends </a:t>
                      </a:r>
                    </a:p>
                    <a:p>
                      <a:pPr algn="ctr"/>
                      <a:r>
                        <a:rPr lang="en-US" sz="900" dirty="0"/>
                        <a:t>Children talking about experiences that are familiar to them</a:t>
                      </a:r>
                    </a:p>
                    <a:p>
                      <a:pPr algn="ctr"/>
                      <a:r>
                        <a:rPr lang="en-US" sz="900" b="0" dirty="0">
                          <a:solidFill>
                            <a:schemeClr val="tx1"/>
                          </a:solidFill>
                          <a:latin typeface="+mn-lt"/>
                          <a:cs typeface="Amatic SC" panose="00000500000000000000" pitchFamily="2" charset="-79"/>
                        </a:rPr>
                        <a:t>What are your passions / goals / dreams? </a:t>
                      </a:r>
                    </a:p>
                    <a:p>
                      <a:pPr algn="ctr"/>
                      <a:r>
                        <a:rPr lang="en-US" sz="900" b="0" dirty="0">
                          <a:solidFill>
                            <a:schemeClr val="tx1"/>
                          </a:solidFill>
                          <a:latin typeface="+mn-lt"/>
                          <a:cs typeface="Amatic SC" panose="00000500000000000000" pitchFamily="2" charset="-79"/>
                        </a:rPr>
                        <a:t>This is me! </a:t>
                      </a:r>
                    </a:p>
                    <a:p>
                      <a:pPr algn="ctr"/>
                      <a:r>
                        <a:rPr lang="en-US" sz="900" b="0" dirty="0">
                          <a:solidFill>
                            <a:schemeClr val="tx1"/>
                          </a:solidFill>
                          <a:latin typeface="+mn-lt"/>
                          <a:cs typeface="Amatic SC" panose="00000500000000000000" pitchFamily="2" charset="-79"/>
                        </a:rPr>
                        <a:t>Rhyming and alliteration </a:t>
                      </a:r>
                    </a:p>
                    <a:p>
                      <a:pPr algn="ctr"/>
                      <a:r>
                        <a:rPr lang="en-US" sz="900" b="0" dirty="0">
                          <a:solidFill>
                            <a:schemeClr val="tx1"/>
                          </a:solidFill>
                          <a:latin typeface="+mn-lt"/>
                          <a:cs typeface="Amatic SC" panose="00000500000000000000" pitchFamily="2" charset="-79"/>
                        </a:rPr>
                        <a:t>Familiar Print</a:t>
                      </a:r>
                    </a:p>
                    <a:p>
                      <a:pPr algn="ctr"/>
                      <a:r>
                        <a:rPr lang="en-US" sz="900" b="0" dirty="0">
                          <a:solidFill>
                            <a:schemeClr val="tx1"/>
                          </a:solidFill>
                          <a:latin typeface="+mn-lt"/>
                          <a:cs typeface="Amatic SC" panose="00000500000000000000" pitchFamily="2" charset="-79"/>
                        </a:rPr>
                        <a:t>Sharing facts about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Mood Monsters Shared stories </a:t>
                      </a:r>
                    </a:p>
                    <a:p>
                      <a:pPr algn="ctr"/>
                      <a:r>
                        <a:rPr lang="en-US" sz="900" b="0" dirty="0">
                          <a:solidFill>
                            <a:schemeClr val="tx1"/>
                          </a:solidFill>
                          <a:latin typeface="+mn-lt"/>
                          <a:cs typeface="Amatic SC" panose="00000500000000000000" pitchFamily="2" charset="-79"/>
                        </a:rPr>
                        <a:t>All about me! </a:t>
                      </a:r>
                    </a:p>
                    <a:p>
                      <a:pPr algn="ctr"/>
                      <a:r>
                        <a:rPr lang="en-US" sz="900" dirty="0"/>
                        <a:t>Model talk routines through the day. For example, arriving in school: “Good morning, how are you?”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900" b="1" dirty="0">
                          <a:solidFill>
                            <a:schemeClr val="bg1">
                              <a:lumMod val="50000"/>
                            </a:schemeClr>
                          </a:solidFill>
                          <a:latin typeface="+mn-lt"/>
                          <a:cs typeface="Amatic SC" panose="00000500000000000000" pitchFamily="2" charset="-79"/>
                        </a:rPr>
                        <a:t>Tell me a story! </a:t>
                      </a:r>
                    </a:p>
                    <a:p>
                      <a:pPr algn="ctr"/>
                      <a:r>
                        <a:rPr lang="en-US" sz="900" b="0" dirty="0">
                          <a:solidFill>
                            <a:schemeClr val="tx1"/>
                          </a:solidFill>
                          <a:latin typeface="+mn-lt"/>
                          <a:cs typeface="Amatic SC" panose="00000500000000000000" pitchFamily="2" charset="-79"/>
                        </a:rPr>
                        <a:t>Settling in activities</a:t>
                      </a:r>
                    </a:p>
                    <a:p>
                      <a:pPr algn="ctr"/>
                      <a:r>
                        <a:rPr lang="en-US" sz="900" b="0" dirty="0">
                          <a:solidFill>
                            <a:schemeClr val="tx1"/>
                          </a:solidFill>
                          <a:latin typeface="+mn-lt"/>
                          <a:cs typeface="Amatic SC" panose="00000500000000000000" pitchFamily="2" charset="-79"/>
                        </a:rPr>
                        <a:t>Develop vocabulary  </a:t>
                      </a:r>
                    </a:p>
                    <a:p>
                      <a:pPr algn="ctr"/>
                      <a:r>
                        <a:rPr lang="en-US" sz="900" b="0" dirty="0">
                          <a:solidFill>
                            <a:schemeClr val="tx1"/>
                          </a:solidFill>
                          <a:latin typeface="+mn-lt"/>
                          <a:cs typeface="Amatic SC" panose="00000500000000000000" pitchFamily="2" charset="-79"/>
                        </a:rPr>
                        <a:t>Discovering Passions </a:t>
                      </a:r>
                    </a:p>
                    <a:p>
                      <a:pPr algn="ctr"/>
                      <a:r>
                        <a:rPr lang="en-US" sz="900" b="0" dirty="0">
                          <a:solidFill>
                            <a:schemeClr val="tx1"/>
                          </a:solidFill>
                          <a:latin typeface="+mn-lt"/>
                          <a:cs typeface="Amatic SC" panose="00000500000000000000" pitchFamily="2" charset="-79"/>
                        </a:rPr>
                        <a:t>Tell me a story - retelling stories</a:t>
                      </a:r>
                    </a:p>
                    <a:p>
                      <a:pPr algn="ctr"/>
                      <a:r>
                        <a:rPr lang="en-US" sz="900" b="0" dirty="0">
                          <a:solidFill>
                            <a:schemeClr val="tx1"/>
                          </a:solidFill>
                          <a:latin typeface="+mn-lt"/>
                          <a:cs typeface="Amatic SC" panose="00000500000000000000" pitchFamily="2" charset="-79"/>
                        </a:rPr>
                        <a:t>Story language </a:t>
                      </a:r>
                    </a:p>
                    <a:p>
                      <a:pPr algn="ctr"/>
                      <a:r>
                        <a:rPr lang="en-US" sz="900" b="0" dirty="0" smtClean="0">
                          <a:solidFill>
                            <a:schemeClr val="tx1"/>
                          </a:solidFill>
                          <a:latin typeface="+mn-lt"/>
                          <a:cs typeface="Amatic SC" panose="00000500000000000000" pitchFamily="2" charset="-79"/>
                        </a:rPr>
                        <a:t>Listening </a:t>
                      </a:r>
                      <a:r>
                        <a:rPr lang="en-US" sz="900" b="0" dirty="0">
                          <a:solidFill>
                            <a:schemeClr val="tx1"/>
                          </a:solidFill>
                          <a:latin typeface="+mn-lt"/>
                          <a:cs typeface="Amatic SC" panose="00000500000000000000" pitchFamily="2" charset="-79"/>
                        </a:rPr>
                        <a:t>and responding to stories</a:t>
                      </a:r>
                    </a:p>
                    <a:p>
                      <a:pPr algn="ctr"/>
                      <a:r>
                        <a:rPr lang="en-US" sz="900" b="0" dirty="0">
                          <a:solidFill>
                            <a:schemeClr val="tx1"/>
                          </a:solidFill>
                          <a:latin typeface="+mn-lt"/>
                          <a:cs typeface="Amatic SC" panose="00000500000000000000" pitchFamily="2" charset="-79"/>
                        </a:rPr>
                        <a:t>Following instructions  </a:t>
                      </a:r>
                    </a:p>
                    <a:p>
                      <a:pPr algn="ctr"/>
                      <a:r>
                        <a:rPr lang="en-US" sz="900" b="0" dirty="0">
                          <a:solidFill>
                            <a:schemeClr val="tx1"/>
                          </a:solidFill>
                          <a:latin typeface="+mn-lt"/>
                          <a:cs typeface="Amatic SC" panose="00000500000000000000" pitchFamily="2" charset="-79"/>
                        </a:rPr>
                        <a:t>Takes part in discussion </a:t>
                      </a:r>
                    </a:p>
                    <a:p>
                      <a:pPr algn="ctr"/>
                      <a:r>
                        <a:rPr lang="en-US" sz="900" dirty="0"/>
                        <a:t>Understand how to listen carefully and why listening is important.</a:t>
                      </a:r>
                    </a:p>
                    <a:p>
                      <a:pPr algn="ctr"/>
                      <a:r>
                        <a:rPr lang="en-US" sz="900" dirty="0"/>
                        <a:t>Use new vocabulary through the day.</a:t>
                      </a:r>
                    </a:p>
                    <a:p>
                      <a:pPr algn="ctr"/>
                      <a:r>
                        <a:rPr lang="en-US" sz="900" dirty="0"/>
                        <a:t>Choose books that will develop their vocabulary. </a:t>
                      </a:r>
                      <a:endParaRPr lang="en-GB" sz="900" b="1" dirty="0" smtClean="0">
                        <a:solidFill>
                          <a:schemeClr val="bg1">
                            <a:lumMod val="50000"/>
                          </a:schemeClr>
                        </a:solidFill>
                        <a:latin typeface="+mn-lt"/>
                        <a:cs typeface="Amatic SC" panose="00000500000000000000" pitchFamily="2" charset="-79"/>
                      </a:endParaRPr>
                    </a:p>
                    <a:p>
                      <a:pPr algn="l"/>
                      <a:endParaRPr lang="en-GB" sz="900" b="1" dirty="0" smtClean="0">
                        <a:solidFill>
                          <a:schemeClr val="bg1">
                            <a:lumMod val="50000"/>
                          </a:schemeClr>
                        </a:solidFill>
                        <a:latin typeface="+mn-lt"/>
                        <a:cs typeface="Amatic SC" panose="00000500000000000000" pitchFamily="2" charset="-79"/>
                      </a:endParaRPr>
                    </a:p>
                    <a:p>
                      <a:pPr algn="l"/>
                      <a:endParaRPr lang="en-GB"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900" b="1" dirty="0">
                          <a:solidFill>
                            <a:schemeClr val="bg1">
                              <a:lumMod val="50000"/>
                            </a:schemeClr>
                          </a:solidFill>
                          <a:latin typeface="+mn-lt"/>
                          <a:cs typeface="Amatic SC" panose="00000500000000000000" pitchFamily="2" charset="-79"/>
                        </a:rPr>
                        <a:t>Tell me why! </a:t>
                      </a:r>
                    </a:p>
                    <a:p>
                      <a:pPr algn="ctr"/>
                      <a:r>
                        <a:rPr lang="en-US" sz="900" b="0" dirty="0">
                          <a:solidFill>
                            <a:schemeClr val="tx1"/>
                          </a:solidFill>
                          <a:latin typeface="+mn-lt"/>
                          <a:cs typeface="Amatic SC" panose="00000500000000000000" pitchFamily="2" charset="-79"/>
                        </a:rPr>
                        <a:t>Using language well </a:t>
                      </a:r>
                    </a:p>
                    <a:p>
                      <a:pPr algn="ctr"/>
                      <a:r>
                        <a:rPr lang="en-US" sz="900" b="0" dirty="0">
                          <a:solidFill>
                            <a:schemeClr val="tx1"/>
                          </a:solidFill>
                          <a:latin typeface="+mn-lt"/>
                          <a:cs typeface="Amatic SC" panose="00000500000000000000" pitchFamily="2" charset="-79"/>
                        </a:rPr>
                        <a:t>Ask’s how and why questions…</a:t>
                      </a:r>
                    </a:p>
                    <a:p>
                      <a:pPr algn="ctr"/>
                      <a:r>
                        <a:rPr lang="en-US" sz="900" b="0" dirty="0">
                          <a:solidFill>
                            <a:schemeClr val="tx1"/>
                          </a:solidFill>
                          <a:latin typeface="+mn-lt"/>
                          <a:cs typeface="Amatic SC" panose="00000500000000000000" pitchFamily="2" charset="-79"/>
                        </a:rPr>
                        <a:t>Discovering Passions</a:t>
                      </a:r>
                    </a:p>
                    <a:p>
                      <a:pPr algn="ctr"/>
                      <a:r>
                        <a:rPr lang="en-US" sz="900" b="0" dirty="0">
                          <a:solidFill>
                            <a:schemeClr val="tx1"/>
                          </a:solidFill>
                          <a:latin typeface="+mn-lt"/>
                          <a:cs typeface="Amatic SC" panose="00000500000000000000" pitchFamily="2" charset="-79"/>
                        </a:rPr>
                        <a:t>Retell a story with story language </a:t>
                      </a:r>
                    </a:p>
                    <a:p>
                      <a:pPr algn="ctr"/>
                      <a:r>
                        <a:rPr lang="en-US" sz="900" b="0" dirty="0">
                          <a:solidFill>
                            <a:schemeClr val="tx1"/>
                          </a:solidFill>
                          <a:latin typeface="+mn-lt"/>
                          <a:cs typeface="Amatic SC" panose="00000500000000000000" pitchFamily="2" charset="-79"/>
                        </a:rPr>
                        <a:t>Story invention – talk it!</a:t>
                      </a:r>
                    </a:p>
                    <a:p>
                      <a:pPr algn="ctr"/>
                      <a:r>
                        <a:rPr lang="en-US" sz="900" dirty="0"/>
                        <a:t>Ask questions to find out more and to check they understand what has been said to them. </a:t>
                      </a:r>
                    </a:p>
                    <a:p>
                      <a:pPr algn="ctr"/>
                      <a:r>
                        <a:rPr lang="en-US" sz="900" dirty="0"/>
                        <a:t>Describe events in some detail. </a:t>
                      </a:r>
                      <a:r>
                        <a:rPr lang="en-US" sz="900" b="0" dirty="0">
                          <a:solidFill>
                            <a:schemeClr val="tx1"/>
                          </a:solidFill>
                          <a:latin typeface="+mn-lt"/>
                          <a:cs typeface="Amatic SC" panose="00000500000000000000" pitchFamily="2" charset="-79"/>
                        </a:rPr>
                        <a:t>  </a:t>
                      </a:r>
                    </a:p>
                    <a:p>
                      <a:pPr algn="ctr"/>
                      <a:r>
                        <a:rPr lang="en-US" sz="900" dirty="0"/>
                        <a:t>Listen to and talk about stories to build familiarity and understanding. </a:t>
                      </a:r>
                    </a:p>
                    <a:p>
                      <a:pPr algn="ctr"/>
                      <a:r>
                        <a:rPr lang="en-US" sz="900" dirty="0"/>
                        <a:t>Learn rhymes, poems and songs.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900" b="1" dirty="0">
                          <a:solidFill>
                            <a:schemeClr val="bg1">
                              <a:lumMod val="50000"/>
                            </a:schemeClr>
                          </a:solidFill>
                          <a:latin typeface="+mn-lt"/>
                          <a:cs typeface="Amatic SC" panose="00000500000000000000" pitchFamily="2" charset="-79"/>
                        </a:rPr>
                        <a:t>Talk it through! </a:t>
                      </a:r>
                    </a:p>
                    <a:p>
                      <a:pPr algn="ctr"/>
                      <a:r>
                        <a:rPr lang="en-US" sz="900" b="0" dirty="0">
                          <a:solidFill>
                            <a:schemeClr val="tx1"/>
                          </a:solidFill>
                          <a:latin typeface="+mn-lt"/>
                          <a:cs typeface="Amatic SC" panose="00000500000000000000" pitchFamily="2" charset="-79"/>
                        </a:rPr>
                        <a:t>Settling in activities </a:t>
                      </a:r>
                    </a:p>
                    <a:p>
                      <a:pPr algn="ctr"/>
                      <a:r>
                        <a:rPr lang="en-US" sz="900" b="0" dirty="0">
                          <a:solidFill>
                            <a:schemeClr val="tx1"/>
                          </a:solidFill>
                          <a:latin typeface="+mn-lt"/>
                          <a:cs typeface="Amatic SC" panose="00000500000000000000" pitchFamily="2" charset="-79"/>
                        </a:rPr>
                        <a:t>Describe events in detail – time connectives</a:t>
                      </a:r>
                    </a:p>
                    <a:p>
                      <a:pPr algn="ctr"/>
                      <a:r>
                        <a:rPr lang="en-US" sz="900" b="0" dirty="0">
                          <a:solidFill>
                            <a:schemeClr val="tx1"/>
                          </a:solidFill>
                          <a:latin typeface="+mn-lt"/>
                          <a:cs typeface="Amatic SC" panose="00000500000000000000" pitchFamily="2" charset="-79"/>
                        </a:rPr>
                        <a:t>Discovering Passions </a:t>
                      </a:r>
                    </a:p>
                    <a:p>
                      <a:pPr algn="ctr"/>
                      <a:r>
                        <a:rPr lang="en-US" sz="900" b="0" dirty="0">
                          <a:solidFill>
                            <a:schemeClr val="tx1"/>
                          </a:solidFill>
                        </a:rPr>
                        <a:t>Understand how to listen carefully and why listening is important.</a:t>
                      </a:r>
                    </a:p>
                    <a:p>
                      <a:pPr algn="ctr"/>
                      <a:r>
                        <a:rPr lang="en-US" sz="900" b="0" dirty="0">
                          <a:solidFill>
                            <a:schemeClr val="tx1"/>
                          </a:solidFill>
                        </a:rPr>
                        <a:t>Use picture cue cards to talk about an object: “What colour is it? Where would you find it? </a:t>
                      </a:r>
                    </a:p>
                    <a:p>
                      <a:pPr algn="ctr"/>
                      <a:r>
                        <a:rPr lang="en-US" sz="900" b="0" dirty="0">
                          <a:solidFill>
                            <a:schemeClr val="tx1"/>
                          </a:solidFill>
                          <a:latin typeface="+mn-lt"/>
                          <a:cs typeface="Amatic SC" panose="00000500000000000000" pitchFamily="2" charset="-79"/>
                        </a:rPr>
                        <a:t>Sustained focus when listening to a story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900" b="1" dirty="0">
                          <a:solidFill>
                            <a:schemeClr val="bg1">
                              <a:lumMod val="50000"/>
                            </a:schemeClr>
                          </a:solidFill>
                          <a:latin typeface="+mn-lt"/>
                          <a:cs typeface="Amatic SC" panose="00000500000000000000" pitchFamily="2" charset="-79"/>
                        </a:rPr>
                        <a:t>What happened? </a:t>
                      </a:r>
                    </a:p>
                    <a:p>
                      <a:pPr algn="ctr"/>
                      <a:r>
                        <a:rPr lang="en-US" sz="900" b="0" dirty="0">
                          <a:solidFill>
                            <a:schemeClr val="tx1"/>
                          </a:solidFill>
                          <a:latin typeface="+mn-lt"/>
                          <a:cs typeface="Amatic SC" panose="00000500000000000000" pitchFamily="2" charset="-79"/>
                        </a:rPr>
                        <a:t>Settling in activities </a:t>
                      </a:r>
                    </a:p>
                    <a:p>
                      <a:pPr algn="ctr"/>
                      <a:r>
                        <a:rPr lang="en-US" sz="900" b="0" dirty="0">
                          <a:solidFill>
                            <a:schemeClr val="tx1"/>
                          </a:solidFill>
                          <a:latin typeface="+mn-lt"/>
                          <a:cs typeface="Amatic SC" panose="00000500000000000000" pitchFamily="2" charset="-79"/>
                        </a:rPr>
                        <a:t>Discovering Passions </a:t>
                      </a:r>
                    </a:p>
                    <a:p>
                      <a:pPr algn="ctr"/>
                      <a:r>
                        <a:rPr lang="en-US" sz="900" b="0" dirty="0">
                          <a:solidFill>
                            <a:schemeClr val="tx1"/>
                          </a:solidFill>
                        </a:rPr>
                        <a:t>Re-read some books so children learn the language necessary to talk about what is happening in each illustration and relate it to their own lives</a:t>
                      </a:r>
                      <a:endParaRPr lang="en-GB" sz="900" b="0" dirty="0">
                        <a:solidFill>
                          <a:schemeClr val="tx1"/>
                        </a:solidFill>
                        <a:latin typeface="+mn-lt"/>
                        <a:cs typeface="Amatic SC" panose="00000500000000000000" pitchFamily="2" charset="-79"/>
                      </a:endParaRPr>
                    </a:p>
                    <a:p>
                      <a:pPr algn="l"/>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900" b="1" u="sng" dirty="0">
                          <a:solidFill>
                            <a:schemeClr val="bg1">
                              <a:lumMod val="50000"/>
                            </a:schemeClr>
                          </a:solidFill>
                          <a:latin typeface="+mn-lt"/>
                          <a:cs typeface="Amatic SC" panose="00000500000000000000" pitchFamily="2" charset="-79"/>
                        </a:rPr>
                        <a:t>Time to share! </a:t>
                      </a:r>
                    </a:p>
                    <a:p>
                      <a:pPr algn="ctr"/>
                      <a:r>
                        <a:rPr lang="en-US" sz="900" b="0" dirty="0">
                          <a:solidFill>
                            <a:schemeClr val="tx1"/>
                          </a:solidFill>
                          <a:latin typeface="+mn-lt"/>
                          <a:cs typeface="Amatic SC" panose="00000500000000000000" pitchFamily="2" charset="-79"/>
                        </a:rPr>
                        <a:t>Show and tell </a:t>
                      </a:r>
                    </a:p>
                    <a:p>
                      <a:pPr algn="ctr"/>
                      <a:r>
                        <a:rPr lang="en-US" sz="900" b="0" dirty="0">
                          <a:solidFill>
                            <a:schemeClr val="tx1"/>
                          </a:solidFill>
                          <a:latin typeface="+mn-lt"/>
                          <a:cs typeface="Amatic SC" panose="00000500000000000000" pitchFamily="2" charset="-79"/>
                        </a:rPr>
                        <a:t>Weekend news </a:t>
                      </a:r>
                    </a:p>
                    <a:p>
                      <a:pPr algn="ctr"/>
                      <a:r>
                        <a:rPr lang="en-US" sz="900" b="0" dirty="0">
                          <a:solidFill>
                            <a:schemeClr val="tx1"/>
                          </a:solidFill>
                          <a:latin typeface="+mn-lt"/>
                          <a:cs typeface="Amatic SC" panose="00000500000000000000" pitchFamily="2" charset="-79"/>
                        </a:rPr>
                        <a:t>Discovering Passions </a:t>
                      </a:r>
                    </a:p>
                    <a:p>
                      <a:pPr algn="ctr"/>
                      <a:r>
                        <a:rPr lang="en-US" sz="900" dirty="0"/>
                        <a:t>Read aloud books to children that will extend their knowledge of the world and illustrate a current topic. Select books containing photographs and pictures, for example, places in different weather conditions and seasons. </a:t>
                      </a:r>
                      <a:endParaRPr lang="en-GB" sz="900" b="0" dirty="0">
                        <a:solidFill>
                          <a:schemeClr val="tx1"/>
                        </a:solidFill>
                        <a:latin typeface="+mn-lt"/>
                        <a:cs typeface="Amatic SC" panose="00000500000000000000" pitchFamily="2" charset="-79"/>
                      </a:endParaRPr>
                    </a:p>
                    <a:p>
                      <a:pPr algn="l"/>
                      <a:endParaRPr lang="en-GB"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815351">
                <a:tc>
                  <a:txBody>
                    <a:bodyPr/>
                    <a:lstStyle/>
                    <a:p>
                      <a:pPr algn="ctr"/>
                      <a:r>
                        <a:rPr lang="en-GB" sz="800" b="0" dirty="0" smtClean="0">
                          <a:latin typeface="+mn-lt"/>
                          <a:cs typeface="Amatic SC" panose="00000500000000000000" pitchFamily="2" charset="-79"/>
                        </a:rPr>
                        <a:t>Word</a:t>
                      </a:r>
                      <a:r>
                        <a:rPr lang="en-GB" sz="800" b="0" baseline="0" dirty="0" smtClean="0">
                          <a:latin typeface="+mn-lt"/>
                          <a:cs typeface="Amatic SC" panose="00000500000000000000" pitchFamily="2" charset="-79"/>
                        </a:rPr>
                        <a:t> of the week:  We display a word of the week in class and discuss it throughout the week.  This may change depending on the needs and interests of the children.</a:t>
                      </a:r>
                      <a:endParaRPr lang="en-GB" sz="8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l"/>
                      <a:r>
                        <a:rPr lang="en-GB" sz="800" b="0" dirty="0" smtClean="0">
                          <a:solidFill>
                            <a:schemeClr val="tx1"/>
                          </a:solidFill>
                          <a:latin typeface="+mn-lt"/>
                          <a:cs typeface="Amatic SC" panose="00000500000000000000" pitchFamily="2" charset="-79"/>
                        </a:rPr>
                        <a:t>Welcome</a:t>
                      </a:r>
                    </a:p>
                    <a:p>
                      <a:pPr algn="l"/>
                      <a:r>
                        <a:rPr lang="en-GB" sz="800" b="0" dirty="0" smtClean="0">
                          <a:solidFill>
                            <a:schemeClr val="tx1"/>
                          </a:solidFill>
                          <a:latin typeface="+mn-lt"/>
                          <a:cs typeface="Amatic SC" panose="00000500000000000000" pitchFamily="2" charset="-79"/>
                        </a:rPr>
                        <a:t>Rhyme</a:t>
                      </a:r>
                    </a:p>
                    <a:p>
                      <a:pPr algn="l"/>
                      <a:r>
                        <a:rPr lang="en-GB" sz="800" b="0" dirty="0" err="1" smtClean="0">
                          <a:solidFill>
                            <a:schemeClr val="tx1"/>
                          </a:solidFill>
                          <a:latin typeface="+mn-lt"/>
                          <a:cs typeface="Amatic SC" panose="00000500000000000000" pitchFamily="2" charset="-79"/>
                        </a:rPr>
                        <a:t>Codden</a:t>
                      </a:r>
                      <a:r>
                        <a:rPr lang="en-GB" sz="800" b="0" dirty="0" smtClean="0">
                          <a:solidFill>
                            <a:schemeClr val="tx1"/>
                          </a:solidFill>
                          <a:latin typeface="+mn-lt"/>
                          <a:cs typeface="Amatic SC" panose="00000500000000000000" pitchFamily="2" charset="-79"/>
                        </a:rPr>
                        <a:t> </a:t>
                      </a:r>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l"/>
                      <a:r>
                        <a:rPr lang="en-GB" sz="800" b="1" dirty="0" smtClean="0">
                          <a:solidFill>
                            <a:schemeClr val="bg1">
                              <a:lumMod val="50000"/>
                            </a:schemeClr>
                          </a:solidFill>
                          <a:latin typeface="+mn-lt"/>
                          <a:cs typeface="Amatic SC" panose="00000500000000000000" pitchFamily="2" charset="-79"/>
                        </a:rPr>
                        <a:t>Hibernate</a:t>
                      </a:r>
                    </a:p>
                    <a:p>
                      <a:pPr algn="l"/>
                      <a:r>
                        <a:rPr lang="en-GB" sz="800" b="1" dirty="0" smtClean="0">
                          <a:solidFill>
                            <a:schemeClr val="bg1">
                              <a:lumMod val="50000"/>
                            </a:schemeClr>
                          </a:solidFill>
                          <a:latin typeface="+mn-lt"/>
                          <a:cs typeface="Amatic SC" panose="00000500000000000000" pitchFamily="2" charset="-79"/>
                        </a:rPr>
                        <a:t>Nocturnal</a:t>
                      </a:r>
                    </a:p>
                    <a:p>
                      <a:pPr algn="l"/>
                      <a:r>
                        <a:rPr lang="en-GB" sz="800" b="1" dirty="0" smtClean="0">
                          <a:solidFill>
                            <a:schemeClr val="bg1">
                              <a:lumMod val="50000"/>
                            </a:schemeClr>
                          </a:solidFill>
                          <a:latin typeface="+mn-lt"/>
                          <a:cs typeface="Amatic SC" panose="00000500000000000000" pitchFamily="2" charset="-79"/>
                        </a:rPr>
                        <a:t>Nativity</a:t>
                      </a:r>
                      <a:endParaRPr lang="en-GB" sz="8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l"/>
                      <a:r>
                        <a:rPr lang="en-GB" sz="800" b="0" dirty="0" smtClean="0">
                          <a:solidFill>
                            <a:schemeClr val="tx1"/>
                          </a:solidFill>
                          <a:latin typeface="+mn-lt"/>
                          <a:cs typeface="Amatic SC" panose="00000500000000000000" pitchFamily="2" charset="-79"/>
                        </a:rPr>
                        <a:t>Predict</a:t>
                      </a:r>
                    </a:p>
                    <a:p>
                      <a:pPr algn="l"/>
                      <a:r>
                        <a:rPr lang="en-GB" sz="800" b="0" dirty="0" smtClean="0">
                          <a:solidFill>
                            <a:schemeClr val="tx1"/>
                          </a:solidFill>
                          <a:latin typeface="+mn-lt"/>
                          <a:cs typeface="Amatic SC" panose="00000500000000000000" pitchFamily="2" charset="-79"/>
                        </a:rPr>
                        <a:t>Materials</a:t>
                      </a:r>
                    </a:p>
                    <a:p>
                      <a:pPr algn="l"/>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l"/>
                      <a:r>
                        <a:rPr lang="en-GB" sz="800" b="0" dirty="0" smtClean="0">
                          <a:solidFill>
                            <a:schemeClr val="tx1"/>
                          </a:solidFill>
                          <a:latin typeface="+mn-lt"/>
                          <a:cs typeface="Amatic SC" panose="00000500000000000000" pitchFamily="2" charset="-79"/>
                        </a:rPr>
                        <a:t>Shoot</a:t>
                      </a:r>
                    </a:p>
                    <a:p>
                      <a:pPr algn="l"/>
                      <a:r>
                        <a:rPr lang="en-GB" sz="800" b="0" dirty="0" smtClean="0">
                          <a:solidFill>
                            <a:schemeClr val="tx1"/>
                          </a:solidFill>
                          <a:latin typeface="+mn-lt"/>
                          <a:cs typeface="Amatic SC" panose="00000500000000000000" pitchFamily="2" charset="-79"/>
                        </a:rPr>
                        <a:t>Easter</a:t>
                      </a:r>
                    </a:p>
                    <a:p>
                      <a:pPr algn="l"/>
                      <a:r>
                        <a:rPr lang="en-GB" sz="800" b="0" dirty="0" smtClean="0">
                          <a:solidFill>
                            <a:schemeClr val="tx1"/>
                          </a:solidFill>
                          <a:latin typeface="+mn-lt"/>
                          <a:cs typeface="Amatic SC" panose="00000500000000000000" pitchFamily="2" charset="-79"/>
                        </a:rPr>
                        <a:t>Hatch</a:t>
                      </a:r>
                    </a:p>
                    <a:p>
                      <a:pPr algn="l"/>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l"/>
                      <a:r>
                        <a:rPr lang="en-GB" sz="800" b="0" dirty="0" smtClean="0">
                          <a:solidFill>
                            <a:schemeClr val="tx1"/>
                          </a:solidFill>
                          <a:latin typeface="+mn-lt"/>
                          <a:cs typeface="Amatic SC" panose="00000500000000000000" pitchFamily="2" charset="-79"/>
                        </a:rPr>
                        <a:t>Caterpillar</a:t>
                      </a:r>
                    </a:p>
                    <a:p>
                      <a:pPr algn="l"/>
                      <a:r>
                        <a:rPr lang="en-GB" sz="800" b="0" dirty="0" smtClean="0">
                          <a:solidFill>
                            <a:schemeClr val="tx1"/>
                          </a:solidFill>
                          <a:latin typeface="+mn-lt"/>
                          <a:cs typeface="Amatic SC" panose="00000500000000000000" pitchFamily="2" charset="-79"/>
                        </a:rPr>
                        <a:t>Chrysalis</a:t>
                      </a:r>
                    </a:p>
                    <a:p>
                      <a:pPr algn="l"/>
                      <a:r>
                        <a:rPr lang="en-GB" sz="800" b="0" dirty="0" smtClean="0">
                          <a:solidFill>
                            <a:schemeClr val="tx1"/>
                          </a:solidFill>
                          <a:latin typeface="+mn-lt"/>
                          <a:cs typeface="Amatic SC" panose="00000500000000000000" pitchFamily="2" charset="-79"/>
                        </a:rPr>
                        <a:t>Beneath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l"/>
                      <a:r>
                        <a:rPr lang="en-GB" sz="800" b="1" dirty="0" smtClean="0">
                          <a:solidFill>
                            <a:schemeClr val="bg1">
                              <a:lumMod val="50000"/>
                            </a:schemeClr>
                          </a:solidFill>
                          <a:latin typeface="+mn-lt"/>
                          <a:cs typeface="Amatic SC" panose="00000500000000000000" pitchFamily="2" charset="-79"/>
                        </a:rPr>
                        <a:t>Adventure</a:t>
                      </a:r>
                    </a:p>
                    <a:p>
                      <a:pPr algn="l"/>
                      <a:r>
                        <a:rPr lang="en-GB" sz="800" b="1" dirty="0" smtClean="0">
                          <a:solidFill>
                            <a:schemeClr val="bg1">
                              <a:lumMod val="50000"/>
                            </a:schemeClr>
                          </a:solidFill>
                          <a:latin typeface="+mn-lt"/>
                          <a:cs typeface="Amatic SC" panose="00000500000000000000" pitchFamily="2" charset="-79"/>
                        </a:rPr>
                        <a:t>Sharing</a:t>
                      </a:r>
                    </a:p>
                    <a:p>
                      <a:pPr algn="l"/>
                      <a:r>
                        <a:rPr lang="en-GB" sz="800" b="1" dirty="0" smtClean="0">
                          <a:solidFill>
                            <a:schemeClr val="bg1">
                              <a:lumMod val="50000"/>
                            </a:schemeClr>
                          </a:solidFill>
                          <a:latin typeface="+mn-lt"/>
                          <a:cs typeface="Amatic SC" panose="00000500000000000000" pitchFamily="2" charset="-79"/>
                        </a:rPr>
                        <a:t>Lonely</a:t>
                      </a:r>
                      <a:endParaRPr lang="en-GB" sz="8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589649057"/>
                  </a:ext>
                </a:extLst>
              </a:tr>
            </a:tbl>
          </a:graphicData>
        </a:graphic>
      </p:graphicFrame>
    </p:spTree>
    <p:extLst>
      <p:ext uri="{BB962C8B-B14F-4D97-AF65-F5344CB8AC3E}">
        <p14:creationId xmlns:p14="http://schemas.microsoft.com/office/powerpoint/2010/main" val="41930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1021597748"/>
              </p:ext>
            </p:extLst>
          </p:nvPr>
        </p:nvGraphicFramePr>
        <p:xfrm>
          <a:off x="187378" y="467118"/>
          <a:ext cx="11922031" cy="6278880"/>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xmlns="" val="385991600"/>
                    </a:ext>
                  </a:extLst>
                </a:gridCol>
                <a:gridCol w="1490568">
                  <a:extLst>
                    <a:ext uri="{9D8B030D-6E8A-4147-A177-3AD203B41FA5}">
                      <a16:colId xmlns:a16="http://schemas.microsoft.com/office/drawing/2014/main" xmlns="" val="2865123548"/>
                    </a:ext>
                  </a:extLst>
                </a:gridCol>
                <a:gridCol w="201826">
                  <a:extLst>
                    <a:ext uri="{9D8B030D-6E8A-4147-A177-3AD203B41FA5}">
                      <a16:colId xmlns:a16="http://schemas.microsoft.com/office/drawing/2014/main" xmlns="" val="872926247"/>
                    </a:ext>
                  </a:extLst>
                </a:gridCol>
                <a:gridCol w="1506529">
                  <a:extLst>
                    <a:ext uri="{9D8B030D-6E8A-4147-A177-3AD203B41FA5}">
                      <a16:colId xmlns:a16="http://schemas.microsoft.com/office/drawing/2014/main" xmlns="" val="663868259"/>
                    </a:ext>
                  </a:extLst>
                </a:gridCol>
                <a:gridCol w="201826">
                  <a:extLst>
                    <a:ext uri="{9D8B030D-6E8A-4147-A177-3AD203B41FA5}">
                      <a16:colId xmlns:a16="http://schemas.microsoft.com/office/drawing/2014/main" xmlns="" val="1315738151"/>
                    </a:ext>
                  </a:extLst>
                </a:gridCol>
                <a:gridCol w="152187">
                  <a:extLst>
                    <a:ext uri="{9D8B030D-6E8A-4147-A177-3AD203B41FA5}">
                      <a16:colId xmlns:a16="http://schemas.microsoft.com/office/drawing/2014/main" xmlns="" val="167047094"/>
                    </a:ext>
                  </a:extLst>
                </a:gridCol>
                <a:gridCol w="1370300">
                  <a:extLst>
                    <a:ext uri="{9D8B030D-6E8A-4147-A177-3AD203B41FA5}">
                      <a16:colId xmlns:a16="http://schemas.microsoft.com/office/drawing/2014/main" xmlns="" val="1911591713"/>
                    </a:ext>
                  </a:extLst>
                </a:gridCol>
                <a:gridCol w="234878">
                  <a:extLst>
                    <a:ext uri="{9D8B030D-6E8A-4147-A177-3AD203B41FA5}">
                      <a16:colId xmlns:a16="http://schemas.microsoft.com/office/drawing/2014/main" xmlns="" val="2709165749"/>
                    </a:ext>
                  </a:extLst>
                </a:gridCol>
                <a:gridCol w="1636459">
                  <a:extLst>
                    <a:ext uri="{9D8B030D-6E8A-4147-A177-3AD203B41FA5}">
                      <a16:colId xmlns:a16="http://schemas.microsoft.com/office/drawing/2014/main" xmlns="" val="2243997706"/>
                    </a:ext>
                  </a:extLst>
                </a:gridCol>
                <a:gridCol w="143137">
                  <a:extLst>
                    <a:ext uri="{9D8B030D-6E8A-4147-A177-3AD203B41FA5}">
                      <a16:colId xmlns:a16="http://schemas.microsoft.com/office/drawing/2014/main" xmlns="" val="2335150482"/>
                    </a:ext>
                  </a:extLst>
                </a:gridCol>
                <a:gridCol w="1613093">
                  <a:extLst>
                    <a:ext uri="{9D8B030D-6E8A-4147-A177-3AD203B41FA5}">
                      <a16:colId xmlns:a16="http://schemas.microsoft.com/office/drawing/2014/main" xmlns="" val="2836676925"/>
                    </a:ext>
                  </a:extLst>
                </a:gridCol>
                <a:gridCol w="1689150">
                  <a:extLst>
                    <a:ext uri="{9D8B030D-6E8A-4147-A177-3AD203B41FA5}">
                      <a16:colId xmlns:a16="http://schemas.microsoft.com/office/drawing/2014/main" xmlns="" val="4046203905"/>
                    </a:ext>
                  </a:extLst>
                </a:gridCol>
              </a:tblGrid>
              <a:tr h="439922">
                <a:tc>
                  <a:txBody>
                    <a:bodyPr/>
                    <a:lstStyle/>
                    <a:p>
                      <a:pPr algn="ctr"/>
                      <a:r>
                        <a:rPr lang="en-GB" dirty="0" smtClean="0"/>
                        <a:t>REFLECTION</a:t>
                      </a: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3">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388829">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3">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smtClean="0">
                          <a:latin typeface="Amatic SC" panose="00000500000000000000" pitchFamily="2" charset="-79"/>
                          <a:cs typeface="Amatic SC" panose="00000500000000000000" pitchFamily="2" charset="-79"/>
                        </a:rPr>
                        <a:t>Mini 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319766">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153972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3">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pets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xmlns="" val="4290435388"/>
                  </a:ext>
                </a:extLst>
              </a:tr>
              <a:tr h="1334430">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a:t>
                      </a:r>
                      <a:r>
                        <a:rPr lang="en-US" sz="900" dirty="0" smtClean="0">
                          <a:solidFill>
                            <a:schemeClr val="tx1"/>
                          </a:solidFill>
                          <a:latin typeface="+mn-lt"/>
                          <a:cs typeface="RM Typerighter old" panose="00000400000000000000" pitchFamily="2" charset="-79"/>
                        </a:rPr>
                        <a:t>engaged </a:t>
                      </a:r>
                      <a:r>
                        <a:rPr lang="en-US" sz="900" dirty="0">
                          <a:solidFill>
                            <a:schemeClr val="tx1"/>
                          </a:solidFill>
                          <a:latin typeface="+mn-lt"/>
                          <a:cs typeface="RM Typerighter old" panose="00000400000000000000" pitchFamily="2" charset="-79"/>
                        </a:rPr>
                        <a:t>in activity, and show an ability to follow instructions involving several ideas or actions.</a:t>
                      </a:r>
                    </a:p>
                    <a:p>
                      <a:pPr marL="0" indent="0" algn="l">
                        <a:buFont typeface="Wingdings" panose="05000000000000000000" pitchFamily="2" charset="2"/>
                        <a:buNone/>
                      </a:pPr>
                      <a:r>
                        <a:rPr lang="en-US" sz="1000" b="1" i="0" kern="1200" dirty="0">
                          <a:solidFill>
                            <a:schemeClr val="bg1">
                              <a:lumMod val="50000"/>
                            </a:schemeClr>
                          </a:solidFill>
                          <a:effectLst/>
                          <a:latin typeface="+mn-lt"/>
                          <a:ea typeface="+mn-ea"/>
                          <a:cs typeface="+mn-cs"/>
                        </a:rPr>
                        <a:t>Controlling own feelings and </a:t>
                      </a:r>
                      <a:r>
                        <a:rPr lang="en-US" sz="1000" b="1" i="0" kern="1200" dirty="0" err="1" smtClean="0">
                          <a:solidFill>
                            <a:schemeClr val="bg1">
                              <a:lumMod val="50000"/>
                            </a:schemeClr>
                          </a:solidFill>
                          <a:effectLst/>
                          <a:latin typeface="+mn-lt"/>
                          <a:ea typeface="+mn-ea"/>
                          <a:cs typeface="+mn-cs"/>
                        </a:rPr>
                        <a:t>behaviours</a:t>
                      </a:r>
                      <a:r>
                        <a:rPr lang="en-US" sz="1000" b="1" i="0" kern="1200" dirty="0" smtClean="0">
                          <a:solidFill>
                            <a:schemeClr val="bg1">
                              <a:lumMod val="50000"/>
                            </a:schemeClr>
                          </a:solidFill>
                          <a:effectLst/>
                          <a:latin typeface="+mn-lt"/>
                          <a:ea typeface="+mn-ea"/>
                          <a:cs typeface="+mn-cs"/>
                        </a:rPr>
                        <a:t>.</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Applying </a:t>
                      </a:r>
                      <a:r>
                        <a:rPr lang="en-US" sz="1000" b="1" i="0" kern="1200" dirty="0">
                          <a:solidFill>
                            <a:schemeClr val="bg1">
                              <a:lumMod val="50000"/>
                            </a:schemeClr>
                          </a:solidFill>
                          <a:effectLst/>
                          <a:latin typeface="+mn-lt"/>
                          <a:ea typeface="+mn-ea"/>
                          <a:cs typeface="+mn-cs"/>
                        </a:rPr>
                        <a:t>personalised strategies to return to a state of </a:t>
                      </a:r>
                      <a:r>
                        <a:rPr lang="en-US" sz="1000" b="1" i="0" kern="1200" dirty="0" smtClean="0">
                          <a:solidFill>
                            <a:schemeClr val="bg1">
                              <a:lumMod val="50000"/>
                            </a:schemeClr>
                          </a:solidFill>
                          <a:effectLst/>
                          <a:latin typeface="+mn-lt"/>
                          <a:ea typeface="+mn-ea"/>
                          <a:cs typeface="+mn-cs"/>
                        </a:rPr>
                        <a:t>calm.</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Being </a:t>
                      </a:r>
                      <a:r>
                        <a:rPr lang="en-US" sz="1000" b="1" i="0" kern="1200" dirty="0">
                          <a:solidFill>
                            <a:schemeClr val="bg1">
                              <a:lumMod val="50000"/>
                            </a:schemeClr>
                          </a:solidFill>
                          <a:effectLst/>
                          <a:latin typeface="+mn-lt"/>
                          <a:ea typeface="+mn-ea"/>
                          <a:cs typeface="+mn-cs"/>
                        </a:rPr>
                        <a:t>able to curb impulsive </a:t>
                      </a:r>
                      <a:r>
                        <a:rPr lang="en-US" sz="1000" b="1" i="0" kern="1200" dirty="0" smtClean="0">
                          <a:solidFill>
                            <a:schemeClr val="bg1">
                              <a:lumMod val="50000"/>
                            </a:schemeClr>
                          </a:solidFill>
                          <a:effectLst/>
                          <a:latin typeface="+mn-lt"/>
                          <a:ea typeface="+mn-ea"/>
                          <a:cs typeface="+mn-cs"/>
                        </a:rPr>
                        <a:t>behavior.  Being </a:t>
                      </a:r>
                      <a:r>
                        <a:rPr lang="en-US" sz="1000" b="1" i="0" kern="1200" dirty="0">
                          <a:solidFill>
                            <a:schemeClr val="bg1">
                              <a:lumMod val="50000"/>
                            </a:schemeClr>
                          </a:solidFill>
                          <a:effectLst/>
                          <a:latin typeface="+mn-lt"/>
                          <a:ea typeface="+mn-ea"/>
                          <a:cs typeface="+mn-cs"/>
                        </a:rPr>
                        <a:t>able to concentrate on a </a:t>
                      </a:r>
                      <a:r>
                        <a:rPr lang="en-US" sz="1000" b="1" i="0" kern="1200" dirty="0" smtClean="0">
                          <a:solidFill>
                            <a:schemeClr val="bg1">
                              <a:lumMod val="50000"/>
                            </a:schemeClr>
                          </a:solidFill>
                          <a:effectLst/>
                          <a:latin typeface="+mn-lt"/>
                          <a:ea typeface="+mn-ea"/>
                          <a:cs typeface="+mn-cs"/>
                        </a:rPr>
                        <a:t>task.</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Being </a:t>
                      </a:r>
                      <a:r>
                        <a:rPr lang="en-US" sz="1000" b="1" i="0" kern="1200" dirty="0">
                          <a:solidFill>
                            <a:schemeClr val="bg1">
                              <a:lumMod val="50000"/>
                            </a:schemeClr>
                          </a:solidFill>
                          <a:effectLst/>
                          <a:latin typeface="+mn-lt"/>
                          <a:ea typeface="+mn-ea"/>
                          <a:cs typeface="+mn-cs"/>
                        </a:rPr>
                        <a:t>able to ignore </a:t>
                      </a:r>
                      <a:r>
                        <a:rPr lang="en-US" sz="1000" b="1" i="0" kern="1200" dirty="0" smtClean="0">
                          <a:solidFill>
                            <a:schemeClr val="bg1">
                              <a:lumMod val="50000"/>
                            </a:schemeClr>
                          </a:solidFill>
                          <a:effectLst/>
                          <a:latin typeface="+mn-lt"/>
                          <a:ea typeface="+mn-ea"/>
                          <a:cs typeface="+mn-cs"/>
                        </a:rPr>
                        <a:t>distractions.</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Behaving </a:t>
                      </a:r>
                      <a:r>
                        <a:rPr lang="en-US" sz="1000" b="1" i="0" kern="1200" dirty="0">
                          <a:solidFill>
                            <a:schemeClr val="bg1">
                              <a:lumMod val="50000"/>
                            </a:schemeClr>
                          </a:solidFill>
                          <a:effectLst/>
                          <a:latin typeface="+mn-lt"/>
                          <a:ea typeface="+mn-ea"/>
                          <a:cs typeface="+mn-cs"/>
                        </a:rPr>
                        <a:t>in ways that are </a:t>
                      </a:r>
                      <a:r>
                        <a:rPr lang="en-US" sz="1000" b="1" i="0" kern="1200" dirty="0" smtClean="0">
                          <a:solidFill>
                            <a:schemeClr val="bg1">
                              <a:lumMod val="50000"/>
                            </a:schemeClr>
                          </a:solidFill>
                          <a:effectLst/>
                          <a:latin typeface="+mn-lt"/>
                          <a:ea typeface="+mn-ea"/>
                          <a:cs typeface="+mn-cs"/>
                        </a:rPr>
                        <a:t>pro-social.  Planning.</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Thinking </a:t>
                      </a:r>
                      <a:r>
                        <a:rPr lang="en-US" sz="1000" b="1" i="0" kern="1200" dirty="0">
                          <a:solidFill>
                            <a:schemeClr val="bg1">
                              <a:lumMod val="50000"/>
                            </a:schemeClr>
                          </a:solidFill>
                          <a:effectLst/>
                          <a:latin typeface="+mn-lt"/>
                          <a:ea typeface="+mn-ea"/>
                          <a:cs typeface="+mn-cs"/>
                        </a:rPr>
                        <a:t>before </a:t>
                      </a:r>
                      <a:r>
                        <a:rPr lang="en-US" sz="1000" b="1" i="0" kern="1200" dirty="0" smtClean="0">
                          <a:solidFill>
                            <a:schemeClr val="bg1">
                              <a:lumMod val="50000"/>
                            </a:schemeClr>
                          </a:solidFill>
                          <a:effectLst/>
                          <a:latin typeface="+mn-lt"/>
                          <a:ea typeface="+mn-ea"/>
                          <a:cs typeface="+mn-cs"/>
                        </a:rPr>
                        <a:t>acting</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Delaying gratification.</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Persisting </a:t>
                      </a:r>
                      <a:r>
                        <a:rPr lang="en-US" sz="1000" b="1" i="0" kern="1200" dirty="0">
                          <a:solidFill>
                            <a:schemeClr val="bg1">
                              <a:lumMod val="50000"/>
                            </a:schemeClr>
                          </a:solidFill>
                          <a:effectLst/>
                          <a:latin typeface="+mn-lt"/>
                          <a:ea typeface="+mn-ea"/>
                          <a:cs typeface="+mn-cs"/>
                        </a:rPr>
                        <a:t>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80869022"/>
                  </a:ext>
                </a:extLst>
              </a:tr>
              <a:tr h="911010">
                <a:tc>
                  <a:txBody>
                    <a:bodyPr/>
                    <a:lstStyle/>
                    <a:p>
                      <a:pPr algn="ctr"/>
                      <a:r>
                        <a:rPr lang="en-GB" sz="800" b="1" dirty="0" smtClean="0">
                          <a:solidFill>
                            <a:srgbClr val="CC66FF"/>
                          </a:solidFill>
                          <a:latin typeface="Amatic SC" panose="00000500000000000000" pitchFamily="2" charset="-79"/>
                          <a:cs typeface="Amatic SC" panose="00000500000000000000" pitchFamily="2" charset="-79"/>
                        </a:rPr>
                        <a:t>Building Learning </a:t>
                      </a:r>
                      <a:r>
                        <a:rPr lang="en-GB" sz="800" b="1" dirty="0" err="1" smtClean="0">
                          <a:solidFill>
                            <a:srgbClr val="CC66FF"/>
                          </a:solidFill>
                          <a:latin typeface="Amatic SC" panose="00000500000000000000" pitchFamily="2" charset="-79"/>
                          <a:cs typeface="Amatic SC" panose="00000500000000000000" pitchFamily="2" charset="-79"/>
                        </a:rPr>
                        <a:t>POwer</a:t>
                      </a:r>
                      <a:endParaRPr lang="en-GB" sz="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GB" sz="800" b="0" i="0" dirty="0" smtClean="0">
                          <a:solidFill>
                            <a:schemeClr val="tx1"/>
                          </a:solidFill>
                          <a:latin typeface="+mn-lt"/>
                        </a:rPr>
                        <a:t>Working</a:t>
                      </a:r>
                      <a:r>
                        <a:rPr lang="en-GB" sz="800" b="0" i="0" baseline="0" dirty="0" smtClean="0">
                          <a:solidFill>
                            <a:schemeClr val="tx1"/>
                          </a:solidFill>
                          <a:latin typeface="+mn-lt"/>
                        </a:rPr>
                        <a:t> Together</a:t>
                      </a:r>
                    </a:p>
                    <a:p>
                      <a:pPr algn="l"/>
                      <a:r>
                        <a:rPr lang="en-GB" sz="800" b="0" i="0" baseline="0" dirty="0" smtClean="0">
                          <a:solidFill>
                            <a:schemeClr val="tx1"/>
                          </a:solidFill>
                          <a:latin typeface="+mn-lt"/>
                        </a:rPr>
                        <a:t>I understand I have a role to play when working with others. I can are my ideas confidently, even if I am not sue they are right.</a:t>
                      </a:r>
                    </a:p>
                    <a:p>
                      <a:pPr marL="0" indent="0" algn="ctr">
                        <a:buFont typeface="Wingdings" panose="05000000000000000000" pitchFamily="2" charset="2"/>
                        <a:buNone/>
                      </a:pPr>
                      <a:endParaRPr lang="en-US" sz="800" b="0" i="0" kern="1200" dirty="0" smtClean="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3">
                  <a:txBody>
                    <a:bodyPr/>
                    <a:lstStyle/>
                    <a:p>
                      <a:pPr marL="0" indent="0" algn="ctr">
                        <a:buFont typeface="Wingdings" panose="05000000000000000000" pitchFamily="2" charset="2"/>
                        <a:buNone/>
                      </a:pPr>
                      <a:r>
                        <a:rPr lang="en-US" sz="800" b="0" i="0" kern="1200" dirty="0" smtClean="0">
                          <a:solidFill>
                            <a:schemeClr val="bg1">
                              <a:lumMod val="50000"/>
                            </a:schemeClr>
                          </a:solidFill>
                          <a:effectLst/>
                          <a:latin typeface="+mn-lt"/>
                          <a:ea typeface="+mn-ea"/>
                          <a:cs typeface="+mn-cs"/>
                        </a:rPr>
                        <a:t>Independence</a:t>
                      </a:r>
                    </a:p>
                    <a:p>
                      <a:pPr marL="0" indent="0" algn="l">
                        <a:buFont typeface="Wingdings" panose="05000000000000000000" pitchFamily="2" charset="2"/>
                        <a:buNone/>
                      </a:pPr>
                      <a:r>
                        <a:rPr lang="en-US" sz="800" b="0" i="0" kern="1200" dirty="0" smtClean="0">
                          <a:solidFill>
                            <a:schemeClr val="bg1">
                              <a:lumMod val="50000"/>
                            </a:schemeClr>
                          </a:solidFill>
                          <a:effectLst/>
                          <a:latin typeface="+mn-lt"/>
                          <a:ea typeface="+mn-ea"/>
                          <a:cs typeface="+mn-cs"/>
                        </a:rPr>
                        <a:t>I can choose the right equipment to help me with my learning.</a:t>
                      </a:r>
                    </a:p>
                    <a:p>
                      <a:pPr marL="0" indent="0" algn="l">
                        <a:buFont typeface="Wingdings" panose="05000000000000000000" pitchFamily="2" charset="2"/>
                        <a:buNone/>
                      </a:pPr>
                      <a:r>
                        <a:rPr lang="en-US" sz="800" b="0" i="0" kern="1200" dirty="0" smtClean="0">
                          <a:solidFill>
                            <a:schemeClr val="bg1">
                              <a:lumMod val="50000"/>
                            </a:schemeClr>
                          </a:solidFill>
                          <a:effectLst/>
                          <a:latin typeface="+mn-lt"/>
                          <a:ea typeface="+mn-ea"/>
                          <a:cs typeface="+mn-cs"/>
                        </a:rPr>
                        <a:t>I can plan my learning to reach my goal</a:t>
                      </a:r>
                    </a:p>
                    <a:p>
                      <a:pPr marL="0" indent="0" algn="ctr">
                        <a:buFont typeface="Wingdings" panose="05000000000000000000" pitchFamily="2" charset="2"/>
                        <a:buNone/>
                      </a:pPr>
                      <a:endParaRPr lang="en-US" sz="800" b="0" i="0" kern="1200" dirty="0" smtClean="0">
                        <a:solidFill>
                          <a:schemeClr val="bg1">
                            <a:lumMod val="50000"/>
                          </a:schemeClr>
                        </a:solidFill>
                        <a:effectLst/>
                        <a:latin typeface="+mn-lt"/>
                        <a:ea typeface="+mn-ea"/>
                        <a:cs typeface="+mn-cs"/>
                      </a:endParaRPr>
                    </a:p>
                    <a:p>
                      <a:pPr marL="0" indent="0" algn="ctr">
                        <a:buFont typeface="Wingdings" panose="05000000000000000000" pitchFamily="2" charset="2"/>
                        <a:buNone/>
                      </a:pPr>
                      <a:endParaRPr lang="en-US" sz="800" b="0" i="0" kern="1200" dirty="0" smtClean="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gridSpan="2">
                  <a:txBody>
                    <a:bodyPr/>
                    <a:lstStyle/>
                    <a:p>
                      <a:pPr marL="0" indent="0" algn="ctr">
                        <a:buFont typeface="Wingdings" panose="05000000000000000000" pitchFamily="2" charset="2"/>
                        <a:buNone/>
                      </a:pPr>
                      <a:r>
                        <a:rPr lang="en-US" sz="800" b="0" i="0" kern="1200" dirty="0" smtClean="0">
                          <a:solidFill>
                            <a:schemeClr val="bg1">
                              <a:lumMod val="50000"/>
                            </a:schemeClr>
                          </a:solidFill>
                          <a:effectLst/>
                          <a:latin typeface="+mn-lt"/>
                          <a:ea typeface="+mn-ea"/>
                          <a:cs typeface="+mn-cs"/>
                        </a:rPr>
                        <a:t>Resilience</a:t>
                      </a:r>
                    </a:p>
                    <a:p>
                      <a:pPr marL="0" indent="0" algn="l">
                        <a:buFont typeface="Wingdings" panose="05000000000000000000" pitchFamily="2" charset="2"/>
                        <a:buNone/>
                      </a:pPr>
                      <a:r>
                        <a:rPr lang="en-US" sz="800" b="0" i="0" kern="1200" dirty="0" smtClean="0">
                          <a:solidFill>
                            <a:schemeClr val="bg1">
                              <a:lumMod val="50000"/>
                            </a:schemeClr>
                          </a:solidFill>
                          <a:effectLst/>
                          <a:latin typeface="+mn-lt"/>
                          <a:ea typeface="+mn-ea"/>
                          <a:cs typeface="+mn-cs"/>
                        </a:rPr>
                        <a:t> can try different ways to solve a problem.</a:t>
                      </a:r>
                    </a:p>
                    <a:p>
                      <a:pPr marL="0" indent="0" algn="l">
                        <a:buFont typeface="Wingdings" panose="05000000000000000000" pitchFamily="2" charset="2"/>
                        <a:buNone/>
                      </a:pPr>
                      <a:r>
                        <a:rPr lang="en-US" sz="800" b="0" i="0" kern="1200" dirty="0" smtClean="0">
                          <a:solidFill>
                            <a:schemeClr val="bg1">
                              <a:lumMod val="50000"/>
                            </a:schemeClr>
                          </a:solidFill>
                          <a:effectLst/>
                          <a:latin typeface="+mn-lt"/>
                          <a:ea typeface="+mn-ea"/>
                          <a:cs typeface="+mn-cs"/>
                        </a:rPr>
                        <a:t>I can ask for help when I need it.</a:t>
                      </a:r>
                    </a:p>
                    <a:p>
                      <a:pPr marL="0" indent="0" algn="l">
                        <a:buFont typeface="Wingdings" panose="05000000000000000000" pitchFamily="2" charset="2"/>
                        <a:buNone/>
                      </a:pPr>
                      <a:r>
                        <a:rPr lang="en-US" sz="800" b="0" i="0" kern="1200" smtClean="0">
                          <a:solidFill>
                            <a:schemeClr val="bg1">
                              <a:lumMod val="50000"/>
                            </a:schemeClr>
                          </a:solidFill>
                          <a:effectLst/>
                          <a:latin typeface="+mn-lt"/>
                          <a:ea typeface="+mn-ea"/>
                          <a:cs typeface="+mn-cs"/>
                        </a:rPr>
                        <a:t>I can try again even if it didn’t work the first</a:t>
                      </a:r>
                      <a:r>
                        <a:rPr lang="en-US" sz="800" b="0" i="0" kern="1200" baseline="0" smtClean="0">
                          <a:solidFill>
                            <a:schemeClr val="bg1">
                              <a:lumMod val="50000"/>
                            </a:schemeClr>
                          </a:solidFill>
                          <a:effectLst/>
                          <a:latin typeface="+mn-lt"/>
                          <a:ea typeface="+mn-ea"/>
                          <a:cs typeface="+mn-cs"/>
                        </a:rPr>
                        <a:t> time.</a:t>
                      </a:r>
                      <a:endParaRPr lang="en-US" sz="800" b="0" i="0" kern="1200" smtClean="0">
                        <a:solidFill>
                          <a:schemeClr val="bg1">
                            <a:lumMod val="50000"/>
                          </a:schemeClr>
                        </a:solidFill>
                        <a:effectLst/>
                        <a:latin typeface="+mn-lt"/>
                        <a:ea typeface="+mn-ea"/>
                        <a:cs typeface="+mn-cs"/>
                      </a:endParaRPr>
                    </a:p>
                    <a:p>
                      <a:pPr marL="0" indent="0" algn="ctr">
                        <a:buFont typeface="Wingdings" panose="05000000000000000000" pitchFamily="2" charset="2"/>
                        <a:buNone/>
                      </a:pPr>
                      <a:endParaRPr lang="en-US" sz="800" b="0" i="0"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marL="0" indent="0" algn="ctr">
                        <a:buFont typeface="Wingdings" panose="05000000000000000000" pitchFamily="2" charset="2"/>
                        <a:buNone/>
                      </a:pPr>
                      <a:r>
                        <a:rPr lang="en-US" sz="800" b="0" i="0" kern="1200" dirty="0" smtClean="0">
                          <a:solidFill>
                            <a:schemeClr val="bg1">
                              <a:lumMod val="50000"/>
                            </a:schemeClr>
                          </a:solidFill>
                          <a:effectLst/>
                          <a:latin typeface="+mn-lt"/>
                          <a:ea typeface="+mn-ea"/>
                          <a:cs typeface="+mn-cs"/>
                        </a:rPr>
                        <a:t>Risk taking</a:t>
                      </a:r>
                    </a:p>
                    <a:p>
                      <a:pPr marL="0" indent="0" algn="l">
                        <a:buFont typeface="Wingdings" panose="05000000000000000000" pitchFamily="2" charset="2"/>
                        <a:buNone/>
                      </a:pPr>
                      <a:r>
                        <a:rPr lang="en-US" sz="800" b="0" i="0" kern="1200" dirty="0" smtClean="0">
                          <a:solidFill>
                            <a:schemeClr val="bg1">
                              <a:lumMod val="50000"/>
                            </a:schemeClr>
                          </a:solidFill>
                          <a:effectLst/>
                          <a:latin typeface="+mn-lt"/>
                          <a:ea typeface="+mn-ea"/>
                          <a:cs typeface="+mn-cs"/>
                        </a:rPr>
                        <a:t>I can understand it’s okay to make mistakes.</a:t>
                      </a:r>
                    </a:p>
                    <a:p>
                      <a:pPr marL="0" indent="0" algn="l">
                        <a:buFont typeface="Wingdings" panose="05000000000000000000" pitchFamily="2" charset="2"/>
                        <a:buNone/>
                      </a:pPr>
                      <a:r>
                        <a:rPr lang="en-US" sz="800" b="0" i="0" kern="1200" dirty="0" smtClean="0">
                          <a:solidFill>
                            <a:schemeClr val="bg1">
                              <a:lumMod val="50000"/>
                            </a:schemeClr>
                          </a:solidFill>
                          <a:effectLst/>
                          <a:latin typeface="+mn-lt"/>
                          <a:ea typeface="+mn-ea"/>
                          <a:cs typeface="+mn-cs"/>
                        </a:rPr>
                        <a:t>I can try new things even when its hard</a:t>
                      </a:r>
                    </a:p>
                    <a:p>
                      <a:pPr algn="ctr"/>
                      <a:endParaRPr lang="en-GB" sz="800" b="0"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a:r>
                        <a:rPr lang="en-GB" sz="800" b="0" i="0" dirty="0" smtClean="0">
                          <a:solidFill>
                            <a:schemeClr val="tx1"/>
                          </a:solidFill>
                          <a:latin typeface="+mn-lt"/>
                        </a:rPr>
                        <a:t>Curiosity/Creativity</a:t>
                      </a:r>
                    </a:p>
                    <a:p>
                      <a:pPr algn="l"/>
                      <a:r>
                        <a:rPr lang="en-GB" sz="800" b="0" i="0" dirty="0" smtClean="0">
                          <a:solidFill>
                            <a:schemeClr val="tx1"/>
                          </a:solidFill>
                          <a:latin typeface="+mn-lt"/>
                        </a:rPr>
                        <a:t>I can ask questions to further my learning.</a:t>
                      </a:r>
                    </a:p>
                    <a:p>
                      <a:pPr algn="l"/>
                      <a:r>
                        <a:rPr lang="en-GB" sz="800" b="0" i="0" dirty="0" smtClean="0">
                          <a:solidFill>
                            <a:schemeClr val="tx1"/>
                          </a:solidFill>
                          <a:latin typeface="+mn-lt"/>
                        </a:rPr>
                        <a:t>I can explore and improve my ideas.</a:t>
                      </a:r>
                    </a:p>
                    <a:p>
                      <a:pPr marL="0" indent="0" algn="ctr">
                        <a:buFont typeface="Wingdings" panose="05000000000000000000" pitchFamily="2" charset="2"/>
                        <a:buNone/>
                      </a:pPr>
                      <a:endParaRPr lang="en-US" sz="800" b="0" i="0" kern="1200" dirty="0" smtClean="0">
                        <a:solidFill>
                          <a:schemeClr val="bg1">
                            <a:lumMod val="50000"/>
                          </a:schemeClr>
                        </a:solidFill>
                        <a:effectLst/>
                        <a:latin typeface="+mn-lt"/>
                        <a:ea typeface="+mn-ea"/>
                        <a:cs typeface="+mn-cs"/>
                      </a:endParaRPr>
                    </a:p>
                    <a:p>
                      <a:pPr algn="ctr"/>
                      <a:endParaRPr lang="en-GB" sz="800" b="0"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i="0" dirty="0" smtClean="0">
                          <a:solidFill>
                            <a:schemeClr val="tx1"/>
                          </a:solidFill>
                          <a:latin typeface="+mn-lt"/>
                        </a:rPr>
                        <a:t>Reflection</a:t>
                      </a:r>
                    </a:p>
                    <a:p>
                      <a:pPr algn="l"/>
                      <a:r>
                        <a:rPr lang="en-GB" sz="800" i="0" dirty="0" smtClean="0">
                          <a:solidFill>
                            <a:schemeClr val="tx1"/>
                          </a:solidFill>
                          <a:latin typeface="+mn-lt"/>
                        </a:rPr>
                        <a:t>I can say what I like and explain why I like</a:t>
                      </a:r>
                      <a:r>
                        <a:rPr lang="en-GB" sz="800" i="0" baseline="0" dirty="0" smtClean="0">
                          <a:solidFill>
                            <a:schemeClr val="tx1"/>
                          </a:solidFill>
                          <a:latin typeface="+mn-lt"/>
                        </a:rPr>
                        <a:t> it.</a:t>
                      </a:r>
                    </a:p>
                    <a:p>
                      <a:pPr algn="l"/>
                      <a:r>
                        <a:rPr lang="en-GB" sz="800" i="0" baseline="0" dirty="0" smtClean="0">
                          <a:solidFill>
                            <a:schemeClr val="tx1"/>
                          </a:solidFill>
                          <a:latin typeface="+mn-lt"/>
                        </a:rPr>
                        <a:t>I can explain how I feel about my learning.</a:t>
                      </a:r>
                    </a:p>
                    <a:p>
                      <a:pPr algn="l"/>
                      <a:r>
                        <a:rPr lang="en-GB" sz="800" i="0" baseline="0" dirty="0" smtClean="0">
                          <a:solidFill>
                            <a:schemeClr val="tx1"/>
                          </a:solidFill>
                          <a:latin typeface="+mn-lt"/>
                        </a:rPr>
                        <a:t>I can explain my learning and decide what to do next.</a:t>
                      </a:r>
                      <a:endParaRPr lang="en-GB" sz="800" i="0" dirty="0" smtClean="0">
                        <a:solidFill>
                          <a:schemeClr val="tx1"/>
                        </a:solidFill>
                        <a:latin typeface="+mn-lt"/>
                      </a:endParaRPr>
                    </a:p>
                    <a:p>
                      <a:pPr algn="ctr"/>
                      <a:endParaRPr lang="en-GB" sz="800" i="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5311934"/>
                  </a:ext>
                </a:extLst>
              </a:tr>
            </a:tbl>
          </a:graphicData>
        </a:graphic>
      </p:graphicFrame>
    </p:spTree>
    <p:extLst>
      <p:ext uri="{BB962C8B-B14F-4D97-AF65-F5344CB8AC3E}">
        <p14:creationId xmlns:p14="http://schemas.microsoft.com/office/powerpoint/2010/main" val="1440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435943079"/>
              </p:ext>
            </p:extLst>
          </p:nvPr>
        </p:nvGraphicFramePr>
        <p:xfrm>
          <a:off x="472644" y="500600"/>
          <a:ext cx="11459371" cy="5948390"/>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xmlns="" val="385991600"/>
                    </a:ext>
                  </a:extLst>
                </a:gridCol>
                <a:gridCol w="1694666">
                  <a:extLst>
                    <a:ext uri="{9D8B030D-6E8A-4147-A177-3AD203B41FA5}">
                      <a16:colId xmlns:a16="http://schemas.microsoft.com/office/drawing/2014/main" xmlns="" val="2865123548"/>
                    </a:ext>
                  </a:extLst>
                </a:gridCol>
                <a:gridCol w="1637053">
                  <a:extLst>
                    <a:ext uri="{9D8B030D-6E8A-4147-A177-3AD203B41FA5}">
                      <a16:colId xmlns:a16="http://schemas.microsoft.com/office/drawing/2014/main" xmlns="" val="872926247"/>
                    </a:ext>
                  </a:extLst>
                </a:gridCol>
                <a:gridCol w="1637053">
                  <a:extLst>
                    <a:ext uri="{9D8B030D-6E8A-4147-A177-3AD203B41FA5}">
                      <a16:colId xmlns:a16="http://schemas.microsoft.com/office/drawing/2014/main" xmlns="" val="1315738151"/>
                    </a:ext>
                  </a:extLst>
                </a:gridCol>
                <a:gridCol w="1637053">
                  <a:extLst>
                    <a:ext uri="{9D8B030D-6E8A-4147-A177-3AD203B41FA5}">
                      <a16:colId xmlns:a16="http://schemas.microsoft.com/office/drawing/2014/main" xmlns="" val="2709165749"/>
                    </a:ext>
                  </a:extLst>
                </a:gridCol>
                <a:gridCol w="1637053">
                  <a:extLst>
                    <a:ext uri="{9D8B030D-6E8A-4147-A177-3AD203B41FA5}">
                      <a16:colId xmlns:a16="http://schemas.microsoft.com/office/drawing/2014/main" xmlns="" val="2335150482"/>
                    </a:ext>
                  </a:extLst>
                </a:gridCol>
                <a:gridCol w="1637053">
                  <a:extLst>
                    <a:ext uri="{9D8B030D-6E8A-4147-A177-3AD203B41FA5}">
                      <a16:colId xmlns:a16="http://schemas.microsoft.com/office/drawing/2014/main" xmlns=""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err="1" smtClean="0">
                          <a:latin typeface="Amatic SC" panose="00000500000000000000" pitchFamily="2" charset="-79"/>
                          <a:cs typeface="Amatic SC" panose="00000500000000000000" pitchFamily="2" charset="-79"/>
                        </a:rPr>
                        <a:t>Minibeasts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a:t>
                      </a:r>
                      <a:r>
                        <a:rPr lang="en-US" sz="700" dirty="0" smtClean="0"/>
                        <a:t>needed</a:t>
                      </a:r>
                      <a:r>
                        <a:rPr lang="en-US" sz="700" baseline="0" dirty="0" smtClean="0"/>
                        <a:t>. Fun fit sessions run 3x a week as fine motor intervention group.</a:t>
                      </a:r>
                      <a:endParaRPr lang="en-US" sz="700" dirty="0"/>
                    </a:p>
                    <a:p>
                      <a:pPr algn="ct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smtClean="0">
                          <a:latin typeface="Amatic SC" panose="00000500000000000000" pitchFamily="2" charset="-79"/>
                          <a:cs typeface="Amatic SC" panose="00000500000000000000" pitchFamily="2" charset="-79"/>
                        </a:rPr>
                        <a:t>Gross </a:t>
                      </a:r>
                      <a:r>
                        <a:rPr lang="en-US" sz="3200" b="0" dirty="0">
                          <a:latin typeface="Amatic SC" panose="00000500000000000000" pitchFamily="2" charset="-79"/>
                          <a:cs typeface="Amatic SC" panose="00000500000000000000" pitchFamily="2" charset="-79"/>
                        </a:rPr>
                        <a:t>motor </a:t>
                      </a:r>
                      <a:endParaRPr lang="en-US" sz="3200" b="0" dirty="0" smtClean="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latin typeface="Amatic SC" panose="00000500000000000000" pitchFamily="2" charset="-79"/>
                          <a:cs typeface="Amatic SC" panose="00000500000000000000" pitchFamily="2" charset="-79"/>
                        </a:rPr>
                        <a:t>The children have one PE lesson</a:t>
                      </a:r>
                      <a:r>
                        <a:rPr lang="en-US" sz="1000" b="0" baseline="0" dirty="0" smtClean="0">
                          <a:latin typeface="Amatic SC" panose="00000500000000000000" pitchFamily="2" charset="-79"/>
                          <a:cs typeface="Amatic SC" panose="00000500000000000000" pitchFamily="2" charset="-79"/>
                        </a:rPr>
                        <a:t> a week, either in the school hall or outside.  We follow ‘Real’ PE.  They also have fine and gross motor activities in and outside in the continuous provision.</a:t>
                      </a:r>
                      <a:endParaRPr lang="en-US" sz="10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smtClean="0">
                          <a:solidFill>
                            <a:schemeClr val="tx1"/>
                          </a:solidFill>
                          <a:latin typeface="+mn-lt"/>
                          <a:cs typeface="Amatic SC" panose="00000500000000000000" pitchFamily="2" charset="-79"/>
                        </a:rPr>
                        <a:t>To use a dominant hand.</a:t>
                      </a:r>
                    </a:p>
                    <a:p>
                      <a:pPr algn="ctr"/>
                      <a:endParaRPr lang="en-US" sz="800"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To begin to form recognizable</a:t>
                      </a:r>
                      <a:r>
                        <a:rPr lang="en-US" sz="800" baseline="0" dirty="0" smtClean="0">
                          <a:solidFill>
                            <a:schemeClr val="tx1"/>
                          </a:solidFill>
                          <a:latin typeface="+mn-lt"/>
                          <a:cs typeface="Amatic SC" panose="00000500000000000000" pitchFamily="2" charset="-79"/>
                        </a:rPr>
                        <a:t> letters which are mostly formed correctly.</a:t>
                      </a:r>
                    </a:p>
                    <a:p>
                      <a:pPr algn="ctr"/>
                      <a:endParaRPr lang="en-US" sz="800" baseline="0" dirty="0" smtClean="0">
                        <a:solidFill>
                          <a:schemeClr val="tx1"/>
                        </a:solidFill>
                        <a:latin typeface="+mn-lt"/>
                        <a:cs typeface="Amatic SC" panose="00000500000000000000" pitchFamily="2" charset="-79"/>
                      </a:endParaRPr>
                    </a:p>
                    <a:p>
                      <a:pPr algn="ctr"/>
                      <a:r>
                        <a:rPr lang="en-US" sz="800" baseline="0" dirty="0" smtClean="0">
                          <a:solidFill>
                            <a:schemeClr val="tx1"/>
                          </a:solidFill>
                          <a:latin typeface="+mn-lt"/>
                          <a:cs typeface="Amatic SC" panose="00000500000000000000" pitchFamily="2" charset="-79"/>
                        </a:rPr>
                        <a:t>To know how to use scissors correctly.</a:t>
                      </a:r>
                    </a:p>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smtClean="0">
                          <a:solidFill>
                            <a:schemeClr val="tx1"/>
                          </a:solidFill>
                          <a:latin typeface="+mn-lt"/>
                          <a:cs typeface="Amatic SC" panose="00000500000000000000" pitchFamily="2" charset="-79"/>
                        </a:rPr>
                        <a:t>To begin to use an</a:t>
                      </a:r>
                      <a:r>
                        <a:rPr lang="en-GB" sz="800" baseline="0" dirty="0" smtClean="0">
                          <a:solidFill>
                            <a:schemeClr val="tx1"/>
                          </a:solidFill>
                          <a:latin typeface="+mn-lt"/>
                          <a:cs typeface="Amatic SC" panose="00000500000000000000" pitchFamily="2" charset="-79"/>
                        </a:rPr>
                        <a:t> anticlockwise movement to retrace vertical lines.</a:t>
                      </a:r>
                    </a:p>
                    <a:p>
                      <a:pPr algn="ctr"/>
                      <a:endParaRPr lang="en-GB" sz="800" baseline="0" dirty="0" smtClean="0">
                        <a:solidFill>
                          <a:schemeClr val="tx1"/>
                        </a:solidFill>
                        <a:latin typeface="+mn-lt"/>
                        <a:cs typeface="Amatic SC" panose="00000500000000000000" pitchFamily="2" charset="-79"/>
                      </a:endParaRPr>
                    </a:p>
                    <a:p>
                      <a:pPr algn="ctr"/>
                      <a:r>
                        <a:rPr lang="en-GB" sz="800" baseline="0" dirty="0" smtClean="0">
                          <a:solidFill>
                            <a:schemeClr val="tx1"/>
                          </a:solidFill>
                          <a:latin typeface="+mn-lt"/>
                          <a:cs typeface="Amatic SC" panose="00000500000000000000" pitchFamily="2" charset="-79"/>
                        </a:rPr>
                        <a:t>To know how to use scissors effectively.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Threading, cutting, weaving, playdough, Fine Motor activities. </a:t>
                      </a:r>
                    </a:p>
                    <a:p>
                      <a:pPr algn="ctr"/>
                      <a:r>
                        <a:rPr lang="en-US" sz="800" dirty="0" smtClean="0">
                          <a:solidFill>
                            <a:schemeClr val="tx1"/>
                          </a:solidFill>
                        </a:rPr>
                        <a:t>Begin to form letters correctly Handle tools, objects, construction and malleable materials with increasing control</a:t>
                      </a:r>
                    </a:p>
                    <a:p>
                      <a:pPr algn="ctr"/>
                      <a:r>
                        <a:rPr lang="en-US" sz="800" dirty="0" smtClean="0"/>
                        <a:t>Encourage children to draw freely.</a:t>
                      </a:r>
                    </a:p>
                    <a:p>
                      <a:pPr algn="ctr"/>
                      <a:r>
                        <a:rPr lang="en-US" sz="800" b="0" i="0" kern="1200" dirty="0" smtClean="0">
                          <a:solidFill>
                            <a:schemeClr val="dk1"/>
                          </a:solidFill>
                          <a:effectLst/>
                          <a:latin typeface="+mn-lt"/>
                          <a:ea typeface="+mn-ea"/>
                          <a:cs typeface="+mn-cs"/>
                        </a:rPr>
                        <a:t>Holding Small Items / </a:t>
                      </a:r>
                    </a:p>
                    <a:p>
                      <a:pPr algn="ctr"/>
                      <a:r>
                        <a:rPr lang="en-US" sz="800" b="0" i="0" kern="1200" dirty="0" smtClean="0">
                          <a:solidFill>
                            <a:schemeClr val="dk1"/>
                          </a:solidFill>
                          <a:effectLst/>
                          <a:latin typeface="+mn-lt"/>
                          <a:ea typeface="+mn-ea"/>
                          <a:cs typeface="+mn-cs"/>
                        </a:rPr>
                        <a:t>Button Clothing / </a:t>
                      </a:r>
                    </a:p>
                    <a:p>
                      <a:pPr algn="ctr"/>
                      <a:r>
                        <a:rPr lang="en-US" sz="800" b="0" i="0" kern="1200" dirty="0" smtClean="0">
                          <a:solidFill>
                            <a:schemeClr val="dk1"/>
                          </a:solidFill>
                          <a:effectLst/>
                          <a:latin typeface="+mn-lt"/>
                          <a:ea typeface="+mn-ea"/>
                          <a:cs typeface="+mn-cs"/>
                        </a:rPr>
                        <a:t>Cutting with Scissors</a:t>
                      </a: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a:t>
                      </a:r>
                      <a:r>
                        <a:rPr lang="en-US" sz="800" dirty="0" smtClean="0">
                          <a:solidFill>
                            <a:schemeClr val="tx1"/>
                          </a:solidFill>
                        </a:rPr>
                        <a:t>formed</a:t>
                      </a: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smtClean="0"/>
                        <a:t>To</a:t>
                      </a:r>
                      <a:r>
                        <a:rPr lang="en-US" sz="800" baseline="0" dirty="0" smtClean="0"/>
                        <a:t> use climbing equipment safely and competently</a:t>
                      </a:r>
                    </a:p>
                    <a:p>
                      <a:pPr algn="ctr"/>
                      <a:endParaRPr lang="en-US" sz="800" baseline="0" dirty="0" smtClean="0"/>
                    </a:p>
                    <a:p>
                      <a:pPr algn="ctr"/>
                      <a:r>
                        <a:rPr lang="en-US" sz="800" baseline="0" dirty="0" smtClean="0"/>
                        <a:t>To begin to negotiate space effectively.</a:t>
                      </a:r>
                    </a:p>
                    <a:p>
                      <a:pPr algn="ctr"/>
                      <a:endParaRPr lang="en-US" sz="800" baseline="0" dirty="0" smtClean="0"/>
                    </a:p>
                    <a:p>
                      <a:pPr algn="ctr"/>
                      <a:r>
                        <a:rPr lang="en-US" sz="800" dirty="0" smtClean="0"/>
                        <a:t>Provide </a:t>
                      </a:r>
                      <a:r>
                        <a:rPr lang="en-US" sz="800" dirty="0"/>
                        <a:t>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To use climbing equipment safely and</a:t>
                      </a:r>
                      <a:r>
                        <a:rPr lang="en-GB" sz="800" baseline="0" dirty="0" smtClean="0">
                          <a:solidFill>
                            <a:schemeClr val="tx1"/>
                          </a:solidFill>
                          <a:latin typeface="+mn-lt"/>
                          <a:cs typeface="Amatic SC" panose="00000500000000000000" pitchFamily="2" charset="-79"/>
                        </a:rPr>
                        <a:t> competently.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aseline="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800" dirty="0" smtClean="0">
                          <a:solidFill>
                            <a:schemeClr val="tx1"/>
                          </a:solidFill>
                          <a:latin typeface="+mn-lt"/>
                          <a:cs typeface="Amatic SC" panose="00000500000000000000" pitchFamily="2" charset="-79"/>
                        </a:rPr>
                        <a:t>Ball skills- aiming, dribbling, pushing, throwing &amp; catching, patting, or kicking</a:t>
                      </a:r>
                    </a:p>
                    <a:p>
                      <a:pPr algn="ctr"/>
                      <a:r>
                        <a:rPr lang="en-US" sz="800" dirty="0" smtClean="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ct val="107000"/>
                        </a:lnSpc>
                        <a:spcAft>
                          <a:spcPts val="800"/>
                        </a:spcAft>
                      </a:pPr>
                      <a:r>
                        <a:rPr lang="en-GB" sz="800" dirty="0">
                          <a:solidFill>
                            <a:srgbClr val="7030A0"/>
                          </a:solidFill>
                          <a:effectLst/>
                          <a:latin typeface="+mn-lt"/>
                          <a:ea typeface="Calibri" panose="020F0502020204030204" pitchFamily="34" charset="0"/>
                          <a:cs typeface="Times New Roman" panose="02020603050405020304" pitchFamily="18" charset="0"/>
                        </a:rPr>
                        <a:t>REAL PE Unit 1</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800" dirty="0">
                          <a:solidFill>
                            <a:srgbClr val="7030A0"/>
                          </a:solidFill>
                          <a:effectLst/>
                          <a:latin typeface="+mn-lt"/>
                          <a:ea typeface="Calibri" panose="020F0502020204030204" pitchFamily="34" charset="0"/>
                          <a:cs typeface="Times New Roman" panose="02020603050405020304" pitchFamily="18" charset="0"/>
                        </a:rPr>
                        <a:t> </a:t>
                      </a:r>
                      <a:r>
                        <a:rPr lang="en-GB" sz="800" dirty="0" smtClean="0">
                          <a:effectLst/>
                          <a:latin typeface="+mn-lt"/>
                          <a:ea typeface="Calibri" panose="020F0502020204030204" pitchFamily="34" charset="0"/>
                          <a:cs typeface="Times New Roman" panose="02020603050405020304" pitchFamily="18" charset="0"/>
                        </a:rPr>
                        <a:t>Coordination </a:t>
                      </a:r>
                      <a:r>
                        <a:rPr lang="en-GB" sz="800" dirty="0">
                          <a:effectLst/>
                          <a:latin typeface="+mn-lt"/>
                          <a:ea typeface="Calibri" panose="020F0502020204030204" pitchFamily="34" charset="0"/>
                          <a:cs typeface="Times New Roman" panose="02020603050405020304" pitchFamily="18" charset="0"/>
                        </a:rPr>
                        <a:t>- The Birthday Bike Surprise.</a:t>
                      </a:r>
                    </a:p>
                    <a:p>
                      <a:pPr algn="l">
                        <a:lnSpc>
                          <a:spcPct val="107000"/>
                        </a:lnSpc>
                        <a:spcAft>
                          <a:spcPts val="800"/>
                        </a:spcAft>
                      </a:pPr>
                      <a:r>
                        <a:rPr lang="en-GB" sz="800" dirty="0">
                          <a:effectLst/>
                          <a:latin typeface="+mn-lt"/>
                          <a:ea typeface="Calibri" panose="020F0502020204030204" pitchFamily="34" charset="0"/>
                          <a:cs typeface="Times New Roman" panose="02020603050405020304" pitchFamily="18" charset="0"/>
                        </a:rPr>
                        <a:t>Static Balance - Pirate Pranks</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l">
                        <a:lnSpc>
                          <a:spcPct val="107000"/>
                        </a:lnSpc>
                        <a:spcAft>
                          <a:spcPts val="800"/>
                        </a:spcAft>
                      </a:pPr>
                      <a:r>
                        <a:rPr lang="en-GB" sz="800" dirty="0">
                          <a:solidFill>
                            <a:srgbClr val="7030A0"/>
                          </a:solidFill>
                          <a:effectLst/>
                          <a:latin typeface="+mn-lt"/>
                          <a:ea typeface="Calibri" panose="020F0502020204030204" pitchFamily="34" charset="0"/>
                          <a:cs typeface="Times New Roman" panose="02020603050405020304" pitchFamily="18" charset="0"/>
                        </a:rPr>
                        <a:t>REAL PE Unit </a:t>
                      </a:r>
                      <a:r>
                        <a:rPr lang="en-GB" sz="800" dirty="0" smtClean="0">
                          <a:solidFill>
                            <a:srgbClr val="7030A0"/>
                          </a:solidFill>
                          <a:effectLst/>
                          <a:latin typeface="+mn-lt"/>
                          <a:ea typeface="Calibri" panose="020F0502020204030204" pitchFamily="34" charset="0"/>
                          <a:cs typeface="Times New Roman" panose="02020603050405020304" pitchFamily="18" charset="0"/>
                        </a:rPr>
                        <a:t>2</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800" dirty="0">
                          <a:effectLst/>
                          <a:latin typeface="+mn-lt"/>
                          <a:ea typeface="Calibri" panose="020F0502020204030204" pitchFamily="34" charset="0"/>
                          <a:cs typeface="Times New Roman" panose="02020603050405020304" pitchFamily="18" charset="0"/>
                        </a:rPr>
                        <a:t>Dynamic Balance and Agility - </a:t>
                      </a:r>
                      <a:r>
                        <a:rPr lang="en-GB" sz="800" dirty="0">
                          <a:solidFill>
                            <a:srgbClr val="333333"/>
                          </a:solidFill>
                          <a:effectLst/>
                          <a:latin typeface="+mn-lt"/>
                          <a:ea typeface="Calibri" panose="020F0502020204030204" pitchFamily="34" charset="0"/>
                          <a:cs typeface="Times New Roman" panose="02020603050405020304" pitchFamily="18" charset="0"/>
                        </a:rPr>
                        <a:t> Journey to the Blue Planet</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800" dirty="0">
                          <a:solidFill>
                            <a:srgbClr val="333333"/>
                          </a:solidFill>
                          <a:effectLst/>
                          <a:latin typeface="+mn-lt"/>
                          <a:ea typeface="Calibri" panose="020F0502020204030204" pitchFamily="34" charset="0"/>
                          <a:cs typeface="Times New Roman" panose="02020603050405020304" pitchFamily="18" charset="0"/>
                        </a:rPr>
                        <a:t>Static Balance – Monkey Business</a:t>
                      </a:r>
                      <a:endParaRPr lang="en-GB" sz="8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l">
                        <a:lnSpc>
                          <a:spcPct val="107000"/>
                        </a:lnSpc>
                        <a:spcAft>
                          <a:spcPts val="800"/>
                        </a:spcAft>
                      </a:pPr>
                      <a:r>
                        <a:rPr lang="en-GB" sz="800" dirty="0">
                          <a:solidFill>
                            <a:srgbClr val="7030A0"/>
                          </a:solidFill>
                          <a:effectLst/>
                          <a:latin typeface="+mn-lt"/>
                          <a:ea typeface="Calibri" panose="020F0502020204030204" pitchFamily="34" charset="0"/>
                          <a:cs typeface="Times New Roman" panose="02020603050405020304" pitchFamily="18" charset="0"/>
                        </a:rPr>
                        <a:t>Real PE Unit 3 and </a:t>
                      </a:r>
                      <a:r>
                        <a:rPr lang="en-GB" sz="800" dirty="0" smtClean="0">
                          <a:solidFill>
                            <a:srgbClr val="7030A0"/>
                          </a:solidFill>
                          <a:effectLst/>
                          <a:latin typeface="+mn-lt"/>
                          <a:ea typeface="Calibri" panose="020F0502020204030204" pitchFamily="34" charset="0"/>
                          <a:cs typeface="Times New Roman" panose="02020603050405020304" pitchFamily="18" charset="0"/>
                        </a:rPr>
                        <a:t>4</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800" dirty="0">
                          <a:effectLst/>
                          <a:latin typeface="+mn-lt"/>
                          <a:ea typeface="Calibri" panose="020F0502020204030204" pitchFamily="34" charset="0"/>
                          <a:cs typeface="Times New Roman" panose="02020603050405020304" pitchFamily="18" charset="0"/>
                        </a:rPr>
                        <a:t>Static Balance - Tilly The Trains Big Day </a:t>
                      </a:r>
                    </a:p>
                    <a:p>
                      <a:pPr algn="l">
                        <a:lnSpc>
                          <a:spcPct val="107000"/>
                        </a:lnSpc>
                        <a:spcAft>
                          <a:spcPts val="800"/>
                        </a:spcAft>
                      </a:pPr>
                      <a:r>
                        <a:rPr lang="en-GB" sz="800" dirty="0">
                          <a:effectLst/>
                          <a:latin typeface="+mn-lt"/>
                          <a:ea typeface="Calibri" panose="020F0502020204030204" pitchFamily="34" charset="0"/>
                          <a:cs typeface="Times New Roman" panose="02020603050405020304" pitchFamily="18" charset="0"/>
                        </a:rPr>
                        <a:t>Dynamic Balance - </a:t>
                      </a:r>
                      <a:r>
                        <a:rPr lang="en-GB" sz="800" dirty="0" err="1">
                          <a:effectLst/>
                          <a:latin typeface="+mn-lt"/>
                          <a:ea typeface="Calibri" panose="020F0502020204030204" pitchFamily="34" charset="0"/>
                          <a:cs typeface="Times New Roman" panose="02020603050405020304" pitchFamily="18" charset="0"/>
                        </a:rPr>
                        <a:t>Thembi</a:t>
                      </a:r>
                      <a:r>
                        <a:rPr lang="en-GB" sz="800" dirty="0">
                          <a:effectLst/>
                          <a:latin typeface="+mn-lt"/>
                          <a:ea typeface="Calibri" panose="020F0502020204030204" pitchFamily="34" charset="0"/>
                          <a:cs typeface="Times New Roman" panose="02020603050405020304" pitchFamily="18" charset="0"/>
                        </a:rPr>
                        <a:t> Walks the Tight Rope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l">
                        <a:lnSpc>
                          <a:spcPct val="107000"/>
                        </a:lnSpc>
                        <a:spcAft>
                          <a:spcPts val="800"/>
                        </a:spcAft>
                      </a:pPr>
                      <a:r>
                        <a:rPr lang="en-GB" sz="800" dirty="0">
                          <a:solidFill>
                            <a:srgbClr val="7030A0"/>
                          </a:solidFill>
                          <a:effectLst/>
                          <a:latin typeface="+mn-lt"/>
                          <a:ea typeface="Calibri" panose="020F0502020204030204" pitchFamily="34" charset="0"/>
                          <a:cs typeface="Times New Roman" panose="02020603050405020304" pitchFamily="18" charset="0"/>
                        </a:rPr>
                        <a:t>Real PE Unit </a:t>
                      </a:r>
                      <a:r>
                        <a:rPr lang="en-GB" sz="800" dirty="0" smtClean="0">
                          <a:solidFill>
                            <a:srgbClr val="7030A0"/>
                          </a:solidFill>
                          <a:effectLst/>
                          <a:latin typeface="+mn-lt"/>
                          <a:ea typeface="Calibri" panose="020F0502020204030204" pitchFamily="34" charset="0"/>
                          <a:cs typeface="Times New Roman" panose="02020603050405020304" pitchFamily="18" charset="0"/>
                        </a:rPr>
                        <a:t>4</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800" dirty="0">
                          <a:effectLst/>
                          <a:latin typeface="+mn-lt"/>
                          <a:ea typeface="Calibri" panose="020F0502020204030204" pitchFamily="34" charset="0"/>
                          <a:cs typeface="Times New Roman" panose="02020603050405020304" pitchFamily="18" charset="0"/>
                        </a:rPr>
                        <a:t>Coordination -Clowning Around</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l">
                        <a:lnSpc>
                          <a:spcPct val="107000"/>
                        </a:lnSpc>
                        <a:spcAft>
                          <a:spcPts val="800"/>
                        </a:spcAft>
                      </a:pPr>
                      <a:r>
                        <a:rPr lang="en-GB" sz="800" dirty="0">
                          <a:solidFill>
                            <a:srgbClr val="7030A0"/>
                          </a:solidFill>
                          <a:effectLst/>
                          <a:latin typeface="+mn-lt"/>
                          <a:ea typeface="Calibri" panose="020F0502020204030204" pitchFamily="34" charset="0"/>
                          <a:cs typeface="Times New Roman" panose="02020603050405020304" pitchFamily="18" charset="0"/>
                        </a:rPr>
                        <a:t>REAL PE Unit </a:t>
                      </a:r>
                      <a:r>
                        <a:rPr lang="en-GB" sz="800" dirty="0" smtClean="0">
                          <a:solidFill>
                            <a:srgbClr val="7030A0"/>
                          </a:solidFill>
                          <a:effectLst/>
                          <a:latin typeface="+mn-lt"/>
                          <a:ea typeface="Calibri" panose="020F0502020204030204" pitchFamily="34" charset="0"/>
                          <a:cs typeface="Times New Roman" panose="02020603050405020304" pitchFamily="18" charset="0"/>
                        </a:rPr>
                        <a:t>5</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800" dirty="0">
                          <a:effectLst/>
                          <a:latin typeface="+mn-lt"/>
                          <a:ea typeface="Calibri" panose="020F0502020204030204" pitchFamily="34" charset="0"/>
                          <a:cs typeface="Times New Roman" panose="02020603050405020304" pitchFamily="18" charset="0"/>
                        </a:rPr>
                        <a:t>Coordination - John and Jasmine Learn to Juggle</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l">
                        <a:lnSpc>
                          <a:spcPct val="107000"/>
                        </a:lnSpc>
                        <a:spcAft>
                          <a:spcPts val="800"/>
                        </a:spcAft>
                      </a:pPr>
                      <a:r>
                        <a:rPr lang="en-GB" sz="800" dirty="0">
                          <a:solidFill>
                            <a:srgbClr val="7030A0"/>
                          </a:solidFill>
                          <a:effectLst/>
                          <a:latin typeface="+mn-lt"/>
                          <a:ea typeface="Calibri" panose="020F0502020204030204" pitchFamily="34" charset="0"/>
                          <a:cs typeface="Times New Roman" panose="02020603050405020304" pitchFamily="18" charset="0"/>
                        </a:rPr>
                        <a:t>REAL PE Unit </a:t>
                      </a:r>
                      <a:r>
                        <a:rPr lang="en-GB" sz="800" dirty="0" smtClean="0">
                          <a:solidFill>
                            <a:srgbClr val="7030A0"/>
                          </a:solidFill>
                          <a:effectLst/>
                          <a:latin typeface="+mn-lt"/>
                          <a:ea typeface="Calibri" panose="020F0502020204030204" pitchFamily="34" charset="0"/>
                          <a:cs typeface="Times New Roman" panose="02020603050405020304" pitchFamily="18" charset="0"/>
                        </a:rPr>
                        <a:t>6</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800" dirty="0">
                          <a:effectLst/>
                          <a:latin typeface="+mn-lt"/>
                          <a:ea typeface="Calibri" panose="020F0502020204030204" pitchFamily="34" charset="0"/>
                          <a:cs typeface="Times New Roman" panose="02020603050405020304" pitchFamily="18" charset="0"/>
                        </a:rPr>
                        <a:t>Agility -  Sammy Squirrel and his Rolling Nuts  </a:t>
                      </a:r>
                    </a:p>
                    <a:p>
                      <a:pPr algn="l">
                        <a:lnSpc>
                          <a:spcPct val="107000"/>
                        </a:lnSpc>
                        <a:spcAft>
                          <a:spcPts val="800"/>
                        </a:spcAft>
                      </a:pPr>
                      <a:r>
                        <a:rPr lang="en-GB" sz="800" dirty="0">
                          <a:effectLst/>
                          <a:latin typeface="+mn-lt"/>
                          <a:ea typeface="Calibri" panose="020F0502020204030204" pitchFamily="34" charset="0"/>
                          <a:cs typeface="Times New Roman" panose="02020603050405020304" pitchFamily="18" charset="0"/>
                        </a:rPr>
                        <a:t>Static Balance - Caspar the Very Clever Cat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xmlns="" val="3929556540"/>
                  </a:ext>
                </a:extLst>
              </a:tr>
            </a:tbl>
          </a:graphicData>
        </a:graphic>
      </p:graphicFrame>
    </p:spTree>
    <p:extLst>
      <p:ext uri="{BB962C8B-B14F-4D97-AF65-F5344CB8AC3E}">
        <p14:creationId xmlns:p14="http://schemas.microsoft.com/office/powerpoint/2010/main" val="5409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1346460434"/>
              </p:ext>
            </p:extLst>
          </p:nvPr>
        </p:nvGraphicFramePr>
        <p:xfrm>
          <a:off x="385894" y="719664"/>
          <a:ext cx="11459364" cy="588545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err="1" smtClean="0">
                          <a:latin typeface="Amatic SC" panose="00000500000000000000" pitchFamily="2" charset="-79"/>
                          <a:cs typeface="Amatic SC" panose="00000500000000000000" pitchFamily="2" charset="-79"/>
                        </a:rPr>
                        <a:t>Minibeasts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3">
                  <a:txBody>
                    <a:bodyPr/>
                    <a:lstStyle/>
                    <a:p>
                      <a:pPr algn="ctr"/>
                      <a:r>
                        <a:rPr lang="en-US" sz="3600" b="0" dirty="0" smtClean="0">
                          <a:latin typeface="Amatic SC" panose="00000500000000000000" pitchFamily="2" charset="-79"/>
                          <a:cs typeface="Amatic SC" panose="00000500000000000000" pitchFamily="2" charset="-79"/>
                        </a:rPr>
                        <a:t>Literacy</a:t>
                      </a:r>
                      <a:endParaRPr lang="en-US" sz="2400" b="0" dirty="0">
                        <a:latin typeface="Amatic SC" panose="00000500000000000000" pitchFamily="2" charset="-79"/>
                        <a:cs typeface="Amatic SC" panose="00000500000000000000" pitchFamily="2" charset="-79"/>
                      </a:endParaRPr>
                    </a:p>
                    <a:p>
                      <a:pPr algn="ctr"/>
                      <a:r>
                        <a:rPr lang="en-US" sz="1200" b="0" dirty="0">
                          <a:latin typeface="Amatic SC" panose="00000500000000000000" pitchFamily="2" charset="-79"/>
                          <a:cs typeface="Amatic SC" panose="00000500000000000000" pitchFamily="2" charset="-79"/>
                        </a:rPr>
                        <a:t>Comprehension</a:t>
                      </a:r>
                    </a:p>
                    <a:p>
                      <a:pPr algn="ctr"/>
                      <a:r>
                        <a:rPr lang="en-US" sz="1200" b="0" dirty="0">
                          <a:latin typeface="Amatic SC" panose="00000500000000000000" pitchFamily="2" charset="-79"/>
                          <a:cs typeface="Amatic SC" panose="00000500000000000000" pitchFamily="2" charset="-79"/>
                        </a:rPr>
                        <a:t>- Developing a passion for </a:t>
                      </a:r>
                      <a:r>
                        <a:rPr lang="en-US" sz="1200" b="0" dirty="0" smtClean="0">
                          <a:latin typeface="Amatic SC" panose="00000500000000000000" pitchFamily="2" charset="-79"/>
                          <a:cs typeface="Amatic SC" panose="00000500000000000000" pitchFamily="2" charset="-79"/>
                        </a:rPr>
                        <a:t>reading</a:t>
                      </a:r>
                      <a:endParaRPr lang="en-US" sz="2800" b="0" dirty="0">
                        <a:latin typeface="Amatic SC" panose="00000500000000000000" pitchFamily="2" charset="-79"/>
                        <a:cs typeface="Amatic SC" panose="00000500000000000000" pitchFamily="2" charset="-79"/>
                      </a:endParaRPr>
                    </a:p>
                    <a:p>
                      <a:pPr algn="ctr"/>
                      <a:r>
                        <a:rPr lang="en-US" sz="2800" b="0" dirty="0" smtClean="0">
                          <a:latin typeface="Amatic SC" panose="00000500000000000000" pitchFamily="2" charset="-79"/>
                          <a:cs typeface="Amatic SC" panose="00000500000000000000" pitchFamily="2" charset="-79"/>
                        </a:rPr>
                        <a:t>Word</a:t>
                      </a: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 Reading </a:t>
                      </a:r>
                      <a:endParaRPr lang="en-US" sz="2800" b="0" dirty="0" smtClean="0">
                        <a:latin typeface="Amatic SC" panose="00000500000000000000" pitchFamily="2" charset="-79"/>
                        <a:cs typeface="Amatic SC" panose="00000500000000000000" pitchFamily="2" charset="-79"/>
                      </a:endParaRPr>
                    </a:p>
                    <a:p>
                      <a:pPr algn="ctr"/>
                      <a:r>
                        <a:rPr lang="en-US" sz="1200" b="0" dirty="0" smtClean="0">
                          <a:latin typeface="Amatic SC" panose="00000500000000000000" pitchFamily="2" charset="-79"/>
                          <a:cs typeface="Amatic SC" panose="00000500000000000000" pitchFamily="2" charset="-79"/>
                        </a:rPr>
                        <a:t>Children participate in daily letters and sounds</a:t>
                      </a:r>
                      <a:r>
                        <a:rPr lang="en-US" sz="1200" b="0" baseline="0" dirty="0" smtClean="0">
                          <a:latin typeface="Amatic SC" panose="00000500000000000000" pitchFamily="2" charset="-79"/>
                          <a:cs typeface="Amatic SC" panose="00000500000000000000" pitchFamily="2" charset="-79"/>
                        </a:rPr>
                        <a:t> sessions, the TA works with Notice and focus children.</a:t>
                      </a:r>
                    </a:p>
                    <a:p>
                      <a:pPr algn="ctr"/>
                      <a:endParaRPr lang="en-US" sz="1200" b="0" baseline="0" dirty="0" smtClean="0">
                        <a:latin typeface="Amatic SC" panose="00000500000000000000" pitchFamily="2" charset="-79"/>
                        <a:cs typeface="Amatic SC" panose="00000500000000000000" pitchFamily="2" charset="-79"/>
                      </a:endParaRPr>
                    </a:p>
                    <a:p>
                      <a:pPr algn="ctr"/>
                      <a:r>
                        <a:rPr lang="en-US" sz="1200" b="0" baseline="0" dirty="0" smtClean="0">
                          <a:latin typeface="Amatic SC" panose="00000500000000000000" pitchFamily="2" charset="-79"/>
                          <a:cs typeface="Amatic SC" panose="00000500000000000000" pitchFamily="2" charset="-79"/>
                        </a:rPr>
                        <a:t>Children take part in two guided reading sessions, one with the teacher and one with the TA.</a:t>
                      </a:r>
                    </a:p>
                    <a:p>
                      <a:pPr algn="ctr"/>
                      <a:endParaRPr lang="en-US" sz="1200" b="0" baseline="0" dirty="0" smtClean="0">
                        <a:latin typeface="Amatic SC" panose="00000500000000000000" pitchFamily="2" charset="-79"/>
                        <a:cs typeface="Amatic SC" panose="00000500000000000000" pitchFamily="2" charset="-79"/>
                      </a:endParaRPr>
                    </a:p>
                    <a:p>
                      <a:pPr algn="ctr"/>
                      <a:r>
                        <a:rPr lang="en-US" sz="1200" b="0" baseline="0" dirty="0" smtClean="0">
                          <a:latin typeface="Amatic SC" panose="00000500000000000000" pitchFamily="2" charset="-79"/>
                          <a:cs typeface="Amatic SC" panose="00000500000000000000" pitchFamily="2" charset="-79"/>
                        </a:rPr>
                        <a:t>Children have access to a range of reading books in their continuous provision both inside and outside the classroom.</a:t>
                      </a:r>
                      <a:endParaRPr lang="en-US" sz="1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r>
                        <a:rPr lang="en-US" sz="800" dirty="0" smtClean="0"/>
                        <a:t>.</a:t>
                      </a:r>
                    </a:p>
                    <a:p>
                      <a:pPr algn="ctr"/>
                      <a:endParaRPr lang="en-US" sz="800" dirty="0" smtClean="0">
                        <a:solidFill>
                          <a:schemeClr val="tx1"/>
                        </a:solidFill>
                        <a:latin typeface="+mn-lt"/>
                        <a:cs typeface="Amatic SC" panose="00000500000000000000" pitchFamily="2" charset="-79"/>
                      </a:endParaRPr>
                    </a:p>
                    <a:p>
                      <a:pPr algn="ctr"/>
                      <a:r>
                        <a:rPr lang="en-US" sz="800" b="1" dirty="0" smtClean="0">
                          <a:solidFill>
                            <a:schemeClr val="tx1"/>
                          </a:solidFill>
                          <a:latin typeface="+mn-lt"/>
                          <a:cs typeface="Amatic SC" panose="00000500000000000000" pitchFamily="2" charset="-79"/>
                        </a:rPr>
                        <a:t>Author Study – Jill Murphy</a:t>
                      </a:r>
                      <a:endParaRPr lang="en-GB" sz="8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Pie Corbett Actions to retell the story –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a:t>
                      </a:r>
                      <a:r>
                        <a:rPr lang="en-US" sz="800" dirty="0" smtClean="0"/>
                        <a:t>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800" dirty="0" smtClean="0"/>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1" dirty="0" smtClean="0"/>
                        <a:t>Author Study – Julia Donaldson</a:t>
                      </a:r>
                      <a:endParaRPr lang="en-US" sz="800" b="1" dirty="0"/>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800" dirty="0">
                          <a:solidFill>
                            <a:schemeClr val="tx1"/>
                          </a:solidFill>
                        </a:rPr>
                        <a:t>Making up stories with themselves as the main character – Using Tales Toolkit strategy. Encourage children to record stories through picture drawing/mark </a:t>
                      </a:r>
                      <a:r>
                        <a:rPr lang="en-US" sz="800" dirty="0" smtClean="0">
                          <a:solidFill>
                            <a:schemeClr val="tx1"/>
                          </a:solidFill>
                        </a:rPr>
                        <a:t>making.</a:t>
                      </a:r>
                      <a:endParaRPr lang="en-US" sz="800" dirty="0">
                        <a:solidFill>
                          <a:schemeClr val="tx1"/>
                        </a:solidFill>
                      </a:endParaRP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a:t>
                      </a:r>
                      <a:r>
                        <a:rPr lang="en-US" sz="800" dirty="0" smtClean="0"/>
                        <a:t>.</a:t>
                      </a:r>
                    </a:p>
                    <a:p>
                      <a:pPr algn="ctr">
                        <a:lnSpc>
                          <a:spcPct val="107000"/>
                        </a:lnSpc>
                        <a:spcAft>
                          <a:spcPts val="800"/>
                        </a:spcAft>
                      </a:pPr>
                      <a:endParaRPr lang="en-US" sz="800" dirty="0" smtClean="0"/>
                    </a:p>
                    <a:p>
                      <a:pPr algn="ctr">
                        <a:lnSpc>
                          <a:spcPct val="107000"/>
                        </a:lnSpc>
                        <a:spcAft>
                          <a:spcPts val="800"/>
                        </a:spcAft>
                      </a:pPr>
                      <a:endParaRPr lang="en-US" sz="800" dirty="0" smtClean="0"/>
                    </a:p>
                    <a:p>
                      <a:pPr algn="ctr">
                        <a:lnSpc>
                          <a:spcPct val="107000"/>
                        </a:lnSpc>
                        <a:spcAft>
                          <a:spcPts val="800"/>
                        </a:spcAft>
                      </a:pPr>
                      <a:endParaRPr lang="en-US" sz="800" dirty="0" smtClean="0"/>
                    </a:p>
                    <a:p>
                      <a:pPr algn="ctr">
                        <a:lnSpc>
                          <a:spcPct val="107000"/>
                        </a:lnSpc>
                        <a:spcAft>
                          <a:spcPts val="800"/>
                        </a:spcAft>
                      </a:pPr>
                      <a:r>
                        <a:rPr lang="en-US" sz="800" b="1" dirty="0" smtClean="0"/>
                        <a:t>Author Study – Traditional Tales</a:t>
                      </a:r>
                      <a:endParaRPr lang="en-US" sz="800" b="1"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smtClean="0"/>
                        <a:t>Re-read </a:t>
                      </a:r>
                      <a:r>
                        <a:rPr lang="en-US" sz="800" dirty="0"/>
                        <a:t>books to build up their confidence in word reading, their fluency and their understanding and enjoyment. World Book Day </a:t>
                      </a:r>
                    </a:p>
                    <a:p>
                      <a:pPr algn="ctr">
                        <a:lnSpc>
                          <a:spcPct val="107000"/>
                        </a:lnSpc>
                        <a:spcAft>
                          <a:spcPts val="800"/>
                        </a:spcAft>
                      </a:pPr>
                      <a:r>
                        <a:rPr lang="en-US" sz="800" dirty="0" smtClean="0"/>
                        <a:t>Uses </a:t>
                      </a:r>
                      <a:r>
                        <a:rPr lang="en-US" sz="800" dirty="0"/>
                        <a:t>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a:t>
                      </a:r>
                      <a:r>
                        <a:rPr lang="en-US" sz="800" dirty="0" smtClean="0"/>
                        <a:t>events</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8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8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smtClean="0"/>
                        <a:t>Author Study – Emily </a:t>
                      </a:r>
                      <a:r>
                        <a:rPr lang="en-US" sz="800" b="1" dirty="0" err="1" smtClean="0"/>
                        <a:t>Gravett</a:t>
                      </a:r>
                      <a:endParaRPr lang="en-US" sz="800" b="1"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800" dirty="0" smtClean="0"/>
                        <a:t>Retell </a:t>
                      </a:r>
                      <a:r>
                        <a:rPr lang="en-US" sz="800" dirty="0"/>
                        <a:t>a story with actions and / or picture prompts as part of a group - Use story language when acting out a narrative. Rhyming words.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Parents reading stories </a:t>
                      </a:r>
                    </a:p>
                    <a:p>
                      <a:pPr algn="ctr">
                        <a:lnSpc>
                          <a:spcPct val="107000"/>
                        </a:lnSpc>
                        <a:spcAft>
                          <a:spcPts val="800"/>
                        </a:spcAft>
                      </a:pPr>
                      <a:r>
                        <a:rPr lang="en-US" sz="800" dirty="0"/>
                        <a:t>Can explain the main events of a story - Can draw pictures of characters/ event / setting in a story. May include labels, sentences or </a:t>
                      </a:r>
                      <a:r>
                        <a:rPr lang="en-US" sz="800" dirty="0" smtClean="0"/>
                        <a:t>captions</a:t>
                      </a:r>
                    </a:p>
                    <a:p>
                      <a:pPr algn="ctr">
                        <a:lnSpc>
                          <a:spcPct val="107000"/>
                        </a:lnSpc>
                        <a:spcAft>
                          <a:spcPts val="800"/>
                        </a:spcAft>
                      </a:pPr>
                      <a:endParaRPr lang="en-US" sz="800" dirty="0" smtClean="0"/>
                    </a:p>
                    <a:p>
                      <a:pPr algn="ctr">
                        <a:lnSpc>
                          <a:spcPct val="107000"/>
                        </a:lnSpc>
                        <a:spcAft>
                          <a:spcPts val="800"/>
                        </a:spcAft>
                      </a:pPr>
                      <a:endParaRPr lang="en-US" sz="800" dirty="0" smtClean="0"/>
                    </a:p>
                    <a:p>
                      <a:pPr algn="ctr">
                        <a:lnSpc>
                          <a:spcPct val="107000"/>
                        </a:lnSpc>
                        <a:spcAft>
                          <a:spcPts val="800"/>
                        </a:spcAft>
                      </a:pPr>
                      <a:endParaRPr lang="en-US" sz="800" dirty="0" smtClean="0"/>
                    </a:p>
                    <a:p>
                      <a:pPr algn="ctr">
                        <a:lnSpc>
                          <a:spcPct val="107000"/>
                        </a:lnSpc>
                        <a:spcAft>
                          <a:spcPts val="800"/>
                        </a:spcAft>
                      </a:pPr>
                      <a:r>
                        <a:rPr lang="en-US" sz="800" b="1" dirty="0" smtClean="0"/>
                        <a:t>Author</a:t>
                      </a:r>
                      <a:r>
                        <a:rPr lang="en-US" sz="800" b="1" baseline="0" dirty="0" smtClean="0"/>
                        <a:t> Study – Eric Carle</a:t>
                      </a:r>
                      <a:endParaRPr lang="en-US" sz="800" b="1"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US" sz="800" dirty="0" smtClean="0">
                        <a:solidFill>
                          <a:schemeClr val="tx1"/>
                        </a:solidFill>
                        <a:effectLst/>
                        <a:latin typeface="+mn-lt"/>
                        <a:ea typeface="Calibri" panose="020F0502020204030204" pitchFamily="34" charset="0"/>
                        <a:cs typeface="Amatic SC" panose="00000500000000000000" pitchFamily="2" charset="-79"/>
                      </a:endParaRPr>
                    </a:p>
                    <a:p>
                      <a:pPr marL="0" marR="0" indent="0" algn="ctr" defTabSz="914400" rtl="0" eaLnBrk="1" fontAlgn="auto" latinLnBrk="0" hangingPunct="1">
                        <a:lnSpc>
                          <a:spcPct val="107000"/>
                        </a:lnSpc>
                        <a:spcBef>
                          <a:spcPts val="0"/>
                        </a:spcBef>
                        <a:spcAft>
                          <a:spcPts val="800"/>
                        </a:spcAft>
                        <a:buClrTx/>
                        <a:buSzTx/>
                        <a:buFontTx/>
                        <a:buNone/>
                        <a:tabLst/>
                        <a:defRPr/>
                      </a:pPr>
                      <a:r>
                        <a:rPr lang="en-US" sz="800" b="1" dirty="0" smtClean="0">
                          <a:solidFill>
                            <a:schemeClr val="tx1"/>
                          </a:solidFill>
                          <a:effectLst/>
                          <a:latin typeface="+mn-lt"/>
                          <a:ea typeface="Calibri" panose="020F0502020204030204" pitchFamily="34" charset="0"/>
                          <a:cs typeface="Amatic SC" panose="00000500000000000000" pitchFamily="2" charset="-79"/>
                        </a:rPr>
                        <a:t>Author</a:t>
                      </a:r>
                      <a:r>
                        <a:rPr lang="en-US" sz="800" b="1" baseline="0" dirty="0" smtClean="0">
                          <a:solidFill>
                            <a:schemeClr val="tx1"/>
                          </a:solidFill>
                          <a:effectLst/>
                          <a:latin typeface="+mn-lt"/>
                          <a:ea typeface="Calibri" panose="020F0502020204030204" pitchFamily="34" charset="0"/>
                          <a:cs typeface="Amatic SC" panose="00000500000000000000" pitchFamily="2" charset="-79"/>
                        </a:rPr>
                        <a:t> study – Oliver Jeffers</a:t>
                      </a:r>
                      <a:endParaRPr lang="en-US" sz="800" b="1"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a:t>
                      </a:r>
                      <a:r>
                        <a:rPr lang="en-GB" sz="800" b="1" kern="1200" dirty="0" smtClean="0">
                          <a:solidFill>
                            <a:schemeClr val="tx1"/>
                          </a:solidFill>
                          <a:effectLst/>
                          <a:latin typeface="+mn-lt"/>
                          <a:ea typeface="+mn-ea"/>
                          <a:cs typeface="Amatic SC" panose="00000500000000000000" pitchFamily="2" charset="-79"/>
                        </a:rPr>
                        <a:t>Sounds: Revise Oral Blending /Start Phase 2 Letters and sounds: s a t p,</a:t>
                      </a:r>
                      <a:r>
                        <a:rPr lang="en-GB" sz="800" b="1" kern="1200" baseline="0" dirty="0" smtClean="0">
                          <a:solidFill>
                            <a:schemeClr val="tx1"/>
                          </a:solidFill>
                          <a:effectLst/>
                          <a:latin typeface="+mn-lt"/>
                          <a:ea typeface="+mn-ea"/>
                          <a:cs typeface="Amatic SC" panose="00000500000000000000" pitchFamily="2" charset="-79"/>
                        </a:rPr>
                        <a:t> I n m d, g o c k, </a:t>
                      </a:r>
                      <a:r>
                        <a:rPr lang="en-GB" sz="800" b="1" kern="1200" baseline="0" dirty="0" err="1" smtClean="0">
                          <a:solidFill>
                            <a:schemeClr val="tx1"/>
                          </a:solidFill>
                          <a:effectLst/>
                          <a:latin typeface="+mn-lt"/>
                          <a:ea typeface="+mn-ea"/>
                          <a:cs typeface="Amatic SC" panose="00000500000000000000" pitchFamily="2" charset="-79"/>
                        </a:rPr>
                        <a:t>ck</a:t>
                      </a:r>
                      <a:r>
                        <a:rPr lang="en-GB" sz="800" b="1" kern="1200" baseline="0" dirty="0" smtClean="0">
                          <a:solidFill>
                            <a:schemeClr val="tx1"/>
                          </a:solidFill>
                          <a:effectLst/>
                          <a:latin typeface="+mn-lt"/>
                          <a:ea typeface="+mn-ea"/>
                          <a:cs typeface="Amatic SC" panose="00000500000000000000" pitchFamily="2" charset="-79"/>
                        </a:rPr>
                        <a:t>, e u r. </a:t>
                      </a:r>
                      <a:endParaRPr lang="en-GB" sz="800" b="1" kern="1200" dirty="0" smtClean="0">
                        <a:solidFill>
                          <a:schemeClr val="tx1"/>
                        </a:solidFill>
                        <a:effectLst/>
                        <a:latin typeface="+mn-lt"/>
                        <a:ea typeface="+mn-ea"/>
                        <a:cs typeface="Amatic SC" panose="00000500000000000000" pitchFamily="2" charset="-79"/>
                      </a:endParaRPr>
                    </a:p>
                    <a:p>
                      <a:pPr algn="ctr"/>
                      <a:r>
                        <a:rPr lang="en-GB" sz="800" b="1" kern="1200" dirty="0" smtClean="0">
                          <a:solidFill>
                            <a:schemeClr val="tx1"/>
                          </a:solidFill>
                          <a:effectLst/>
                          <a:latin typeface="+mn-lt"/>
                          <a:ea typeface="+mn-ea"/>
                          <a:cs typeface="Amatic SC" panose="00000500000000000000" pitchFamily="2" charset="-79"/>
                        </a:rPr>
                        <a:t> Reading</a:t>
                      </a:r>
                      <a:r>
                        <a:rPr lang="en-GB" sz="800" b="1" kern="1200" dirty="0">
                          <a:solidFill>
                            <a:schemeClr val="tx1"/>
                          </a:solidFill>
                          <a:effectLst/>
                          <a:latin typeface="+mn-lt"/>
                          <a:ea typeface="+mn-ea"/>
                          <a:cs typeface="Amatic SC" panose="00000500000000000000" pitchFamily="2" charset="-79"/>
                        </a:rPr>
                        <a:t>: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a:t>
                      </a:r>
                      <a:r>
                        <a:rPr lang="en-US" sz="800" dirty="0" smtClean="0">
                          <a:solidFill>
                            <a:schemeClr val="tx1"/>
                          </a:solidFill>
                        </a:rPr>
                        <a:t>easier</a:t>
                      </a: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a:t>
                      </a:r>
                      <a:r>
                        <a:rPr lang="en-GB" sz="800" b="1" dirty="0" smtClean="0">
                          <a:solidFill>
                            <a:schemeClr val="tx1"/>
                          </a:solidFill>
                          <a:effectLst/>
                          <a:latin typeface="+mn-lt"/>
                          <a:ea typeface="Calibri" panose="020F0502020204030204" pitchFamily="34" charset="0"/>
                          <a:cs typeface="Amatic SC" panose="00000500000000000000" pitchFamily="2" charset="-79"/>
                        </a:rPr>
                        <a:t>Sounds: Phase 2 letters and sounds:</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h b l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ll</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f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ff</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ss</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j v w x, y z,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zz</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qu.</a:t>
                      </a: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 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a:t>
                      </a:r>
                      <a:r>
                        <a:rPr lang="en-GB" sz="800" b="1" dirty="0" smtClean="0">
                          <a:solidFill>
                            <a:schemeClr val="tx1"/>
                          </a:solidFill>
                          <a:effectLst/>
                          <a:latin typeface="+mn-lt"/>
                          <a:ea typeface="Calibri" panose="020F0502020204030204" pitchFamily="34" charset="0"/>
                          <a:cs typeface="Amatic SC" panose="00000500000000000000" pitchFamily="2" charset="-79"/>
                        </a:rPr>
                        <a:t>: Phase</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3 Letters and sounds: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ch</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sh</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th</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ng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ai</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ee</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igh</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oa</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oo</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oo</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ar</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or, oi, ow,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ur</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ear, air,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er</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ure</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t>
                      </a:r>
                    </a:p>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 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smtClean="0">
                          <a:solidFill>
                            <a:schemeClr val="tx1"/>
                          </a:solidFill>
                          <a:effectLst/>
                          <a:latin typeface="+mn-lt"/>
                          <a:ea typeface="Calibri" panose="020F0502020204030204" pitchFamily="34" charset="0"/>
                          <a:cs typeface="Amatic SC" panose="00000500000000000000" pitchFamily="2" charset="-79"/>
                        </a:rPr>
                        <a:t>common </a:t>
                      </a:r>
                      <a:r>
                        <a:rPr lang="en-GB" sz="800" dirty="0">
                          <a:solidFill>
                            <a:schemeClr val="tx1"/>
                          </a:solidFill>
                          <a:effectLst/>
                          <a:latin typeface="+mn-lt"/>
                          <a:ea typeface="Calibri" panose="020F0502020204030204" pitchFamily="34" charset="0"/>
                          <a:cs typeface="Amatic SC" panose="00000500000000000000" pitchFamily="2" charset="-79"/>
                        </a:rPr>
                        <a:t>theme in traditional tales, identifying characters and settings</a:t>
                      </a:r>
                      <a:r>
                        <a:rPr lang="en-GB" sz="800" dirty="0" smtClean="0">
                          <a:solidFill>
                            <a:schemeClr val="tx1"/>
                          </a:solidFill>
                          <a:effectLst/>
                          <a:latin typeface="+mn-lt"/>
                          <a:ea typeface="Calibri" panose="020F0502020204030204" pitchFamily="34" charset="0"/>
                          <a:cs typeface="Amatic SC" panose="00000500000000000000" pitchFamily="2" charset="-79"/>
                        </a:rPr>
                        <a:t>.</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a:t>
                      </a:r>
                      <a:r>
                        <a:rPr lang="en-GB" sz="800" b="1" dirty="0" smtClean="0">
                          <a:solidFill>
                            <a:schemeClr val="tx1"/>
                          </a:solidFill>
                          <a:effectLst/>
                          <a:latin typeface="+mn-lt"/>
                          <a:ea typeface="Calibri" panose="020F0502020204030204" pitchFamily="34" charset="0"/>
                          <a:cs typeface="Amatic SC" panose="00000500000000000000" pitchFamily="2" charset="-79"/>
                        </a:rPr>
                        <a:t>Sounds: Phase 3 Letters</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and sounds: Recap Phase 3 digraphs</a:t>
                      </a:r>
                    </a:p>
                    <a:p>
                      <a:pPr algn="ctr">
                        <a:lnSpc>
                          <a:spcPct val="107000"/>
                        </a:lnSpc>
                        <a:spcAft>
                          <a:spcPts val="0"/>
                        </a:spcAft>
                      </a:pPr>
                      <a:endParaRPr lang="en-GB" sz="800" b="1" baseline="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 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800"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a:t>
                      </a:r>
                      <a:r>
                        <a:rPr lang="en-GB" sz="800" b="1" dirty="0" smtClean="0">
                          <a:solidFill>
                            <a:schemeClr val="tx1"/>
                          </a:solidFill>
                          <a:effectLst/>
                          <a:latin typeface="+mn-lt"/>
                          <a:ea typeface="Calibri" panose="020F0502020204030204" pitchFamily="34" charset="0"/>
                          <a:cs typeface="Amatic SC" panose="00000500000000000000" pitchFamily="2" charset="-79"/>
                        </a:rPr>
                        <a:t>Sounds Phase</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4</a:t>
                      </a:r>
                      <a:r>
                        <a:rPr lang="en-GB" sz="800" b="1" dirty="0" smtClean="0">
                          <a:solidFill>
                            <a:schemeClr val="tx1"/>
                          </a:solidFill>
                          <a:effectLst/>
                          <a:latin typeface="+mn-lt"/>
                          <a:ea typeface="Calibri" panose="020F0502020204030204" pitchFamily="34" charset="0"/>
                          <a:cs typeface="Amatic SC" panose="00000500000000000000" pitchFamily="2" charset="-79"/>
                        </a:rPr>
                        <a:t> Letters and sounds: </a:t>
                      </a:r>
                      <a:r>
                        <a:rPr lang="en-GB" sz="800" b="1" dirty="0" err="1" smtClean="0">
                          <a:solidFill>
                            <a:schemeClr val="tx1"/>
                          </a:solidFill>
                          <a:effectLst/>
                          <a:latin typeface="+mn-lt"/>
                          <a:ea typeface="Calibri" panose="020F0502020204030204" pitchFamily="34" charset="0"/>
                          <a:cs typeface="Amatic SC" panose="00000500000000000000" pitchFamily="2" charset="-79"/>
                        </a:rPr>
                        <a:t>Cvcc</a:t>
                      </a:r>
                      <a:r>
                        <a:rPr lang="en-GB" sz="800" b="1" dirty="0" smtClean="0">
                          <a:solidFill>
                            <a:schemeClr val="tx1"/>
                          </a:solidFill>
                          <a:effectLst/>
                          <a:latin typeface="+mn-lt"/>
                          <a:ea typeface="Calibri" panose="020F0502020204030204" pitchFamily="34" charset="0"/>
                          <a:cs typeface="Amatic SC" panose="00000500000000000000" pitchFamily="2" charset="-79"/>
                        </a:rPr>
                        <a:t> words,</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tricky words.</a:t>
                      </a: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 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a:t>
                      </a:r>
                      <a:r>
                        <a:rPr lang="en-GB" sz="800" b="1" dirty="0" smtClean="0">
                          <a:solidFill>
                            <a:schemeClr val="tx1"/>
                          </a:solidFill>
                          <a:effectLst/>
                          <a:latin typeface="+mn-lt"/>
                          <a:ea typeface="Calibri" panose="020F0502020204030204" pitchFamily="34" charset="0"/>
                          <a:cs typeface="Amatic SC" panose="00000500000000000000" pitchFamily="2" charset="-79"/>
                        </a:rPr>
                        <a:t>:</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Phase 4 Letters and sounds: </a:t>
                      </a:r>
                      <a:r>
                        <a:rPr lang="en-GB" sz="800" b="1" baseline="0" dirty="0" err="1" smtClean="0">
                          <a:solidFill>
                            <a:schemeClr val="tx1"/>
                          </a:solidFill>
                          <a:effectLst/>
                          <a:latin typeface="+mn-lt"/>
                          <a:ea typeface="Calibri" panose="020F0502020204030204" pitchFamily="34" charset="0"/>
                          <a:cs typeface="Amatic SC" panose="00000500000000000000" pitchFamily="2" charset="-79"/>
                        </a:rPr>
                        <a:t>ccvc</a:t>
                      </a:r>
                      <a:r>
                        <a:rPr lang="en-GB" sz="800" b="1" baseline="0" dirty="0" smtClean="0">
                          <a:solidFill>
                            <a:schemeClr val="tx1"/>
                          </a:solidFill>
                          <a:effectLst/>
                          <a:latin typeface="+mn-lt"/>
                          <a:ea typeface="Calibri" panose="020F0502020204030204" pitchFamily="34" charset="0"/>
                          <a:cs typeface="Amatic SC" panose="00000500000000000000" pitchFamily="2" charset="-79"/>
                        </a:rPr>
                        <a:t> words and tricky words</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474909330"/>
                  </a:ext>
                </a:extLst>
              </a:tr>
            </a:tbl>
          </a:graphicData>
        </a:graphic>
      </p:graphicFrame>
    </p:spTree>
    <p:extLst>
      <p:ext uri="{BB962C8B-B14F-4D97-AF65-F5344CB8AC3E}">
        <p14:creationId xmlns:p14="http://schemas.microsoft.com/office/powerpoint/2010/main" val="413768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256160277"/>
              </p:ext>
            </p:extLst>
          </p:nvPr>
        </p:nvGraphicFramePr>
        <p:xfrm>
          <a:off x="366318" y="738067"/>
          <a:ext cx="11459364" cy="450644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a:t>
                      </a:r>
                      <a:r>
                        <a:rPr lang="en-US" sz="2000" baseline="0" dirty="0" smtClean="0">
                          <a:latin typeface="Amatic SC" panose="00000500000000000000" pitchFamily="2" charset="-79"/>
                          <a:cs typeface="Amatic SC" panose="00000500000000000000" pitchFamily="2" charset="-79"/>
                        </a:rPr>
                        <a:t>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Mini 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TFW used as stimulus across the year</a:t>
                      </a:r>
                    </a:p>
                    <a:p>
                      <a:pPr algn="ct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Nursery Rhymes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smtClean="0">
                          <a:solidFill>
                            <a:schemeClr val="bg1">
                              <a:lumMod val="50000"/>
                            </a:schemeClr>
                          </a:solidFill>
                          <a:effectLst/>
                          <a:latin typeface="+mn-lt"/>
                          <a:ea typeface="+mn-ea"/>
                          <a:cs typeface="Amatic SC" panose="00000500000000000000" pitchFamily="2" charset="-79"/>
                        </a:rPr>
                        <a:t>Mouse</a:t>
                      </a:r>
                      <a:r>
                        <a:rPr lang="en-GB" sz="1100" kern="1200" baseline="0" dirty="0" smtClean="0">
                          <a:solidFill>
                            <a:schemeClr val="bg1">
                              <a:lumMod val="50000"/>
                            </a:schemeClr>
                          </a:solidFill>
                          <a:effectLst/>
                          <a:latin typeface="+mn-lt"/>
                          <a:ea typeface="+mn-ea"/>
                          <a:cs typeface="Amatic SC" panose="00000500000000000000" pitchFamily="2" charset="-79"/>
                        </a:rPr>
                        <a:t> Paint</a:t>
                      </a: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 Silly soup. </a:t>
                      </a:r>
                      <a:r>
                        <a:rPr lang="en-GB" sz="1100" dirty="0">
                          <a:solidFill>
                            <a:schemeClr val="bg1">
                              <a:lumMod val="50000"/>
                            </a:schemeClr>
                          </a:solidFill>
                        </a:rPr>
                        <a:t>Names Labels. Captions Lists Diagrams Messages – Create a Message centre! </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800"/>
                        </a:spcAft>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Owl Babies</a:t>
                      </a:r>
                    </a:p>
                    <a:p>
                      <a:pPr algn="ctr">
                        <a:lnSpc>
                          <a:spcPct val="107000"/>
                        </a:lnSpc>
                        <a:spcAft>
                          <a:spcPts val="800"/>
                        </a:spcAft>
                      </a:pPr>
                      <a:endPar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Name writing, labelling using initial sounds, story scribing. Retelling stories in writing area, </a:t>
                      </a: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instructions.</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bg1">
                              <a:lumMod val="50000"/>
                            </a:schemeClr>
                          </a:solidFill>
                        </a:rPr>
                        <a:t>Help children identify the sound that is tricky to spell. </a:t>
                      </a:r>
                    </a:p>
                    <a:p>
                      <a:pPr algn="ctr">
                        <a:lnSpc>
                          <a:spcPct val="107000"/>
                        </a:lnSpc>
                        <a:spcAft>
                          <a:spcPts val="800"/>
                        </a:spcAft>
                      </a:pPr>
                      <a:r>
                        <a:rPr lang="en-US" sz="1100" dirty="0">
                          <a:solidFill>
                            <a:schemeClr val="bg1">
                              <a:lumMod val="50000"/>
                            </a:schemeClr>
                          </a:solidFill>
                        </a:rPr>
                        <a:t>Sequence the story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a sentence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latin typeface="+mn-lt"/>
                        </a:rPr>
                        <a:t>Jack and the Beanstalk</a:t>
                      </a:r>
                      <a:endParaRPr lang="en-US" sz="1100"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CVC words / simple sentence writing using high frequency words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smtClean="0">
                          <a:solidFill>
                            <a:schemeClr val="tx1"/>
                          </a:solidFill>
                          <a:effectLst/>
                          <a:latin typeface="+mn-lt"/>
                          <a:ea typeface="Calibri" panose="020F0502020204030204" pitchFamily="34" charset="0"/>
                          <a:cs typeface="Amatic SC" panose="00000500000000000000" pitchFamily="2" charset="-79"/>
                        </a:rPr>
                        <a:t>Write</a:t>
                      </a:r>
                      <a:r>
                        <a:rPr lang="en-US" sz="1100" baseline="0" dirty="0" smtClean="0">
                          <a:solidFill>
                            <a:schemeClr val="tx1"/>
                          </a:solidFill>
                          <a:effectLst/>
                          <a:latin typeface="+mn-lt"/>
                          <a:ea typeface="Calibri" panose="020F0502020204030204" pitchFamily="34" charset="0"/>
                          <a:cs typeface="Amatic SC" panose="00000500000000000000" pitchFamily="2" charset="-79"/>
                        </a:rPr>
                        <a:t> a character description of the Giant.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Writing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some of the tricky words such as I, me, my, like, to, the. Writing CVC words, Labels using </a:t>
                      </a: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CVC</a:t>
                      </a:r>
                      <a:r>
                        <a:rPr lang="en-GB" sz="1100" baseline="0" dirty="0" smtClean="0">
                          <a:solidFill>
                            <a:schemeClr val="bg1">
                              <a:lumMod val="50000"/>
                            </a:schemeClr>
                          </a:solidFill>
                          <a:effectLst/>
                          <a:latin typeface="+mn-lt"/>
                          <a:ea typeface="Calibri" panose="020F0502020204030204" pitchFamily="34" charset="0"/>
                          <a:cs typeface="Amatic SC" panose="00000500000000000000" pitchFamily="2" charset="-79"/>
                        </a:rPr>
                        <a:t> words.  </a:t>
                      </a:r>
                      <a:r>
                        <a:rPr lang="en-US" sz="1100" dirty="0" smtClean="0">
                          <a:solidFill>
                            <a:schemeClr val="bg1">
                              <a:lumMod val="50000"/>
                            </a:schemeClr>
                          </a:solidFill>
                        </a:rPr>
                        <a:t>Guided </a:t>
                      </a:r>
                      <a:r>
                        <a:rPr lang="en-US" sz="1100" dirty="0">
                          <a:solidFill>
                            <a:schemeClr val="bg1">
                              <a:lumMod val="50000"/>
                            </a:schemeClr>
                          </a:solidFill>
                        </a:rPr>
                        <a:t>writing based around developing short sentences in a meaningful context.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800"/>
                        </a:spcAft>
                      </a:pPr>
                      <a:r>
                        <a:rPr lang="en-US" sz="1100" dirty="0" smtClean="0">
                          <a:solidFill>
                            <a:schemeClr val="tx1"/>
                          </a:solidFill>
                          <a:effectLst/>
                          <a:latin typeface="+mn-lt"/>
                          <a:ea typeface="Calibri" panose="020F0502020204030204" pitchFamily="34" charset="0"/>
                          <a:cs typeface="Amatic SC" panose="00000500000000000000" pitchFamily="2" charset="-79"/>
                        </a:rPr>
                        <a:t>The</a:t>
                      </a:r>
                      <a:r>
                        <a:rPr lang="en-US" sz="1100" baseline="0" dirty="0" smtClean="0">
                          <a:solidFill>
                            <a:schemeClr val="tx1"/>
                          </a:solidFill>
                          <a:effectLst/>
                          <a:latin typeface="+mn-lt"/>
                          <a:ea typeface="Calibri" panose="020F0502020204030204" pitchFamily="34" charset="0"/>
                          <a:cs typeface="Amatic SC" panose="00000500000000000000" pitchFamily="2" charset="-79"/>
                        </a:rPr>
                        <a:t> Very Hungry Caterpillar</a:t>
                      </a: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smtClean="0">
                          <a:solidFill>
                            <a:schemeClr val="tx1"/>
                          </a:solidFill>
                          <a:effectLst/>
                          <a:latin typeface="+mn-lt"/>
                          <a:ea typeface="Calibri" panose="020F0502020204030204" pitchFamily="34" charset="0"/>
                          <a:cs typeface="Amatic SC" panose="00000500000000000000" pitchFamily="2" charset="-79"/>
                        </a:rPr>
                        <a:t>Recall</a:t>
                      </a:r>
                      <a:r>
                        <a:rPr lang="en-US" sz="1100" baseline="0" dirty="0" smtClean="0">
                          <a:solidFill>
                            <a:schemeClr val="tx1"/>
                          </a:solidFill>
                          <a:effectLst/>
                          <a:latin typeface="+mn-lt"/>
                          <a:ea typeface="Calibri" panose="020F0502020204030204" pitchFamily="34" charset="0"/>
                          <a:cs typeface="Amatic SC" panose="00000500000000000000" pitchFamily="2" charset="-79"/>
                        </a:rPr>
                        <a:t> story, act out in sequence. </a:t>
                      </a:r>
                      <a:r>
                        <a:rPr lang="en-US" sz="1100" dirty="0" smtClean="0">
                          <a:solidFill>
                            <a:schemeClr val="tx1"/>
                          </a:solidFill>
                          <a:effectLst/>
                          <a:latin typeface="+mn-lt"/>
                          <a:ea typeface="Calibri" panose="020F0502020204030204" pitchFamily="34" charset="0"/>
                          <a:cs typeface="Amatic SC" panose="00000500000000000000" pitchFamily="2" charset="-79"/>
                        </a:rPr>
                        <a:t>Healthy </a:t>
                      </a:r>
                      <a:r>
                        <a:rPr lang="en-US" sz="1100" dirty="0">
                          <a:solidFill>
                            <a:schemeClr val="tx1"/>
                          </a:solidFill>
                          <a:effectLst/>
                          <a:latin typeface="+mn-lt"/>
                          <a:ea typeface="Calibri" panose="020F0502020204030204" pitchFamily="34" charset="0"/>
                          <a:cs typeface="Amatic SC" panose="00000500000000000000" pitchFamily="2" charset="-79"/>
                        </a:rPr>
                        <a:t>Food – My Menu / Bean Diary </a:t>
                      </a:r>
                    </a:p>
                    <a:p>
                      <a:pPr algn="ctr">
                        <a:lnSpc>
                          <a:spcPct val="107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Creating own story maps, writing captions and labels, writing simple sentences. </a:t>
                      </a:r>
                      <a:r>
                        <a:rPr lang="en-US" sz="1100" dirty="0">
                          <a:solidFill>
                            <a:schemeClr val="bg1">
                              <a:lumMod val="50000"/>
                            </a:schemeClr>
                          </a:solidFill>
                        </a:rPr>
                        <a:t>Writing short sentences to accompany story maps.  Order the Easter story. </a:t>
                      </a:r>
                    </a:p>
                    <a:p>
                      <a:pPr algn="ctr">
                        <a:lnSpc>
                          <a:spcPct val="107000"/>
                        </a:lnSpc>
                        <a:spcAft>
                          <a:spcPts val="0"/>
                        </a:spcAft>
                      </a:pPr>
                      <a:r>
                        <a:rPr lang="en-US" sz="1100" dirty="0">
                          <a:solidFill>
                            <a:schemeClr val="bg1">
                              <a:lumMod val="50000"/>
                            </a:schemeClr>
                          </a:solidFill>
                        </a:rPr>
                        <a:t>Labels and captions – life cycles </a:t>
                      </a:r>
                      <a:r>
                        <a:rPr lang="en-US" sz="1100" dirty="0" smtClean="0">
                          <a:solidFill>
                            <a:schemeClr val="bg1">
                              <a:lumMod val="50000"/>
                            </a:schemeClr>
                          </a:solidFill>
                        </a:rPr>
                        <a:t>Character </a:t>
                      </a:r>
                      <a:r>
                        <a:rPr lang="en-US" sz="1100" dirty="0">
                          <a:solidFill>
                            <a:schemeClr val="bg1">
                              <a:lumMod val="50000"/>
                            </a:schemeClr>
                          </a:solidFill>
                        </a:rPr>
                        <a:t>descriptions. </a:t>
                      </a:r>
                    </a:p>
                    <a:p>
                      <a:pPr algn="ctr">
                        <a:lnSpc>
                          <a:spcPct val="107000"/>
                        </a:lnSpc>
                        <a:spcAft>
                          <a:spcPts val="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2 sentences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solidFill>
                            <a:schemeClr val="tx1"/>
                          </a:solidFill>
                          <a:effectLst/>
                          <a:latin typeface="+mn-lt"/>
                          <a:ea typeface="Calibri" panose="020F0502020204030204" pitchFamily="34" charset="0"/>
                          <a:cs typeface="Amatic SC" panose="00000500000000000000" pitchFamily="2" charset="-79"/>
                        </a:rPr>
                        <a:t>Lost and Found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solidFill>
                            <a:schemeClr val="tx1"/>
                          </a:solidFill>
                          <a:effectLst/>
                          <a:latin typeface="+mn-lt"/>
                          <a:ea typeface="Calibri" panose="020F0502020204030204" pitchFamily="34" charset="0"/>
                          <a:cs typeface="Amatic SC" panose="00000500000000000000" pitchFamily="2" charset="-79"/>
                        </a:rPr>
                        <a:t>Write a letter from the Penguin</a:t>
                      </a:r>
                      <a:r>
                        <a:rPr lang="en-GB" sz="1100" baseline="0" dirty="0" smtClean="0">
                          <a:solidFill>
                            <a:schemeClr val="tx1"/>
                          </a:solidFill>
                          <a:effectLst/>
                          <a:latin typeface="+mn-lt"/>
                          <a:ea typeface="Calibri" panose="020F0502020204030204" pitchFamily="34" charset="0"/>
                          <a:cs typeface="Amatic SC" panose="00000500000000000000" pitchFamily="2" charset="-79"/>
                        </a:rPr>
                        <a:t> to the boy.</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recipes, lists. Writing for a purpose in role play using phonetically plausible attempts at words, beginning to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bg1">
                              <a:lumMod val="50000"/>
                            </a:schemeClr>
                          </a:solidFill>
                        </a:rPr>
                        <a:t>Form lower-case and capital letters </a:t>
                      </a:r>
                      <a:r>
                        <a:rPr lang="en-US" sz="1100" dirty="0" smtClean="0">
                          <a:solidFill>
                            <a:schemeClr val="bg1">
                              <a:lumMod val="50000"/>
                            </a:schemeClr>
                          </a:solidFill>
                        </a:rPr>
                        <a:t>correctly. What</a:t>
                      </a:r>
                      <a:r>
                        <a:rPr lang="en-US" sz="1100" baseline="0" dirty="0" smtClean="0">
                          <a:solidFill>
                            <a:schemeClr val="bg1">
                              <a:lumMod val="50000"/>
                            </a:schemeClr>
                          </a:solidFill>
                        </a:rPr>
                        <a:t> am I poems.</a:t>
                      </a: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Big Blue Whale (Information Text) </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Write facts about whales </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Story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writing sentences using a range of tricky words that are spelt correctly. Beginning to use full stops, capital letters and finger spaces.</a:t>
                      </a:r>
                      <a:r>
                        <a:rPr lang="en-US" sz="1100" dirty="0">
                          <a:solidFill>
                            <a:schemeClr val="bg1">
                              <a:lumMod val="50000"/>
                            </a:schemeClr>
                          </a:solidFill>
                        </a:rPr>
                        <a:t> Innovation of familiar texts Using familiar texts as a model for writing own stories. </a:t>
                      </a: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Write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three sentences  </a:t>
                      </a: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4269740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30312</TotalTime>
  <Words>9033</Words>
  <Application>Microsoft Office PowerPoint</Application>
  <PresentationFormat>Custom</PresentationFormat>
  <Paragraphs>1074</Paragraphs>
  <Slides>16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Wingdings</vt:lpstr>
      <vt:lpstr>Calibri Light</vt:lpstr>
      <vt:lpstr>Amatic SC</vt:lpstr>
      <vt:lpstr>Times New Roman</vt:lpstr>
      <vt:lpstr>Acumin Pro</vt:lpstr>
      <vt:lpstr>Courier New</vt:lpstr>
      <vt:lpstr>RM Typerighter 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Melanie Smallwood</cp:lastModifiedBy>
  <cp:revision>174</cp:revision>
  <cp:lastPrinted>2021-07-14T06:51:52Z</cp:lastPrinted>
  <dcterms:created xsi:type="dcterms:W3CDTF">2021-06-03T07:59:39Z</dcterms:created>
  <dcterms:modified xsi:type="dcterms:W3CDTF">2021-07-23T09:29:56Z</dcterms:modified>
</cp:coreProperties>
</file>